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6"/>
  </p:notesMasterIdLst>
  <p:sldIdLst>
    <p:sldId id="256" r:id="rId2"/>
    <p:sldId id="257" r:id="rId3"/>
    <p:sldId id="908" r:id="rId4"/>
    <p:sldId id="1021" r:id="rId5"/>
    <p:sldId id="1016" r:id="rId6"/>
    <p:sldId id="1017" r:id="rId7"/>
    <p:sldId id="1018" r:id="rId8"/>
    <p:sldId id="1020" r:id="rId9"/>
    <p:sldId id="1023" r:id="rId10"/>
    <p:sldId id="262" r:id="rId11"/>
    <p:sldId id="910" r:id="rId12"/>
    <p:sldId id="913" r:id="rId13"/>
    <p:sldId id="911" r:id="rId14"/>
    <p:sldId id="1014" r:id="rId15"/>
    <p:sldId id="1022" r:id="rId16"/>
    <p:sldId id="1015" r:id="rId17"/>
    <p:sldId id="934" r:id="rId18"/>
    <p:sldId id="932" r:id="rId19"/>
    <p:sldId id="933" r:id="rId20"/>
    <p:sldId id="936" r:id="rId21"/>
    <p:sldId id="1072" r:id="rId22"/>
    <p:sldId id="1089" r:id="rId23"/>
    <p:sldId id="963" r:id="rId24"/>
    <p:sldId id="1049" r:id="rId25"/>
    <p:sldId id="1026" r:id="rId26"/>
    <p:sldId id="965" r:id="rId27"/>
    <p:sldId id="975" r:id="rId28"/>
    <p:sldId id="288" r:id="rId29"/>
    <p:sldId id="279" r:id="rId30"/>
    <p:sldId id="1091" r:id="rId31"/>
    <p:sldId id="1035" r:id="rId32"/>
    <p:sldId id="1013" r:id="rId33"/>
    <p:sldId id="1050" r:id="rId34"/>
    <p:sldId id="1034" r:id="rId35"/>
    <p:sldId id="1033" r:id="rId36"/>
    <p:sldId id="970" r:id="rId37"/>
    <p:sldId id="1079" r:id="rId38"/>
    <p:sldId id="969" r:id="rId39"/>
    <p:sldId id="1028" r:id="rId40"/>
    <p:sldId id="1029" r:id="rId41"/>
    <p:sldId id="1031" r:id="rId42"/>
    <p:sldId id="1098" r:id="rId43"/>
    <p:sldId id="1032" r:id="rId44"/>
    <p:sldId id="1070" r:id="rId45"/>
    <p:sldId id="1010" r:id="rId46"/>
    <p:sldId id="1030" r:id="rId47"/>
    <p:sldId id="1011" r:id="rId48"/>
    <p:sldId id="1057" r:id="rId49"/>
    <p:sldId id="1042" r:id="rId50"/>
    <p:sldId id="1060" r:id="rId51"/>
    <p:sldId id="1061" r:id="rId52"/>
    <p:sldId id="1064" r:id="rId53"/>
    <p:sldId id="1065" r:id="rId54"/>
    <p:sldId id="1059" r:id="rId55"/>
    <p:sldId id="1067" r:id="rId56"/>
    <p:sldId id="1066" r:id="rId57"/>
    <p:sldId id="1058" r:id="rId58"/>
    <p:sldId id="281" r:id="rId59"/>
    <p:sldId id="1092" r:id="rId60"/>
    <p:sldId id="1080" r:id="rId61"/>
    <p:sldId id="904" r:id="rId62"/>
    <p:sldId id="1073" r:id="rId63"/>
    <p:sldId id="1074" r:id="rId64"/>
    <p:sldId id="1075" r:id="rId65"/>
    <p:sldId id="1076" r:id="rId66"/>
    <p:sldId id="1077" r:id="rId67"/>
    <p:sldId id="1081" r:id="rId68"/>
    <p:sldId id="905" r:id="rId69"/>
    <p:sldId id="1053" r:id="rId70"/>
    <p:sldId id="1055" r:id="rId71"/>
    <p:sldId id="1054" r:id="rId72"/>
    <p:sldId id="1056" r:id="rId73"/>
    <p:sldId id="1082" r:id="rId74"/>
    <p:sldId id="1083" r:id="rId75"/>
    <p:sldId id="1084" r:id="rId76"/>
    <p:sldId id="1087" r:id="rId77"/>
    <p:sldId id="1051" r:id="rId78"/>
    <p:sldId id="298" r:id="rId79"/>
    <p:sldId id="299" r:id="rId80"/>
    <p:sldId id="422" r:id="rId81"/>
    <p:sldId id="492" r:id="rId82"/>
    <p:sldId id="493" r:id="rId83"/>
    <p:sldId id="330" r:id="rId84"/>
    <p:sldId id="323" r:id="rId85"/>
    <p:sldId id="396" r:id="rId86"/>
    <p:sldId id="1052" r:id="rId87"/>
    <p:sldId id="1093" r:id="rId88"/>
    <p:sldId id="1069" r:id="rId89"/>
    <p:sldId id="1068" r:id="rId90"/>
    <p:sldId id="896" r:id="rId91"/>
    <p:sldId id="1086" r:id="rId92"/>
    <p:sldId id="1094" r:id="rId93"/>
    <p:sldId id="897" r:id="rId94"/>
    <p:sldId id="898" r:id="rId95"/>
    <p:sldId id="280" r:id="rId96"/>
    <p:sldId id="1095" r:id="rId97"/>
    <p:sldId id="899" r:id="rId98"/>
    <p:sldId id="900" r:id="rId99"/>
    <p:sldId id="901" r:id="rId100"/>
    <p:sldId id="906" r:id="rId101"/>
    <p:sldId id="1096" r:id="rId102"/>
    <p:sldId id="903" r:id="rId103"/>
    <p:sldId id="1097" r:id="rId104"/>
    <p:sldId id="316" r:id="rId105"/>
    <p:sldId id="1044" r:id="rId106"/>
    <p:sldId id="1045" r:id="rId107"/>
    <p:sldId id="1071" r:id="rId108"/>
    <p:sldId id="1019" r:id="rId109"/>
    <p:sldId id="1047" r:id="rId110"/>
    <p:sldId id="317" r:id="rId111"/>
    <p:sldId id="318" r:id="rId112"/>
    <p:sldId id="319" r:id="rId113"/>
    <p:sldId id="320" r:id="rId114"/>
    <p:sldId id="1088" r:id="rId115"/>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93E0"/>
    <a:srgbClr val="FF0E0E"/>
    <a:srgbClr val="FFFFFF"/>
    <a:srgbClr val="C00000"/>
    <a:srgbClr val="FF0000"/>
    <a:srgbClr val="FF5511"/>
    <a:srgbClr val="ED7523"/>
    <a:srgbClr val="DFA131"/>
    <a:srgbClr val="DDA833"/>
    <a:srgbClr val="FAB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047" autoAdjust="0"/>
  </p:normalViewPr>
  <p:slideViewPr>
    <p:cSldViewPr snapToGrid="0">
      <p:cViewPr varScale="1">
        <p:scale>
          <a:sx n="25" d="100"/>
          <a:sy n="25" d="100"/>
        </p:scale>
        <p:origin x="1392" y="32"/>
      </p:cViewPr>
      <p:guideLst/>
    </p:cSldViewPr>
  </p:slideViewPr>
  <p:outlineViewPr>
    <p:cViewPr>
      <p:scale>
        <a:sx n="33" d="100"/>
        <a:sy n="33" d="100"/>
      </p:scale>
      <p:origin x="0" y="-8064"/>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434999" cy="356437"/>
          </a:xfrm>
          <a:prstGeom prst="rect">
            <a:avLst/>
          </a:prstGeom>
        </p:spPr>
        <p:txBody>
          <a:bodyPr vert="horz" lIns="99069" tIns="49535" rIns="99069" bIns="49535" rtlCol="0"/>
          <a:lstStyle>
            <a:lvl1pPr algn="l">
              <a:defRPr sz="1300">
                <a:latin typeface="Roboto" panose="02000000000000000000" pitchFamily="2" charset="0"/>
              </a:defRPr>
            </a:lvl1pPr>
          </a:lstStyle>
          <a:p>
            <a:endParaRPr lang="en-GB" dirty="0"/>
          </a:p>
        </p:txBody>
      </p:sp>
      <p:sp>
        <p:nvSpPr>
          <p:cNvPr id="3" name="Date Placeholder 2"/>
          <p:cNvSpPr>
            <a:spLocks noGrp="1"/>
          </p:cNvSpPr>
          <p:nvPr>
            <p:ph type="dt" idx="1"/>
          </p:nvPr>
        </p:nvSpPr>
        <p:spPr>
          <a:xfrm>
            <a:off x="5797246" y="1"/>
            <a:ext cx="4434999" cy="356437"/>
          </a:xfrm>
          <a:prstGeom prst="rect">
            <a:avLst/>
          </a:prstGeom>
        </p:spPr>
        <p:txBody>
          <a:bodyPr vert="horz" lIns="99069" tIns="49535" rIns="99069" bIns="49535" rtlCol="0"/>
          <a:lstStyle>
            <a:lvl1pPr algn="r">
              <a:defRPr sz="1300">
                <a:latin typeface="Roboto" panose="02000000000000000000" pitchFamily="2" charset="0"/>
              </a:defRPr>
            </a:lvl1pPr>
          </a:lstStyle>
          <a:p>
            <a:fld id="{E2221665-8348-4AC9-8F44-065D26EC107F}" type="datetimeFigureOut">
              <a:rPr lang="en-GB" smtClean="0"/>
              <a:pPr/>
              <a:t>30/07/2021</a:t>
            </a:fld>
            <a:endParaRPr lang="en-GB" dirty="0"/>
          </a:p>
        </p:txBody>
      </p:sp>
      <p:sp>
        <p:nvSpPr>
          <p:cNvPr id="4" name="Slide Image Placeholder 3"/>
          <p:cNvSpPr>
            <a:spLocks noGrp="1" noRot="1" noChangeAspect="1"/>
          </p:cNvSpPr>
          <p:nvPr>
            <p:ph type="sldImg" idx="2"/>
          </p:nvPr>
        </p:nvSpPr>
        <p:spPr>
          <a:xfrm>
            <a:off x="2989263" y="889000"/>
            <a:ext cx="4256087" cy="2395538"/>
          </a:xfrm>
          <a:prstGeom prst="rect">
            <a:avLst/>
          </a:prstGeom>
          <a:noFill/>
          <a:ln w="12700">
            <a:solidFill>
              <a:prstClr val="black"/>
            </a:solidFill>
          </a:ln>
        </p:spPr>
        <p:txBody>
          <a:bodyPr vert="horz" lIns="99069" tIns="49535" rIns="99069" bIns="49535" rtlCol="0" anchor="ctr"/>
          <a:lstStyle/>
          <a:p>
            <a:endParaRPr lang="en-GB" dirty="0"/>
          </a:p>
        </p:txBody>
      </p:sp>
      <p:sp>
        <p:nvSpPr>
          <p:cNvPr id="5" name="Notes Placeholder 4"/>
          <p:cNvSpPr>
            <a:spLocks noGrp="1"/>
          </p:cNvSpPr>
          <p:nvPr>
            <p:ph type="body" sz="quarter" idx="3"/>
          </p:nvPr>
        </p:nvSpPr>
        <p:spPr>
          <a:xfrm>
            <a:off x="1023462" y="3418829"/>
            <a:ext cx="8187690" cy="2797226"/>
          </a:xfrm>
          <a:prstGeom prst="rect">
            <a:avLst/>
          </a:prstGeom>
        </p:spPr>
        <p:txBody>
          <a:bodyPr vert="horz" lIns="99069" tIns="49535" rIns="99069" bIns="49535"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6747628"/>
            <a:ext cx="4434999" cy="356436"/>
          </a:xfrm>
          <a:prstGeom prst="rect">
            <a:avLst/>
          </a:prstGeom>
        </p:spPr>
        <p:txBody>
          <a:bodyPr vert="horz" lIns="99069" tIns="49535" rIns="99069" bIns="49535" rtlCol="0" anchor="b"/>
          <a:lstStyle>
            <a:lvl1pPr algn="l">
              <a:defRPr sz="1300">
                <a:latin typeface="Roboto" panose="02000000000000000000" pitchFamily="2" charset="0"/>
              </a:defRPr>
            </a:lvl1pPr>
          </a:lstStyle>
          <a:p>
            <a:endParaRPr lang="en-GB" dirty="0"/>
          </a:p>
        </p:txBody>
      </p:sp>
      <p:sp>
        <p:nvSpPr>
          <p:cNvPr id="7" name="Slide Number Placeholder 6"/>
          <p:cNvSpPr>
            <a:spLocks noGrp="1"/>
          </p:cNvSpPr>
          <p:nvPr>
            <p:ph type="sldNum" sz="quarter" idx="5"/>
          </p:nvPr>
        </p:nvSpPr>
        <p:spPr>
          <a:xfrm>
            <a:off x="5797246" y="6747628"/>
            <a:ext cx="4434999" cy="356436"/>
          </a:xfrm>
          <a:prstGeom prst="rect">
            <a:avLst/>
          </a:prstGeom>
        </p:spPr>
        <p:txBody>
          <a:bodyPr vert="horz" lIns="99069" tIns="49535" rIns="99069" bIns="49535" rtlCol="0" anchor="b"/>
          <a:lstStyle>
            <a:lvl1pPr algn="r">
              <a:defRPr sz="1300">
                <a:latin typeface="Roboto" panose="02000000000000000000" pitchFamily="2" charset="0"/>
              </a:defRPr>
            </a:lvl1pPr>
          </a:lstStyle>
          <a:p>
            <a:fld id="{41AAF479-4387-43A6-82CA-A5A5FB854D24}" type="slidenum">
              <a:rPr lang="en-GB" smtClean="0"/>
              <a:pPr/>
              <a:t>‹#›</a:t>
            </a:fld>
            <a:endParaRPr lang="en-GB" dirty="0"/>
          </a:p>
        </p:txBody>
      </p:sp>
    </p:spTree>
    <p:extLst>
      <p:ext uri="{BB962C8B-B14F-4D97-AF65-F5344CB8AC3E}">
        <p14:creationId xmlns:p14="http://schemas.microsoft.com/office/powerpoint/2010/main" val="3448715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panose="02000000000000000000" pitchFamily="2" charset="0"/>
        <a:ea typeface="+mn-ea"/>
        <a:cs typeface="+mn-cs"/>
      </a:defRPr>
    </a:lvl1pPr>
    <a:lvl2pPr marL="457200" algn="l" defTabSz="914400" rtl="0" eaLnBrk="1" latinLnBrk="0" hangingPunct="1">
      <a:defRPr sz="1200" kern="1200">
        <a:solidFill>
          <a:schemeClr val="tx1"/>
        </a:solidFill>
        <a:latin typeface="Roboto" panose="02000000000000000000" pitchFamily="2" charset="0"/>
        <a:ea typeface="+mn-ea"/>
        <a:cs typeface="+mn-cs"/>
      </a:defRPr>
    </a:lvl2pPr>
    <a:lvl3pPr marL="914400" algn="l" defTabSz="914400" rtl="0" eaLnBrk="1" latinLnBrk="0" hangingPunct="1">
      <a:defRPr sz="1200" kern="1200">
        <a:solidFill>
          <a:schemeClr val="tx1"/>
        </a:solidFill>
        <a:latin typeface="Roboto" panose="02000000000000000000" pitchFamily="2" charset="0"/>
        <a:ea typeface="+mn-ea"/>
        <a:cs typeface="+mn-cs"/>
      </a:defRPr>
    </a:lvl3pPr>
    <a:lvl4pPr marL="1371600" algn="l" defTabSz="914400" rtl="0" eaLnBrk="1" latinLnBrk="0" hangingPunct="1">
      <a:defRPr sz="1200" kern="1200">
        <a:solidFill>
          <a:schemeClr val="tx1"/>
        </a:solidFill>
        <a:latin typeface="Roboto" panose="02000000000000000000" pitchFamily="2" charset="0"/>
        <a:ea typeface="+mn-ea"/>
        <a:cs typeface="+mn-cs"/>
      </a:defRPr>
    </a:lvl4pPr>
    <a:lvl5pPr marL="1828800" algn="l" defTabSz="914400" rtl="0" eaLnBrk="1" latinLnBrk="0" hangingPunct="1">
      <a:defRPr sz="120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ervices.google.com/fh/files/misc/dora_devops_roi_whitepaper.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ibreshot.com/coffee-beans-2/"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libreshot.com/license-informa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flickr.com/photos/30478819@N08/40382097833"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creativecommons.org/licenses/by/2.0/"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libreshot.com/coffee-beans-2/"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libreshot.com/license-information/"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Everyone is welcome here. This is a safe place where we are wonderful to each other.</a:t>
            </a:r>
          </a:p>
          <a:p>
            <a:endParaRPr lang="en-GB" dirty="0"/>
          </a:p>
          <a:p>
            <a:r>
              <a:rPr lang="en-GB" dirty="0"/>
              <a:t>Disable private chats between attendees, if possible.</a:t>
            </a:r>
          </a:p>
          <a:p>
            <a:endParaRPr lang="en-GB" dirty="0"/>
          </a:p>
          <a:p>
            <a:r>
              <a:rPr lang="en-GB" dirty="0"/>
              <a:t>Provide guidance regarding webcams.</a:t>
            </a:r>
          </a:p>
          <a:p>
            <a:endParaRPr lang="en-GB" dirty="0"/>
          </a:p>
          <a:p>
            <a:r>
              <a:rPr lang="en-GB" dirty="0"/>
              <a:t>Anti harassment policy / code of conduct etc.</a:t>
            </a:r>
          </a:p>
        </p:txBody>
      </p:sp>
      <p:sp>
        <p:nvSpPr>
          <p:cNvPr id="4" name="Slide Number Placeholder 3"/>
          <p:cNvSpPr>
            <a:spLocks noGrp="1"/>
          </p:cNvSpPr>
          <p:nvPr>
            <p:ph type="sldNum" sz="quarter" idx="5"/>
          </p:nvPr>
        </p:nvSpPr>
        <p:spPr/>
        <p:txBody>
          <a:bodyPr/>
          <a:lstStyle/>
          <a:p>
            <a:fld id="{41AAF479-4387-43A6-82CA-A5A5FB854D24}" type="slidenum">
              <a:rPr lang="en-GB" smtClean="0"/>
              <a:t>2</a:t>
            </a:fld>
            <a:endParaRPr lang="en-GB"/>
          </a:p>
        </p:txBody>
      </p:sp>
    </p:spTree>
    <p:extLst>
      <p:ext uri="{BB962C8B-B14F-4D97-AF65-F5344CB8AC3E}">
        <p14:creationId xmlns:p14="http://schemas.microsoft.com/office/powerpoint/2010/main" val="24628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63042">
              <a:defRPr/>
            </a:pPr>
            <a:r>
              <a:rPr lang="en-GB" dirty="0"/>
              <a:t>You are logical, data folks - so let’s start with Accelerate, in which Nicole </a:t>
            </a:r>
            <a:r>
              <a:rPr lang="en-GB" dirty="0" err="1"/>
              <a:t>Forsgren</a:t>
            </a:r>
            <a:r>
              <a:rPr lang="en-GB" dirty="0"/>
              <a:t> articulately and persuasively demonstrates that DevOps isn’t just hype, it is predictive of positive business outcomes.</a:t>
            </a:r>
          </a:p>
          <a:p>
            <a:pPr defTabSz="1163042">
              <a:defRPr/>
            </a:pPr>
            <a:endParaRPr lang="en-GB" dirty="0"/>
          </a:p>
          <a:p>
            <a:pPr defTabSz="1163042">
              <a:defRPr/>
            </a:pPr>
            <a:r>
              <a:rPr lang="en-GB" dirty="0"/>
              <a:t>This is a scientific, data-driven study of the data gathered by the 2014-2017 State of </a:t>
            </a:r>
            <a:r>
              <a:rPr lang="en-GB" dirty="0" err="1"/>
              <a:t>Devops</a:t>
            </a:r>
            <a:r>
              <a:rPr lang="en-GB" dirty="0"/>
              <a:t> reports.</a:t>
            </a:r>
          </a:p>
        </p:txBody>
      </p:sp>
      <p:sp>
        <p:nvSpPr>
          <p:cNvPr id="5" name="Footer Placeholder 4">
            <a:extLst>
              <a:ext uri="{FF2B5EF4-FFF2-40B4-BE49-F238E27FC236}">
                <a16:creationId xmlns:a16="http://schemas.microsoft.com/office/drawing/2014/main" id="{17CEC51A-E8BC-441E-AE8D-09077CC795AD}"/>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453C59BB-21F5-49C1-BAD2-5E9329EE26CB}"/>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D78B6940-A045-4DC5-9C87-F3C581DCB217}"/>
              </a:ext>
            </a:extLst>
          </p:cNvPr>
          <p:cNvSpPr>
            <a:spLocks noGrp="1"/>
          </p:cNvSpPr>
          <p:nvPr>
            <p:ph type="sldNum" sz="quarter" idx="5"/>
          </p:nvPr>
        </p:nvSpPr>
        <p:spPr/>
        <p:txBody>
          <a:bodyPr/>
          <a:lstStyle/>
          <a:p>
            <a:fld id="{41AAF479-4387-43A6-82CA-A5A5FB854D24}" type="slidenum">
              <a:rPr lang="en-GB" smtClean="0"/>
              <a:pPr/>
              <a:t>11</a:t>
            </a:fld>
            <a:endParaRPr lang="en-GB" dirty="0"/>
          </a:p>
        </p:txBody>
      </p:sp>
    </p:spTree>
    <p:extLst>
      <p:ext uri="{BB962C8B-B14F-4D97-AF65-F5344CB8AC3E}">
        <p14:creationId xmlns:p14="http://schemas.microsoft.com/office/powerpoint/2010/main" val="2965385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90">
              <a:defRPr/>
            </a:pPr>
            <a:r>
              <a:rPr lang="en-GB" dirty="0"/>
              <a:t>This slide is just an example</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111</a:t>
            </a:fld>
            <a:endParaRPr lang="en-GB"/>
          </a:p>
        </p:txBody>
      </p:sp>
    </p:spTree>
    <p:extLst>
      <p:ext uri="{BB962C8B-B14F-4D97-AF65-F5344CB8AC3E}">
        <p14:creationId xmlns:p14="http://schemas.microsoft.com/office/powerpoint/2010/main" val="35257000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 filled in by the trainer. This is their opportunity to pitch their own consulting/training services.</a:t>
            </a:r>
          </a:p>
        </p:txBody>
      </p:sp>
      <p:sp>
        <p:nvSpPr>
          <p:cNvPr id="4" name="Slide Number Placeholder 3"/>
          <p:cNvSpPr>
            <a:spLocks noGrp="1"/>
          </p:cNvSpPr>
          <p:nvPr>
            <p:ph type="sldNum" sz="quarter" idx="5"/>
          </p:nvPr>
        </p:nvSpPr>
        <p:spPr/>
        <p:txBody>
          <a:bodyPr/>
          <a:lstStyle/>
          <a:p>
            <a:fld id="{41AAF479-4387-43A6-82CA-A5A5FB854D24}" type="slidenum">
              <a:rPr lang="en-GB" smtClean="0"/>
              <a:t>112</a:t>
            </a:fld>
            <a:endParaRPr lang="en-GB"/>
          </a:p>
        </p:txBody>
      </p:sp>
    </p:spTree>
    <p:extLst>
      <p:ext uri="{BB962C8B-B14F-4D97-AF65-F5344CB8AC3E}">
        <p14:creationId xmlns:p14="http://schemas.microsoft.com/office/powerpoint/2010/main" val="30002214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AAF479-4387-43A6-82CA-A5A5FB854D24}" type="slidenum">
              <a:rPr lang="en-GB" smtClean="0"/>
              <a:t>113</a:t>
            </a:fld>
            <a:endParaRPr lang="en-GB"/>
          </a:p>
        </p:txBody>
      </p:sp>
    </p:spTree>
    <p:extLst>
      <p:ext uri="{BB962C8B-B14F-4D97-AF65-F5344CB8AC3E}">
        <p14:creationId xmlns:p14="http://schemas.microsoft.com/office/powerpoint/2010/main" val="167056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Forsgren</a:t>
            </a:r>
            <a:r>
              <a:rPr lang="en-GB" dirty="0"/>
              <a:t> groups respondents as low, medium and high performers with respect to these metrics. Why these metrics?</a:t>
            </a:r>
          </a:p>
        </p:txBody>
      </p:sp>
      <p:sp>
        <p:nvSpPr>
          <p:cNvPr id="5" name="Footer Placeholder 4">
            <a:extLst>
              <a:ext uri="{FF2B5EF4-FFF2-40B4-BE49-F238E27FC236}">
                <a16:creationId xmlns:a16="http://schemas.microsoft.com/office/drawing/2014/main" id="{25121A21-9551-4C74-A02F-8853E85D6DD9}"/>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037F7A85-660E-42BC-9893-894F6D204EEA}"/>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A19A480D-35FE-472C-9ACD-1211BE573214}"/>
              </a:ext>
            </a:extLst>
          </p:cNvPr>
          <p:cNvSpPr>
            <a:spLocks noGrp="1"/>
          </p:cNvSpPr>
          <p:nvPr>
            <p:ph type="sldNum" sz="quarter" idx="5"/>
          </p:nvPr>
        </p:nvSpPr>
        <p:spPr/>
        <p:txBody>
          <a:bodyPr/>
          <a:lstStyle/>
          <a:p>
            <a:fld id="{41AAF479-4387-43A6-82CA-A5A5FB854D24}" type="slidenum">
              <a:rPr lang="en-GB" smtClean="0"/>
              <a:pPr/>
              <a:t>12</a:t>
            </a:fld>
            <a:endParaRPr lang="en-GB" dirty="0"/>
          </a:p>
        </p:txBody>
      </p:sp>
    </p:spTree>
    <p:extLst>
      <p:ext uri="{BB962C8B-B14F-4D97-AF65-F5344CB8AC3E}">
        <p14:creationId xmlns:p14="http://schemas.microsoft.com/office/powerpoint/2010/main" val="358817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metrics are predictive of positive business </a:t>
            </a:r>
            <a:r>
              <a:rPr lang="en-GB" dirty="0" err="1"/>
              <a:t>outomes</a:t>
            </a:r>
            <a:endParaRPr lang="en-GB" dirty="0"/>
          </a:p>
        </p:txBody>
      </p:sp>
      <p:sp>
        <p:nvSpPr>
          <p:cNvPr id="5" name="Footer Placeholder 4">
            <a:extLst>
              <a:ext uri="{FF2B5EF4-FFF2-40B4-BE49-F238E27FC236}">
                <a16:creationId xmlns:a16="http://schemas.microsoft.com/office/drawing/2014/main" id="{25749576-2E5F-4A41-B8FD-5CF806A5EFB7}"/>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B942F376-084E-4DD9-8DBF-40FF8CD615A6}"/>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0CD16353-09DA-45AB-8CE4-F533A77E71A8}"/>
              </a:ext>
            </a:extLst>
          </p:cNvPr>
          <p:cNvSpPr>
            <a:spLocks noGrp="1"/>
          </p:cNvSpPr>
          <p:nvPr>
            <p:ph type="sldNum" sz="quarter" idx="5"/>
          </p:nvPr>
        </p:nvSpPr>
        <p:spPr/>
        <p:txBody>
          <a:bodyPr/>
          <a:lstStyle/>
          <a:p>
            <a:fld id="{41AAF479-4387-43A6-82CA-A5A5FB854D24}" type="slidenum">
              <a:rPr lang="en-GB" smtClean="0"/>
              <a:pPr/>
              <a:t>13</a:t>
            </a:fld>
            <a:endParaRPr lang="en-GB" dirty="0"/>
          </a:p>
        </p:txBody>
      </p:sp>
    </p:spTree>
    <p:extLst>
      <p:ext uri="{BB962C8B-B14F-4D97-AF65-F5344CB8AC3E}">
        <p14:creationId xmlns:p14="http://schemas.microsoft.com/office/powerpoint/2010/main" val="65215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more thorough look at these metrics. What do they mean?</a:t>
            </a:r>
          </a:p>
          <a:p>
            <a:endParaRPr lang="en-GB" dirty="0"/>
          </a:p>
          <a:p>
            <a:r>
              <a:rPr lang="en-GB" dirty="0"/>
              <a:t>[Talk through them one by one, and clarify exactly what they mean. 1 and 4 are both pretty straight forward, but 2 is a bit of a loaded term that might require more explanation. 3 is an opportunity to talk briefly about MTTR vs MTBF.]</a:t>
            </a:r>
          </a:p>
        </p:txBody>
      </p:sp>
      <p:sp>
        <p:nvSpPr>
          <p:cNvPr id="5" name="Footer Placeholder 4">
            <a:extLst>
              <a:ext uri="{FF2B5EF4-FFF2-40B4-BE49-F238E27FC236}">
                <a16:creationId xmlns:a16="http://schemas.microsoft.com/office/drawing/2014/main" id="{25121A21-9551-4C74-A02F-8853E85D6DD9}"/>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037F7A85-660E-42BC-9893-894F6D204EEA}"/>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A19A480D-35FE-472C-9ACD-1211BE573214}"/>
              </a:ext>
            </a:extLst>
          </p:cNvPr>
          <p:cNvSpPr>
            <a:spLocks noGrp="1"/>
          </p:cNvSpPr>
          <p:nvPr>
            <p:ph type="sldNum" sz="quarter" idx="5"/>
          </p:nvPr>
        </p:nvSpPr>
        <p:spPr/>
        <p:txBody>
          <a:bodyPr/>
          <a:lstStyle/>
          <a:p>
            <a:fld id="{41AAF479-4387-43A6-82CA-A5A5FB854D24}" type="slidenum">
              <a:rPr lang="en-GB" smtClean="0"/>
              <a:pPr/>
              <a:t>14</a:t>
            </a:fld>
            <a:endParaRPr lang="en-GB" dirty="0"/>
          </a:p>
        </p:txBody>
      </p:sp>
    </p:spTree>
    <p:extLst>
      <p:ext uri="{BB962C8B-B14F-4D97-AF65-F5344CB8AC3E}">
        <p14:creationId xmlns:p14="http://schemas.microsoft.com/office/powerpoint/2010/main" val="34061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these 4 metrics so predictive of high performance and positive biz outcomes? Let’s take a real world example.</a:t>
            </a:r>
          </a:p>
          <a:p>
            <a:endParaRPr lang="en-GB" dirty="0"/>
          </a:p>
          <a:p>
            <a:r>
              <a:rPr lang="en-GB" dirty="0"/>
              <a:t>As Chuck Rossi put it, once any deployment grew above a certain size, it would predictably fail and cause significant harm. Hence, if your biz wants to move faster, you need more deployments, not bigger deployments.</a:t>
            </a:r>
          </a:p>
        </p:txBody>
      </p:sp>
      <p:sp>
        <p:nvSpPr>
          <p:cNvPr id="5" name="Footer Placeholder 4">
            <a:extLst>
              <a:ext uri="{FF2B5EF4-FFF2-40B4-BE49-F238E27FC236}">
                <a16:creationId xmlns:a16="http://schemas.microsoft.com/office/drawing/2014/main" id="{002C8C08-C5F8-4463-951A-645170992004}"/>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6950F49D-EBC8-4217-AFCA-6C94D852D36B}"/>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9DE0EEA4-3473-4C3A-A02C-9BC25074C22D}"/>
              </a:ext>
            </a:extLst>
          </p:cNvPr>
          <p:cNvSpPr>
            <a:spLocks noGrp="1"/>
          </p:cNvSpPr>
          <p:nvPr>
            <p:ph type="sldNum" sz="quarter" idx="5"/>
          </p:nvPr>
        </p:nvSpPr>
        <p:spPr/>
        <p:txBody>
          <a:bodyPr/>
          <a:lstStyle/>
          <a:p>
            <a:fld id="{41AAF479-4387-43A6-82CA-A5A5FB854D24}" type="slidenum">
              <a:rPr lang="en-GB" smtClean="0"/>
              <a:pPr/>
              <a:t>15</a:t>
            </a:fld>
            <a:endParaRPr lang="en-GB" dirty="0"/>
          </a:p>
        </p:txBody>
      </p:sp>
    </p:spTree>
    <p:extLst>
      <p:ext uri="{BB962C8B-B14F-4D97-AF65-F5344CB8AC3E}">
        <p14:creationId xmlns:p14="http://schemas.microsoft.com/office/powerpoint/2010/main" val="4156129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metrics basically enforce that concept. They force you to think about smaller batch sizes, safer deployments and shorter lead times.</a:t>
            </a:r>
          </a:p>
        </p:txBody>
      </p:sp>
      <p:sp>
        <p:nvSpPr>
          <p:cNvPr id="5" name="Footer Placeholder 4">
            <a:extLst>
              <a:ext uri="{FF2B5EF4-FFF2-40B4-BE49-F238E27FC236}">
                <a16:creationId xmlns:a16="http://schemas.microsoft.com/office/drawing/2014/main" id="{25121A21-9551-4C74-A02F-8853E85D6DD9}"/>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037F7A85-660E-42BC-9893-894F6D204EEA}"/>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A19A480D-35FE-472C-9ACD-1211BE573214}"/>
              </a:ext>
            </a:extLst>
          </p:cNvPr>
          <p:cNvSpPr>
            <a:spLocks noGrp="1"/>
          </p:cNvSpPr>
          <p:nvPr>
            <p:ph type="sldNum" sz="quarter" idx="5"/>
          </p:nvPr>
        </p:nvSpPr>
        <p:spPr/>
        <p:txBody>
          <a:bodyPr/>
          <a:lstStyle/>
          <a:p>
            <a:fld id="{41AAF479-4387-43A6-82CA-A5A5FB854D24}" type="slidenum">
              <a:rPr lang="en-GB" smtClean="0"/>
              <a:pPr/>
              <a:t>16</a:t>
            </a:fld>
            <a:endParaRPr lang="en-GB" dirty="0"/>
          </a:p>
        </p:txBody>
      </p:sp>
    </p:spTree>
    <p:extLst>
      <p:ext uri="{BB962C8B-B14F-4D97-AF65-F5344CB8AC3E}">
        <p14:creationId xmlns:p14="http://schemas.microsoft.com/office/powerpoint/2010/main" val="287592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Forsgren</a:t>
            </a:r>
            <a:r>
              <a:rPr lang="en-GB" dirty="0"/>
              <a:t> goes on to detail 24 technical practices that contribute toward progress against the 4 key metrics.</a:t>
            </a:r>
          </a:p>
          <a:p>
            <a:endParaRPr lang="en-GB" dirty="0"/>
          </a:p>
          <a:p>
            <a:r>
              <a:rPr lang="en-GB" dirty="0"/>
              <a:t>The first two are directly relevant to this class… although there’s a lot more to do.</a:t>
            </a:r>
          </a:p>
          <a:p>
            <a:endParaRPr lang="en-GB" dirty="0"/>
          </a:p>
          <a:p>
            <a:r>
              <a:rPr lang="en-GB" dirty="0"/>
              <a:t>I’m not going to talk through each of these practices, we don’t have time. However, we’ve included this slide to demonstrate:</a:t>
            </a:r>
          </a:p>
          <a:p>
            <a:endParaRPr lang="en-GB" dirty="0"/>
          </a:p>
          <a:p>
            <a:pPr marL="185754" indent="-185754">
              <a:buFontTx/>
              <a:buChar char="-"/>
            </a:pPr>
            <a:r>
              <a:rPr lang="en-GB" dirty="0"/>
              <a:t>Firstly: that version control and deployment is just the tip of the iceberg, and…</a:t>
            </a:r>
          </a:p>
          <a:p>
            <a:pPr marL="185754" indent="-185754">
              <a:buFontTx/>
              <a:buChar char="-"/>
            </a:pPr>
            <a:r>
              <a:rPr lang="en-GB" dirty="0"/>
              <a:t>Secondly to direct you to further resources to where you can learn more.</a:t>
            </a:r>
          </a:p>
          <a:p>
            <a:pPr marL="185754" indent="-185754">
              <a:buFontTx/>
              <a:buChar char="-"/>
            </a:pPr>
            <a:endParaRPr lang="en-GB" dirty="0"/>
          </a:p>
          <a:p>
            <a:r>
              <a:rPr lang="en-GB" dirty="0"/>
              <a:t>So why are we just focussing on the top two capabilities for now? Let me explain…</a:t>
            </a:r>
          </a:p>
        </p:txBody>
      </p:sp>
      <p:sp>
        <p:nvSpPr>
          <p:cNvPr id="5" name="Footer Placeholder 4">
            <a:extLst>
              <a:ext uri="{FF2B5EF4-FFF2-40B4-BE49-F238E27FC236}">
                <a16:creationId xmlns:a16="http://schemas.microsoft.com/office/drawing/2014/main" id="{56527FF7-ABB7-4C8D-B894-C8FCBC34F230}"/>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02A2C320-EF05-47B7-A2C5-8FAE64947901}"/>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6465CCA4-EFA6-4034-A569-5C5EF0435485}"/>
              </a:ext>
            </a:extLst>
          </p:cNvPr>
          <p:cNvSpPr>
            <a:spLocks noGrp="1"/>
          </p:cNvSpPr>
          <p:nvPr>
            <p:ph type="sldNum" sz="quarter" idx="5"/>
          </p:nvPr>
        </p:nvSpPr>
        <p:spPr/>
        <p:txBody>
          <a:bodyPr/>
          <a:lstStyle/>
          <a:p>
            <a:fld id="{41AAF479-4387-43A6-82CA-A5A5FB854D24}" type="slidenum">
              <a:rPr lang="en-GB" smtClean="0"/>
              <a:pPr/>
              <a:t>17</a:t>
            </a:fld>
            <a:endParaRPr lang="en-GB" dirty="0"/>
          </a:p>
        </p:txBody>
      </p:sp>
    </p:spTree>
    <p:extLst>
      <p:ext uri="{BB962C8B-B14F-4D97-AF65-F5344CB8AC3E}">
        <p14:creationId xmlns:p14="http://schemas.microsoft.com/office/powerpoint/2010/main" val="144256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Gene Kim says, as people adopt DevOps practices, their productivity bottleneck moves in some pretty predictable ways.</a:t>
            </a:r>
          </a:p>
        </p:txBody>
      </p:sp>
      <p:sp>
        <p:nvSpPr>
          <p:cNvPr id="5" name="Footer Placeholder 4">
            <a:extLst>
              <a:ext uri="{FF2B5EF4-FFF2-40B4-BE49-F238E27FC236}">
                <a16:creationId xmlns:a16="http://schemas.microsoft.com/office/drawing/2014/main" id="{29884554-0A62-4D1A-A01E-B1743AC1D24E}"/>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7F85700C-1C92-409A-BF59-B1D924812E4E}"/>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DFA1D6E9-A385-4912-A3E8-519A90D64C97}"/>
              </a:ext>
            </a:extLst>
          </p:cNvPr>
          <p:cNvSpPr>
            <a:spLocks noGrp="1"/>
          </p:cNvSpPr>
          <p:nvPr>
            <p:ph type="sldNum" sz="quarter" idx="5"/>
          </p:nvPr>
        </p:nvSpPr>
        <p:spPr/>
        <p:txBody>
          <a:bodyPr/>
          <a:lstStyle/>
          <a:p>
            <a:fld id="{41AAF479-4387-43A6-82CA-A5A5FB854D24}" type="slidenum">
              <a:rPr lang="en-GB" smtClean="0"/>
              <a:pPr/>
              <a:t>18</a:t>
            </a:fld>
            <a:endParaRPr lang="en-GB" dirty="0"/>
          </a:p>
        </p:txBody>
      </p:sp>
    </p:spTree>
    <p:extLst>
      <p:ext uri="{BB962C8B-B14F-4D97-AF65-F5344CB8AC3E}">
        <p14:creationId xmlns:p14="http://schemas.microsoft.com/office/powerpoint/2010/main" val="3663459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issue people run into tends to be environment creation.</a:t>
            </a:r>
          </a:p>
          <a:p>
            <a:r>
              <a:rPr lang="en-GB" dirty="0"/>
              <a:t>The second issue is typically code deployment.</a:t>
            </a:r>
          </a:p>
          <a:p>
            <a:endParaRPr lang="en-GB" dirty="0"/>
          </a:p>
          <a:p>
            <a:r>
              <a:rPr lang="en-GB" dirty="0"/>
              <a:t>Of course, no two orgs are the same, and it’s possible that for you it will be different – so you should certainly take this with a pinch of salt. It’s almost certainly worth your time to do a little analysis of you value streams, probably including some value stream mapping, just to double check. That’s a relatively inexpensive exercise, and it’s worth knowing your changes are likely to be effective before investing in a specific, targeted improvement.</a:t>
            </a:r>
          </a:p>
          <a:p>
            <a:endParaRPr lang="en-GB" dirty="0"/>
          </a:p>
          <a:p>
            <a:r>
              <a:rPr lang="en-GB" dirty="0"/>
              <a:t>That said, for most orgs, environment creation and code deployment are a pretty good place to start.</a:t>
            </a:r>
          </a:p>
          <a:p>
            <a:endParaRPr lang="en-GB" dirty="0"/>
          </a:p>
          <a:p>
            <a:r>
              <a:rPr lang="en-GB" dirty="0"/>
              <a:t>We’ll be covering both, in detail, in todays class, with a specific focus on SQL Server databases.</a:t>
            </a:r>
          </a:p>
        </p:txBody>
      </p:sp>
      <p:sp>
        <p:nvSpPr>
          <p:cNvPr id="5" name="Footer Placeholder 4">
            <a:extLst>
              <a:ext uri="{FF2B5EF4-FFF2-40B4-BE49-F238E27FC236}">
                <a16:creationId xmlns:a16="http://schemas.microsoft.com/office/drawing/2014/main" id="{4A9AA882-4BFC-46C3-900D-81121417FD93}"/>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158B418A-8FD4-434D-AAE2-4A0F5F843B26}"/>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12C7FDF3-8CFA-4F81-BCD5-AAE5EFE2930F}"/>
              </a:ext>
            </a:extLst>
          </p:cNvPr>
          <p:cNvSpPr>
            <a:spLocks noGrp="1"/>
          </p:cNvSpPr>
          <p:nvPr>
            <p:ph type="sldNum" sz="quarter" idx="5"/>
          </p:nvPr>
        </p:nvSpPr>
        <p:spPr/>
        <p:txBody>
          <a:bodyPr/>
          <a:lstStyle/>
          <a:p>
            <a:fld id="{41AAF479-4387-43A6-82CA-A5A5FB854D24}" type="slidenum">
              <a:rPr lang="en-GB" smtClean="0"/>
              <a:pPr/>
              <a:t>19</a:t>
            </a:fld>
            <a:endParaRPr lang="en-GB" dirty="0"/>
          </a:p>
        </p:txBody>
      </p:sp>
    </p:spTree>
    <p:extLst>
      <p:ext uri="{BB962C8B-B14F-4D97-AF65-F5344CB8AC3E}">
        <p14:creationId xmlns:p14="http://schemas.microsoft.com/office/powerpoint/2010/main" val="4253937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the DevOps theory we are going to cover today, but if you’d like to read more about the topic, Alex Yates has reviewed twelve of the most popular DevOps books for the Octopus blog. And he includes a simple decision tree to help you to choose one or two that should be a good fit for you.</a:t>
            </a:r>
          </a:p>
        </p:txBody>
      </p:sp>
      <p:sp>
        <p:nvSpPr>
          <p:cNvPr id="5" name="Footer Placeholder 4">
            <a:extLst>
              <a:ext uri="{FF2B5EF4-FFF2-40B4-BE49-F238E27FC236}">
                <a16:creationId xmlns:a16="http://schemas.microsoft.com/office/drawing/2014/main" id="{56527FF7-ABB7-4C8D-B894-C8FCBC34F230}"/>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02A2C320-EF05-47B7-A2C5-8FAE64947901}"/>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F5E605BF-9EB0-4DEC-B234-FE83F14A0EBE}"/>
              </a:ext>
            </a:extLst>
          </p:cNvPr>
          <p:cNvSpPr>
            <a:spLocks noGrp="1"/>
          </p:cNvSpPr>
          <p:nvPr>
            <p:ph type="sldNum" sz="quarter" idx="5"/>
          </p:nvPr>
        </p:nvSpPr>
        <p:spPr/>
        <p:txBody>
          <a:bodyPr/>
          <a:lstStyle/>
          <a:p>
            <a:fld id="{41AAF479-4387-43A6-82CA-A5A5FB854D24}" type="slidenum">
              <a:rPr lang="en-GB" smtClean="0"/>
              <a:pPr/>
              <a:t>20</a:t>
            </a:fld>
            <a:endParaRPr lang="en-GB" dirty="0"/>
          </a:p>
        </p:txBody>
      </p:sp>
    </p:spTree>
    <p:extLst>
      <p:ext uri="{BB962C8B-B14F-4D97-AF65-F5344CB8AC3E}">
        <p14:creationId xmlns:p14="http://schemas.microsoft.com/office/powerpoint/2010/main" val="113346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a:t>
            </a:r>
          </a:p>
          <a:p>
            <a:endParaRPr lang="en-GB" dirty="0"/>
          </a:p>
          <a:p>
            <a:r>
              <a:rPr lang="en-GB" dirty="0"/>
              <a:t>We understand that automated deployments enable a virtuous cycle of speed and safety, that’s fundamentally better suited to releasing working software, on time, and under budget.</a:t>
            </a:r>
          </a:p>
          <a:p>
            <a:endParaRPr lang="en-GB" dirty="0"/>
          </a:p>
          <a:p>
            <a:r>
              <a:rPr lang="en-GB" dirty="0"/>
              <a:t>In order to develop the knowledge and skills to practice automated deployments, we are going to embrace active learning. We aren’t just going to talk, we are going to get our hands dirty. And when we are done, you’ll have your own template solution that you can spin up and tear down whenever you like. You’ll leave today with a reference project in your back pocket, which you can use as a template as you roll our these tools within your own organisations.</a:t>
            </a:r>
          </a:p>
        </p:txBody>
      </p:sp>
      <p:sp>
        <p:nvSpPr>
          <p:cNvPr id="4" name="Slide Number Placeholder 3"/>
          <p:cNvSpPr>
            <a:spLocks noGrp="1"/>
          </p:cNvSpPr>
          <p:nvPr>
            <p:ph type="sldNum" sz="quarter" idx="5"/>
          </p:nvPr>
        </p:nvSpPr>
        <p:spPr/>
        <p:txBody>
          <a:bodyPr/>
          <a:lstStyle/>
          <a:p>
            <a:fld id="{41AAF479-4387-43A6-82CA-A5A5FB854D24}" type="slidenum">
              <a:rPr lang="en-GB" smtClean="0"/>
              <a:t>3</a:t>
            </a:fld>
            <a:endParaRPr lang="en-GB"/>
          </a:p>
        </p:txBody>
      </p:sp>
      <p:sp>
        <p:nvSpPr>
          <p:cNvPr id="5" name="Footer Placeholder 4">
            <a:extLst>
              <a:ext uri="{FF2B5EF4-FFF2-40B4-BE49-F238E27FC236}">
                <a16:creationId xmlns:a16="http://schemas.microsoft.com/office/drawing/2014/main" id="{71683D76-C6C7-4043-9476-3F0AE214F555}"/>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917B0C93-5E52-46A0-A5EB-F7FE79CC9023}"/>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316777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talked at length about the benefits of DevOps, but some attendees may need to justify your transformation to key budget holders. This can be a daunting prospect. We recommend this whitepaper by </a:t>
            </a:r>
            <a:r>
              <a:rPr lang="en-GB" dirty="0" err="1"/>
              <a:t>Forsgren</a:t>
            </a:r>
            <a:r>
              <a:rPr lang="en-GB" dirty="0"/>
              <a:t>, Humble and Kim – who, between them, have authored or co-authored Continuous Delivery, The DevOps Handbook, The State of DevOps Reports, Accelerate and many other leading DevOps resources:</a:t>
            </a:r>
            <a:br>
              <a:rPr lang="en-GB" dirty="0"/>
            </a:br>
            <a:br>
              <a:rPr lang="en-GB" dirty="0"/>
            </a:br>
            <a:r>
              <a:rPr lang="en-GB" dirty="0">
                <a:hlinkClick r:id="rId3"/>
              </a:rPr>
              <a:t>https://services.google.com/fh/files/misc/dora_devops_roi_whitepaper.pdf</a:t>
            </a:r>
            <a:r>
              <a:rPr lang="en-GB" dirty="0"/>
              <a:t> </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pPr/>
              <a:t>21</a:t>
            </a:fld>
            <a:endParaRPr lang="en-GB" dirty="0"/>
          </a:p>
        </p:txBody>
      </p:sp>
    </p:spTree>
    <p:extLst>
      <p:ext uri="{BB962C8B-B14F-4D97-AF65-F5344CB8AC3E}">
        <p14:creationId xmlns:p14="http://schemas.microsoft.com/office/powerpoint/2010/main" val="4020455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22</a:t>
            </a:fld>
            <a:endParaRPr lang="en-GB"/>
          </a:p>
        </p:txBody>
      </p:sp>
    </p:spTree>
    <p:extLst>
      <p:ext uri="{BB962C8B-B14F-4D97-AF65-F5344CB8AC3E}">
        <p14:creationId xmlns:p14="http://schemas.microsoft.com/office/powerpoint/2010/main" val="1825662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thing you need to do is fork the GitHub repo that contains all the code for today’s class.</a:t>
            </a:r>
          </a:p>
          <a:p>
            <a:endParaRPr lang="en-GB" dirty="0"/>
          </a:p>
          <a:p>
            <a:r>
              <a:rPr lang="en-GB" dirty="0"/>
              <a:t>This will create your own repo that you have complete control over. This is a safe place to experiment in isolation. If you break the code, you can just delete your fork and clone a fresh copy.</a:t>
            </a:r>
          </a:p>
          <a:p>
            <a:endParaRPr lang="en-GB" dirty="0"/>
          </a:p>
          <a:p>
            <a:r>
              <a:rPr lang="en-GB" dirty="0"/>
              <a:t>Also, if you have some experience using GitHub, and you spot any opportunities to improve the code, please feel free to submit a Pull Request. ;-)</a:t>
            </a:r>
          </a:p>
        </p:txBody>
      </p:sp>
      <p:sp>
        <p:nvSpPr>
          <p:cNvPr id="5" name="Footer Placeholder 4">
            <a:extLst>
              <a:ext uri="{FF2B5EF4-FFF2-40B4-BE49-F238E27FC236}">
                <a16:creationId xmlns:a16="http://schemas.microsoft.com/office/drawing/2014/main" id="{3496AB0D-849C-4EEF-B868-A5FB5707C92C}"/>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7FF17EA4-AFD0-4344-8620-1E3E3C532C25}"/>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5D740FF2-56B0-40DC-8B2B-035A18D3E42D}"/>
              </a:ext>
            </a:extLst>
          </p:cNvPr>
          <p:cNvSpPr>
            <a:spLocks noGrp="1"/>
          </p:cNvSpPr>
          <p:nvPr>
            <p:ph type="sldNum" sz="quarter" idx="5"/>
          </p:nvPr>
        </p:nvSpPr>
        <p:spPr/>
        <p:txBody>
          <a:bodyPr/>
          <a:lstStyle/>
          <a:p>
            <a:fld id="{41AAF479-4387-43A6-82CA-A5A5FB854D24}" type="slidenum">
              <a:rPr lang="en-GB" smtClean="0"/>
              <a:pPr/>
              <a:t>23</a:t>
            </a:fld>
            <a:endParaRPr lang="en-GB" dirty="0"/>
          </a:p>
        </p:txBody>
      </p:sp>
    </p:spTree>
    <p:extLst>
      <p:ext uri="{BB962C8B-B14F-4D97-AF65-F5344CB8AC3E}">
        <p14:creationId xmlns:p14="http://schemas.microsoft.com/office/powerpoint/2010/main" val="2541571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Forking the repo is great, but in order to connect your GitHub fork with your Octopus Deploy instance, you need to create a couple of GitHub secrets.</a:t>
            </a:r>
          </a:p>
          <a:p>
            <a:endParaRPr lang="en-GB" dirty="0"/>
          </a:p>
          <a:p>
            <a:r>
              <a:rPr lang="en-GB" dirty="0"/>
              <a:t>GitHub secrets provide a safe way to store local config and passwords etc. You’ll need to create a couple of secrets with the URL and API KEY for your personal Octopus instance so that GitHub knows where to send all your packages. After all, it wouldn’t be very useful if you sent all your packages to my Octopus instance, and you certainly don’t want to be putting any of your credentials into the public source code!</a:t>
            </a:r>
          </a:p>
        </p:txBody>
      </p:sp>
      <p:sp>
        <p:nvSpPr>
          <p:cNvPr id="5" name="Footer Placeholder 4">
            <a:extLst>
              <a:ext uri="{FF2B5EF4-FFF2-40B4-BE49-F238E27FC236}">
                <a16:creationId xmlns:a16="http://schemas.microsoft.com/office/drawing/2014/main" id="{C7759894-F25E-4AF6-8CA9-D6A956D3DE05}"/>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4B1148C0-1534-4E46-B6A8-81C07F58C8BE}"/>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89E0E80F-022D-4288-AC54-F56074FF0FA1}"/>
              </a:ext>
            </a:extLst>
          </p:cNvPr>
          <p:cNvSpPr>
            <a:spLocks noGrp="1"/>
          </p:cNvSpPr>
          <p:nvPr>
            <p:ph type="sldNum" sz="quarter" idx="5"/>
          </p:nvPr>
        </p:nvSpPr>
        <p:spPr/>
        <p:txBody>
          <a:bodyPr/>
          <a:lstStyle/>
          <a:p>
            <a:fld id="{41AAF479-4387-43A6-82CA-A5A5FB854D24}" type="slidenum">
              <a:rPr lang="en-GB" smtClean="0"/>
              <a:pPr/>
              <a:t>24</a:t>
            </a:fld>
            <a:endParaRPr lang="en-GB" dirty="0"/>
          </a:p>
        </p:txBody>
      </p:sp>
    </p:spTree>
    <p:extLst>
      <p:ext uri="{BB962C8B-B14F-4D97-AF65-F5344CB8AC3E}">
        <p14:creationId xmlns:p14="http://schemas.microsoft.com/office/powerpoint/2010/main" val="1112618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to demo forking the repo from a public </a:t>
            </a:r>
            <a:r>
              <a:rPr lang="en-GB" dirty="0" err="1"/>
              <a:t>dlmconsultants</a:t>
            </a:r>
            <a:r>
              <a:rPr lang="en-GB" dirty="0"/>
              <a:t> / octopus GitHub repo into their own personal account.</a:t>
            </a:r>
          </a:p>
          <a:p>
            <a:pPr marL="268353" indent="-268353">
              <a:buAutoNum type="arabicPeriod"/>
            </a:pPr>
            <a:r>
              <a:rPr lang="en-GB" dirty="0"/>
              <a:t>Explore the repo and show where all the code lives and what it’s for. (Infra/Databases/Actions etc.)</a:t>
            </a:r>
          </a:p>
          <a:p>
            <a:pPr marL="268353" indent="-268353">
              <a:buAutoNum type="arabicPeriod"/>
            </a:pPr>
            <a:r>
              <a:rPr lang="en-GB" dirty="0"/>
              <a:t>Fork the repo into trainers personal account</a:t>
            </a:r>
          </a:p>
          <a:p>
            <a:pPr marL="268353" indent="-268353">
              <a:buAutoNum type="arabicPeriod"/>
            </a:pPr>
            <a:r>
              <a:rPr lang="en-GB" dirty="0"/>
              <a:t>Update the necessary secrets</a:t>
            </a:r>
          </a:p>
          <a:p>
            <a:endParaRPr lang="en-GB" dirty="0"/>
          </a:p>
          <a:p>
            <a:r>
              <a:rPr lang="en-GB" dirty="0"/>
              <a:t>Once demoed, leave time for attendees to fork the repo into their own </a:t>
            </a:r>
            <a:r>
              <a:rPr lang="en-GB" dirty="0" err="1"/>
              <a:t>github</a:t>
            </a:r>
            <a:r>
              <a:rPr lang="en-GB" dirty="0"/>
              <a:t> accounts and update their own variables/secrets.</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25</a:t>
            </a:fld>
            <a:endParaRPr lang="en-GB"/>
          </a:p>
        </p:txBody>
      </p:sp>
      <p:sp>
        <p:nvSpPr>
          <p:cNvPr id="5" name="Footer Placeholder 4">
            <a:extLst>
              <a:ext uri="{FF2B5EF4-FFF2-40B4-BE49-F238E27FC236}">
                <a16:creationId xmlns:a16="http://schemas.microsoft.com/office/drawing/2014/main" id="{A55AD7D7-08E1-4AE8-A4D6-4524D18E722E}"/>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2F1A948B-7E01-4562-86FF-CCE7C9172189}"/>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874453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to GitHub Actions: We’ll use these to build our packages and hand them over to Octopus deploy…</a:t>
            </a:r>
          </a:p>
          <a:p>
            <a:endParaRPr lang="en-GB" dirty="0"/>
          </a:p>
          <a:p>
            <a:r>
              <a:rPr lang="en-GB" dirty="0"/>
              <a:t>However, before you’ll be able to get these to work you’ll need to update one other thing… your secrets.</a:t>
            </a:r>
          </a:p>
          <a:p>
            <a:endParaRPr lang="en-GB" dirty="0"/>
          </a:p>
          <a:p>
            <a:r>
              <a:rPr lang="en-GB" dirty="0"/>
              <a:t>It might be worth taking some time to explain when you might use a Runbook, vs when you might use a GitHub Action:</a:t>
            </a:r>
          </a:p>
          <a:p>
            <a:pPr defTabSz="990690">
              <a:defRPr/>
            </a:pPr>
            <a:r>
              <a:rPr lang="en-GB" dirty="0"/>
              <a:t>Typically GitHub actions are used to perform tests/validation/publishing steps associated with changes to source code. This is different from Runbooks which are designed from an operational perspective. Runbooks are designed to support regular and routine operations that Ops folks may need to perform often.</a:t>
            </a:r>
          </a:p>
          <a:p>
            <a:endParaRPr lang="en-GB" dirty="0"/>
          </a:p>
        </p:txBody>
      </p:sp>
      <p:sp>
        <p:nvSpPr>
          <p:cNvPr id="5" name="Footer Placeholder 4">
            <a:extLst>
              <a:ext uri="{FF2B5EF4-FFF2-40B4-BE49-F238E27FC236}">
                <a16:creationId xmlns:a16="http://schemas.microsoft.com/office/drawing/2014/main" id="{5D2F78FC-4444-4AD8-BF45-86DDA6C27E17}"/>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682ED15A-87E8-400D-9A9D-8546CDA7E671}"/>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81AE6910-8243-4BFB-83F1-23C43D0169EF}"/>
              </a:ext>
            </a:extLst>
          </p:cNvPr>
          <p:cNvSpPr>
            <a:spLocks noGrp="1"/>
          </p:cNvSpPr>
          <p:nvPr>
            <p:ph type="sldNum" sz="quarter" idx="5"/>
          </p:nvPr>
        </p:nvSpPr>
        <p:spPr/>
        <p:txBody>
          <a:bodyPr/>
          <a:lstStyle/>
          <a:p>
            <a:fld id="{41AAF479-4387-43A6-82CA-A5A5FB854D24}" type="slidenum">
              <a:rPr lang="en-GB" smtClean="0"/>
              <a:pPr/>
              <a:t>26</a:t>
            </a:fld>
            <a:endParaRPr lang="en-GB" dirty="0"/>
          </a:p>
        </p:txBody>
      </p:sp>
    </p:spTree>
    <p:extLst>
      <p:ext uri="{BB962C8B-B14F-4D97-AF65-F5344CB8AC3E}">
        <p14:creationId xmlns:p14="http://schemas.microsoft.com/office/powerpoint/2010/main" val="3244653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Octopus has a built in NuGet repo.</a:t>
            </a:r>
          </a:p>
          <a:p>
            <a:endParaRPr lang="en-GB" dirty="0"/>
          </a:p>
          <a:p>
            <a:r>
              <a:rPr lang="en-GB" dirty="0"/>
              <a:t>Our GitHub Actions are going to package up our automation scripts and SQL Server projects and upload them into the Octopus Deploy NuGet feed.</a:t>
            </a:r>
          </a:p>
        </p:txBody>
      </p:sp>
      <p:sp>
        <p:nvSpPr>
          <p:cNvPr id="5" name="Footer Placeholder 4">
            <a:extLst>
              <a:ext uri="{FF2B5EF4-FFF2-40B4-BE49-F238E27FC236}">
                <a16:creationId xmlns:a16="http://schemas.microsoft.com/office/drawing/2014/main" id="{2011208A-7A32-40AF-97EE-9E6161441945}"/>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6BCAA186-6E05-4508-BCE1-93B09FE9C4CD}"/>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AC5F0568-5838-4EB0-A575-22179C63B89C}"/>
              </a:ext>
            </a:extLst>
          </p:cNvPr>
          <p:cNvSpPr>
            <a:spLocks noGrp="1"/>
          </p:cNvSpPr>
          <p:nvPr>
            <p:ph type="sldNum" sz="quarter" idx="5"/>
          </p:nvPr>
        </p:nvSpPr>
        <p:spPr/>
        <p:txBody>
          <a:bodyPr/>
          <a:lstStyle/>
          <a:p>
            <a:fld id="{41AAF479-4387-43A6-82CA-A5A5FB854D24}" type="slidenum">
              <a:rPr lang="en-GB" smtClean="0"/>
              <a:pPr/>
              <a:t>27</a:t>
            </a:fld>
            <a:endParaRPr lang="en-GB" dirty="0"/>
          </a:p>
        </p:txBody>
      </p:sp>
    </p:spTree>
    <p:extLst>
      <p:ext uri="{BB962C8B-B14F-4D97-AF65-F5344CB8AC3E}">
        <p14:creationId xmlns:p14="http://schemas.microsoft.com/office/powerpoint/2010/main" val="1447525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Trainer to follow the lab manual and then leave some time for attendees to complete on their own machine.</a:t>
            </a:r>
          </a:p>
          <a:p>
            <a:endParaRPr lang="en-GB" dirty="0"/>
          </a:p>
          <a:p>
            <a:r>
              <a:rPr lang="en-GB" dirty="0"/>
              <a:t>Shouldn’t take long. Assuming all goes well it’s just a button click. Will be slower if folks run into problems and need a little help.</a:t>
            </a:r>
          </a:p>
          <a:p>
            <a:endParaRPr lang="en-GB" dirty="0"/>
          </a:p>
          <a:p>
            <a:r>
              <a:rPr lang="en-GB" dirty="0"/>
              <a:t>Explain what each of the four packages are for:</a:t>
            </a:r>
          </a:p>
          <a:p>
            <a:pPr marL="171450" indent="-171450">
              <a:buFontTx/>
              <a:buChar char="-"/>
            </a:pPr>
            <a:r>
              <a:rPr lang="en-GB" dirty="0"/>
              <a:t>Infra (building all the AWS infrastructure)</a:t>
            </a:r>
          </a:p>
          <a:p>
            <a:pPr marL="171450" indent="-171450">
              <a:buFontTx/>
              <a:buChar char="-"/>
            </a:pPr>
            <a:r>
              <a:rPr lang="en-GB" dirty="0"/>
              <a:t>SSDT and Redgate (sample databases using SSDT and Redgate projects)</a:t>
            </a:r>
          </a:p>
          <a:p>
            <a:pPr marL="171450" indent="-171450">
              <a:buFontTx/>
              <a:buChar char="-"/>
            </a:pPr>
            <a:r>
              <a:rPr lang="en-GB" dirty="0"/>
              <a:t>App (sample webapp with a database deployed by Entity </a:t>
            </a:r>
            <a:r>
              <a:rPr lang="en-GB"/>
              <a:t>Framework Migrations)</a:t>
            </a: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28</a:t>
            </a:fld>
            <a:endParaRPr lang="en-GB"/>
          </a:p>
        </p:txBody>
      </p:sp>
      <p:sp>
        <p:nvSpPr>
          <p:cNvPr id="5" name="Footer Placeholder 4">
            <a:extLst>
              <a:ext uri="{FF2B5EF4-FFF2-40B4-BE49-F238E27FC236}">
                <a16:creationId xmlns:a16="http://schemas.microsoft.com/office/drawing/2014/main" id="{99265A7E-5CDF-452E-8EA8-0FFBDB34174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B4713A6A-F223-4E88-9A8A-000E969FAD00}"/>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3249045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a:t>
            </a:r>
            <a:r>
              <a:rPr lang="en-GB" dirty="0">
                <a:hlinkClick r:id="rId3"/>
              </a:rPr>
              <a:t>https://libreshot.com/coffee-beans-2/</a:t>
            </a:r>
            <a:endParaRPr lang="en-GB" dirty="0"/>
          </a:p>
          <a:p>
            <a:r>
              <a:rPr lang="en-GB" dirty="0"/>
              <a:t>Image licence: </a:t>
            </a:r>
            <a:r>
              <a:rPr lang="en-GB" dirty="0">
                <a:hlinkClick r:id="rId4"/>
              </a:rPr>
              <a:t>https://libreshot.com/license-information/</a:t>
            </a: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29</a:t>
            </a:fld>
            <a:endParaRPr lang="en-GB"/>
          </a:p>
        </p:txBody>
      </p:sp>
    </p:spTree>
    <p:extLst>
      <p:ext uri="{BB962C8B-B14F-4D97-AF65-F5344CB8AC3E}">
        <p14:creationId xmlns:p14="http://schemas.microsoft.com/office/powerpoint/2010/main" val="189372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30</a:t>
            </a:fld>
            <a:endParaRPr lang="en-GB"/>
          </a:p>
        </p:txBody>
      </p:sp>
    </p:spTree>
    <p:extLst>
      <p:ext uri="{BB962C8B-B14F-4D97-AF65-F5344CB8AC3E}">
        <p14:creationId xmlns:p14="http://schemas.microsoft.com/office/powerpoint/2010/main" val="2582567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before we get started, it’s high time we got to know about each other.</a:t>
            </a:r>
          </a:p>
          <a:p>
            <a:endParaRPr lang="en-GB" dirty="0"/>
          </a:p>
          <a:p>
            <a:r>
              <a:rPr lang="en-GB" dirty="0"/>
              <a:t>My name is Trainer Mc </a:t>
            </a:r>
            <a:r>
              <a:rPr lang="en-GB" dirty="0" err="1"/>
              <a:t>TrainerFace</a:t>
            </a:r>
            <a:r>
              <a:rPr lang="en-GB" dirty="0"/>
              <a:t> and I’m qualified to lead this class because…</a:t>
            </a:r>
          </a:p>
          <a:p>
            <a:endParaRPr lang="en-GB" dirty="0"/>
          </a:p>
          <a:p>
            <a:r>
              <a:rPr lang="en-GB" dirty="0"/>
              <a:t>What would really help me is if you could each tell me a little bit about yourselves and why you are attending this class today. Most importantly I’d like to know if you have any specific goals for the day and how much experience you have with Octopus, GitHub, .NET Core and AWS. It will help me to explain the content at the right level if I have a basic idea about your existing knowledge/experience. I don’t want to patronize you if you’ve all got extensive Git experience, but I also don’t want to leave anyone behind, so we will be going at the pace of the least experienced attendees. It’s important that everyone feels comfortable to learn at their own pace.</a:t>
            </a:r>
          </a:p>
          <a:p>
            <a:endParaRPr lang="en-GB" dirty="0"/>
          </a:p>
          <a:p>
            <a:r>
              <a:rPr lang="en-GB" dirty="0"/>
              <a:t>In case you are struggling for ideas about how to introduce yourself, I’ve suggested a few things to think about on this slide, but nothing is essential.</a:t>
            </a:r>
          </a:p>
          <a:p>
            <a:endParaRPr lang="en-GB" dirty="0"/>
          </a:p>
          <a:p>
            <a:r>
              <a:rPr lang="en-GB" dirty="0"/>
              <a:t>[Introductions can be conducted however is appropriate for the training style. For a small on-site or videoconference group it might be nice to let attendees speak to introduce themselves. For larger groups it might be easier to open a chat window and ask people to write a couple of words so you can scan through the answers more quickly. For very large groups consider creating some sort of poll that attendees can click so that you can </a:t>
            </a:r>
            <a:r>
              <a:rPr lang="en-GB" dirty="0" err="1"/>
              <a:t>guage</a:t>
            </a:r>
            <a:r>
              <a:rPr lang="en-GB" dirty="0"/>
              <a:t> the sorts of attendees. Are they ops/dev folks? Are they experienced with git or not? Are they more concerned with speed, safety, quality, efficiency, teamwork etc?]</a:t>
            </a:r>
          </a:p>
        </p:txBody>
      </p:sp>
      <p:sp>
        <p:nvSpPr>
          <p:cNvPr id="4" name="Slide Number Placeholder 3"/>
          <p:cNvSpPr>
            <a:spLocks noGrp="1"/>
          </p:cNvSpPr>
          <p:nvPr>
            <p:ph type="sldNum" sz="quarter" idx="5"/>
          </p:nvPr>
        </p:nvSpPr>
        <p:spPr/>
        <p:txBody>
          <a:bodyPr/>
          <a:lstStyle/>
          <a:p>
            <a:fld id="{41AAF479-4387-43A6-82CA-A5A5FB854D24}" type="slidenum">
              <a:rPr lang="en-GB" smtClean="0"/>
              <a:t>4</a:t>
            </a:fld>
            <a:endParaRPr lang="en-GB"/>
          </a:p>
        </p:txBody>
      </p:sp>
      <p:sp>
        <p:nvSpPr>
          <p:cNvPr id="5" name="Footer Placeholder 4">
            <a:extLst>
              <a:ext uri="{FF2B5EF4-FFF2-40B4-BE49-F238E27FC236}">
                <a16:creationId xmlns:a16="http://schemas.microsoft.com/office/drawing/2014/main" id="{618AE524-E6F2-40B8-95D7-50212EC10289}"/>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95E67D28-0FB6-497E-925E-0D3667493327}"/>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467666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through the high level process, including how GitHub, Octopus and AWS work together.</a:t>
            </a:r>
          </a:p>
          <a:p>
            <a:endParaRPr lang="en-GB" dirty="0"/>
          </a:p>
          <a:p>
            <a:r>
              <a:rPr lang="en-GB" dirty="0"/>
              <a:t>Then perform a “here’s one I made earlier” demo.</a:t>
            </a:r>
          </a:p>
          <a:p>
            <a:endParaRPr lang="en-GB" dirty="0"/>
          </a:p>
          <a:p>
            <a:r>
              <a:rPr lang="en-GB" dirty="0"/>
              <a:t>Do not get hung up on small tech details. Focus on how easy and cool it is to automate deploys.</a:t>
            </a:r>
          </a:p>
          <a:p>
            <a:endParaRPr lang="en-GB" dirty="0"/>
          </a:p>
          <a:p>
            <a:r>
              <a:rPr lang="en-GB" dirty="0"/>
              <a:t>This demo is about showing people the cool cherry. We’ve got the rest of the day to describe how the pastry is baked. No need to go into things like forking repos, managing secrets or creating keypairs here. Aim for as few button clicks as possible.</a:t>
            </a:r>
          </a:p>
          <a:p>
            <a:endParaRPr lang="en-GB" dirty="0"/>
          </a:p>
          <a:p>
            <a:r>
              <a:rPr lang="en-GB" dirty="0"/>
              <a:t>This demo is the hook, designed to grab folks attention, demonstrate at a high level how everything fits together, and demonstrate how the practical benefits of infra as code and auto deployments relate to the underlying DevOps theory, that we’ve just discussed.</a:t>
            </a:r>
          </a:p>
        </p:txBody>
      </p:sp>
      <p:sp>
        <p:nvSpPr>
          <p:cNvPr id="4" name="Header Placeholder 3"/>
          <p:cNvSpPr>
            <a:spLocks noGrp="1"/>
          </p:cNvSpPr>
          <p:nvPr>
            <p:ph type="hdr" sz="quarter"/>
          </p:nvPr>
        </p:nvSpPr>
        <p:spPr/>
        <p:txBody>
          <a:bodyPr/>
          <a:lstStyle/>
          <a:p>
            <a:r>
              <a:rPr lang="en-GB"/>
              <a:t>Zero to Octopus Deploy PoC - in one day, for one dollar</a:t>
            </a:r>
            <a:endParaRPr lang="en-GB" dirty="0"/>
          </a:p>
        </p:txBody>
      </p:sp>
      <p:sp>
        <p:nvSpPr>
          <p:cNvPr id="5" name="Footer Placeholder 4"/>
          <p:cNvSpPr>
            <a:spLocks noGrp="1"/>
          </p:cNvSpPr>
          <p:nvPr>
            <p:ph type="ftr" sz="quarter" idx="4"/>
          </p:nvPr>
        </p:nvSpPr>
        <p:spPr/>
        <p:txBody>
          <a:bodyPr/>
          <a:lstStyle/>
          <a:p>
            <a:r>
              <a:rPr lang="en-GB"/>
              <a:t>Copyright 2021 DLM Consultants Ltd. All rights reserved.</a:t>
            </a:r>
            <a:endParaRPr lang="en-GB" dirty="0"/>
          </a:p>
        </p:txBody>
      </p:sp>
      <p:sp>
        <p:nvSpPr>
          <p:cNvPr id="6" name="Slide Number Placeholder 5"/>
          <p:cNvSpPr>
            <a:spLocks noGrp="1"/>
          </p:cNvSpPr>
          <p:nvPr>
            <p:ph type="sldNum" sz="quarter" idx="5"/>
          </p:nvPr>
        </p:nvSpPr>
        <p:spPr/>
        <p:txBody>
          <a:bodyPr/>
          <a:lstStyle/>
          <a:p>
            <a:fld id="{41AAF479-4387-43A6-82CA-A5A5FB854D24}" type="slidenum">
              <a:rPr lang="en-GB" smtClean="0"/>
              <a:pPr/>
              <a:t>32</a:t>
            </a:fld>
            <a:endParaRPr lang="en-GB" dirty="0"/>
          </a:p>
        </p:txBody>
      </p:sp>
    </p:spTree>
    <p:extLst>
      <p:ext uri="{BB962C8B-B14F-4D97-AF65-F5344CB8AC3E}">
        <p14:creationId xmlns:p14="http://schemas.microsoft.com/office/powerpoint/2010/main" val="2448931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by talking through the infrastructure that we’ll use for today’s class.</a:t>
            </a:r>
          </a:p>
          <a:p>
            <a:endParaRPr lang="en-GB" dirty="0"/>
          </a:p>
          <a:p>
            <a:r>
              <a:rPr lang="en-GB" dirty="0"/>
              <a:t>We start with your Octopus Server instance. For this class, it’s a Cloud instance but it could just as easily be an on-prem installation.</a:t>
            </a:r>
          </a:p>
          <a:p>
            <a:pPr marL="234361" indent="-234361">
              <a:buAutoNum type="arabicPeriod"/>
            </a:pPr>
            <a:r>
              <a:rPr lang="en-GB" dirty="0"/>
              <a:t>Our Octopus instance leases a dynamic worker. In real world applications you might want to use a specific tentacle or a specific worker pool, but for running generic AWS/Azure/GCP commands, Dynamic workers quite well. It might take an extra minute or so to lease the worker, but there’s a significantly lower admin overhead.</a:t>
            </a:r>
          </a:p>
          <a:p>
            <a:pPr marL="234361" indent="-234361">
              <a:buAutoNum type="arabicPeriod"/>
            </a:pPr>
            <a:r>
              <a:rPr lang="en-GB" dirty="0"/>
              <a:t>The worker runs a script that launches our web and SQL servers (if required). The scripts allow for any number of web servers for scalability, but the default is zero. We won’t actually look at the web stuff until the end of the class since our focus today is on SQL Server. However, the web servers are included here for completeness, and to demonstrate the differences between web and SQL deployments.</a:t>
            </a:r>
          </a:p>
          <a:p>
            <a:pPr marL="234361" indent="-234361">
              <a:buAutoNum type="arabicPeriod"/>
            </a:pPr>
            <a:r>
              <a:rPr lang="en-GB" dirty="0"/>
              <a:t>After the SQL Server instances has started, we read the SQL Server IP address and spin up a </a:t>
            </a:r>
            <a:r>
              <a:rPr lang="en-GB" dirty="0" err="1"/>
              <a:t>jumpbox</a:t>
            </a:r>
            <a:r>
              <a:rPr lang="en-GB" dirty="0"/>
              <a:t>.</a:t>
            </a:r>
          </a:p>
          <a:p>
            <a:endParaRPr lang="en-GB" dirty="0"/>
          </a:p>
          <a:p>
            <a:r>
              <a:rPr lang="en-GB" dirty="0"/>
              <a:t>Important side note: For simplicity, we are just using the dynamic public IP addresses that AWS assigns to us for each instance. However, since we are keeping our implementation as simple/minimal as possible, we aren’t bothering with a DNS server so we won’t have a consistent IP address/record/CNAME with which we can reference our SQL Server. This is why we need to wait until the SQL Server machine starts before we start the </a:t>
            </a:r>
            <a:r>
              <a:rPr lang="en-GB" dirty="0" err="1"/>
              <a:t>Jumpbox</a:t>
            </a:r>
            <a:r>
              <a:rPr lang="en-GB" dirty="0"/>
              <a:t>. It’s an ugly hardcoded dynamic IP address hack to keep the PoC as small and simple as possible.</a:t>
            </a:r>
          </a:p>
          <a:p>
            <a:endParaRPr lang="en-GB" dirty="0"/>
          </a:p>
          <a:p>
            <a:r>
              <a:rPr lang="en-GB" dirty="0"/>
              <a:t>4. All servers perform some initial setup tasks. All servers create a couple of users so that we can RDP and dig around. Web servers install and configure IIS. Web and Jump Servers install and configure Tentacles. SQL instance installs SQL Server, as well as a couple of other tools for our convenience, including SSMS.</a:t>
            </a:r>
          </a:p>
          <a:p>
            <a:r>
              <a:rPr lang="en-GB" dirty="0"/>
              <a:t>5. The </a:t>
            </a:r>
            <a:r>
              <a:rPr lang="en-GB" dirty="0" err="1"/>
              <a:t>Jumpbox</a:t>
            </a:r>
            <a:r>
              <a:rPr lang="en-GB" dirty="0"/>
              <a:t> verifies that it can communicate with the SQL Server instance, using the IP address from step 2, and if required performs the initial creation of the databases that we’ll use for this class. The databases are empty at this point. We’ll deploy all the database objects and static data later.</a:t>
            </a:r>
          </a:p>
        </p:txBody>
      </p:sp>
      <p:sp>
        <p:nvSpPr>
          <p:cNvPr id="4" name="Slide Number Placeholder 3"/>
          <p:cNvSpPr>
            <a:spLocks noGrp="1"/>
          </p:cNvSpPr>
          <p:nvPr>
            <p:ph type="sldNum" sz="quarter" idx="5"/>
          </p:nvPr>
        </p:nvSpPr>
        <p:spPr/>
        <p:txBody>
          <a:bodyPr/>
          <a:lstStyle/>
          <a:p>
            <a:fld id="{41AAF479-4387-43A6-82CA-A5A5FB854D24}" type="slidenum">
              <a:rPr lang="en-GB" smtClean="0"/>
              <a:t>33</a:t>
            </a:fld>
            <a:endParaRPr lang="en-GB"/>
          </a:p>
        </p:txBody>
      </p:sp>
    </p:spTree>
    <p:extLst>
      <p:ext uri="{BB962C8B-B14F-4D97-AF65-F5344CB8AC3E}">
        <p14:creationId xmlns:p14="http://schemas.microsoft.com/office/powerpoint/2010/main" val="1598236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a:t>
            </a:r>
          </a:p>
          <a:p>
            <a:pPr lvl="1"/>
            <a:r>
              <a:rPr lang="en-GB" dirty="0"/>
              <a:t>SQL Server is behind the firewall</a:t>
            </a:r>
          </a:p>
          <a:p>
            <a:pPr lvl="1"/>
            <a:r>
              <a:rPr lang="en-GB" dirty="0"/>
              <a:t>Access can be managed using users/roles</a:t>
            </a:r>
          </a:p>
          <a:p>
            <a:r>
              <a:rPr lang="en-GB" dirty="0"/>
              <a:t>Resilience</a:t>
            </a:r>
          </a:p>
          <a:p>
            <a:pPr lvl="1"/>
            <a:r>
              <a:rPr lang="en-GB" dirty="0"/>
              <a:t>Any issues with the DB tooling are contained on the jump server</a:t>
            </a:r>
          </a:p>
          <a:p>
            <a:r>
              <a:rPr lang="en-GB" dirty="0"/>
              <a:t>Performance</a:t>
            </a:r>
          </a:p>
          <a:p>
            <a:pPr lvl="1"/>
            <a:r>
              <a:rPr lang="en-GB" dirty="0"/>
              <a:t>Database deployment tooling, especially any database comparisons, can be performance intensive. Better to eat up CPU and memory on the </a:t>
            </a:r>
            <a:r>
              <a:rPr lang="en-GB" dirty="0" err="1"/>
              <a:t>Jumpbox</a:t>
            </a:r>
            <a:r>
              <a:rPr lang="en-GB" dirty="0"/>
              <a:t> than the production database server</a:t>
            </a:r>
          </a:p>
          <a:p>
            <a:r>
              <a:rPr lang="en-GB" dirty="0"/>
              <a:t>Audit/Admin</a:t>
            </a:r>
          </a:p>
          <a:p>
            <a:pPr lvl="1"/>
            <a:r>
              <a:rPr lang="en-GB" dirty="0" err="1"/>
              <a:t>Jumpboxes</a:t>
            </a:r>
            <a:r>
              <a:rPr lang="en-GB" dirty="0"/>
              <a:t> are easily version controlled, disposable and re-deployable on demand</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34</a:t>
            </a:fld>
            <a:endParaRPr lang="en-GB"/>
          </a:p>
        </p:txBody>
      </p:sp>
    </p:spTree>
    <p:extLst>
      <p:ext uri="{BB962C8B-B14F-4D97-AF65-F5344CB8AC3E}">
        <p14:creationId xmlns:p14="http://schemas.microsoft.com/office/powerpoint/2010/main" val="3371352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all our servers are ready, we’ll be able to deploy our NuGet packages directly from our Octopus Cloud instances to the tentacles running on our Web and Jump Servers.</a:t>
            </a:r>
          </a:p>
          <a:p>
            <a:endParaRPr lang="en-GB" dirty="0"/>
          </a:p>
          <a:p>
            <a:r>
              <a:rPr lang="en-GB" dirty="0"/>
              <a:t>The Tentacles can then unpack and deploy those </a:t>
            </a:r>
            <a:r>
              <a:rPr lang="en-GB" dirty="0" err="1"/>
              <a:t>NuGets</a:t>
            </a:r>
            <a:r>
              <a:rPr lang="en-GB" dirty="0"/>
              <a:t>. For database deployments, the </a:t>
            </a:r>
            <a:r>
              <a:rPr lang="en-GB" dirty="0" err="1"/>
              <a:t>Jumpboxes</a:t>
            </a:r>
            <a:r>
              <a:rPr lang="en-GB" dirty="0"/>
              <a:t> will run scripts on the </a:t>
            </a:r>
            <a:r>
              <a:rPr lang="en-GB" dirty="0" err="1"/>
              <a:t>jumpboxes</a:t>
            </a:r>
            <a:r>
              <a:rPr lang="en-GB" dirty="0"/>
              <a:t> that will instruct various database deployment tools to perform the deployments against the SQL Server instance.</a:t>
            </a:r>
          </a:p>
        </p:txBody>
      </p:sp>
      <p:sp>
        <p:nvSpPr>
          <p:cNvPr id="4" name="Slide Number Placeholder 3"/>
          <p:cNvSpPr>
            <a:spLocks noGrp="1"/>
          </p:cNvSpPr>
          <p:nvPr>
            <p:ph type="sldNum" sz="quarter" idx="5"/>
          </p:nvPr>
        </p:nvSpPr>
        <p:spPr/>
        <p:txBody>
          <a:bodyPr/>
          <a:lstStyle/>
          <a:p>
            <a:fld id="{41AAF479-4387-43A6-82CA-A5A5FB854D24}" type="slidenum">
              <a:rPr lang="en-GB" smtClean="0"/>
              <a:t>35</a:t>
            </a:fld>
            <a:endParaRPr lang="en-GB"/>
          </a:p>
        </p:txBody>
      </p:sp>
    </p:spTree>
    <p:extLst>
      <p:ext uri="{BB962C8B-B14F-4D97-AF65-F5344CB8AC3E}">
        <p14:creationId xmlns:p14="http://schemas.microsoft.com/office/powerpoint/2010/main" val="3206137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you create your AWS account, you will only have a single admin user. This user is God and can do anything it wants. Hence, it’s good practice to try to use it as little as possible.</a:t>
            </a:r>
          </a:p>
          <a:p>
            <a:endParaRPr lang="en-GB" dirty="0"/>
          </a:p>
          <a:p>
            <a:r>
              <a:rPr lang="en-GB" dirty="0"/>
              <a:t>AWS best practice is to create an IAM user for yourself for general work, even if you grant yourself admin rights. You can also create IAM users for other folks who will use your AWS account, as well as separate accounts for each of the automated services that you use (such as Octopus Deploy or Azure DevOps Services). For example, I’ve also created an account for my bookkeeper (not included in this screenshot) and I’ve granted her access to all the billing and finance information.</a:t>
            </a:r>
          </a:p>
          <a:p>
            <a:endParaRPr lang="en-GB" dirty="0"/>
          </a:p>
          <a:p>
            <a:endParaRPr lang="en-GB" dirty="0"/>
          </a:p>
        </p:txBody>
      </p:sp>
      <p:sp>
        <p:nvSpPr>
          <p:cNvPr id="5" name="Footer Placeholder 4">
            <a:extLst>
              <a:ext uri="{FF2B5EF4-FFF2-40B4-BE49-F238E27FC236}">
                <a16:creationId xmlns:a16="http://schemas.microsoft.com/office/drawing/2014/main" id="{42BBAAEC-D8BA-400E-B469-F0EEB63A9297}"/>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7BB11F1C-7807-4D48-8BDA-5B2BC6040516}"/>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5725333E-0A89-451C-B791-0AC218C4AA23}"/>
              </a:ext>
            </a:extLst>
          </p:cNvPr>
          <p:cNvSpPr>
            <a:spLocks noGrp="1"/>
          </p:cNvSpPr>
          <p:nvPr>
            <p:ph type="sldNum" sz="quarter" idx="5"/>
          </p:nvPr>
        </p:nvSpPr>
        <p:spPr/>
        <p:txBody>
          <a:bodyPr/>
          <a:lstStyle/>
          <a:p>
            <a:fld id="{41AAF479-4387-43A6-82CA-A5A5FB854D24}" type="slidenum">
              <a:rPr lang="en-GB" smtClean="0"/>
              <a:pPr/>
              <a:t>36</a:t>
            </a:fld>
            <a:endParaRPr lang="en-GB" dirty="0"/>
          </a:p>
        </p:txBody>
      </p:sp>
    </p:spTree>
    <p:extLst>
      <p:ext uri="{BB962C8B-B14F-4D97-AF65-F5344CB8AC3E}">
        <p14:creationId xmlns:p14="http://schemas.microsoft.com/office/powerpoint/2010/main" val="3692060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you create your AWS account, you will only have a single admin user. This user is God and can do anything it wants. Hence, it’s good practice to try to use it as little as possible.</a:t>
            </a:r>
          </a:p>
          <a:p>
            <a:endParaRPr lang="en-GB" dirty="0"/>
          </a:p>
          <a:p>
            <a:r>
              <a:rPr lang="en-GB" dirty="0"/>
              <a:t>AWS best practice is to create an IAM user for yourself for general work, even if you grant yourself admin rights. You can also create IAM users for other folks who will use your AWS account, as well as separate accounts for each of the automated services that you use (such as Octopus Deploy or Azure DevOps Services). For example, I’ve also created an account for my bookkeeper (not included in this screenshot) and I’ve granted her access to all the billing and finance information.</a:t>
            </a:r>
          </a:p>
          <a:p>
            <a:endParaRPr lang="en-GB" dirty="0"/>
          </a:p>
          <a:p>
            <a:endParaRPr lang="en-GB" dirty="0"/>
          </a:p>
        </p:txBody>
      </p:sp>
      <p:sp>
        <p:nvSpPr>
          <p:cNvPr id="5" name="Footer Placeholder 4">
            <a:extLst>
              <a:ext uri="{FF2B5EF4-FFF2-40B4-BE49-F238E27FC236}">
                <a16:creationId xmlns:a16="http://schemas.microsoft.com/office/drawing/2014/main" id="{42BBAAEC-D8BA-400E-B469-F0EEB63A9297}"/>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7BB11F1C-7807-4D48-8BDA-5B2BC6040516}"/>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5725333E-0A89-451C-B791-0AC218C4AA23}"/>
              </a:ext>
            </a:extLst>
          </p:cNvPr>
          <p:cNvSpPr>
            <a:spLocks noGrp="1"/>
          </p:cNvSpPr>
          <p:nvPr>
            <p:ph type="sldNum" sz="quarter" idx="5"/>
          </p:nvPr>
        </p:nvSpPr>
        <p:spPr/>
        <p:txBody>
          <a:bodyPr/>
          <a:lstStyle/>
          <a:p>
            <a:fld id="{41AAF479-4387-43A6-82CA-A5A5FB854D24}" type="slidenum">
              <a:rPr lang="en-GB" smtClean="0"/>
              <a:pPr/>
              <a:t>37</a:t>
            </a:fld>
            <a:endParaRPr lang="en-GB" dirty="0"/>
          </a:p>
        </p:txBody>
      </p:sp>
    </p:spTree>
    <p:extLst>
      <p:ext uri="{BB962C8B-B14F-4D97-AF65-F5344CB8AC3E}">
        <p14:creationId xmlns:p14="http://schemas.microsoft.com/office/powerpoint/2010/main" val="1383091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use secrets manager to save a few secrets that we’ll need.</a:t>
            </a:r>
          </a:p>
          <a:p>
            <a:endParaRPr lang="en-GB" dirty="0"/>
          </a:p>
          <a:p>
            <a:r>
              <a:rPr lang="en-GB" dirty="0"/>
              <a:t>Once you’ve created a secret, you can retrieve the passwords using an API. We are going to do this during our class as we automate various tasks (e.g. the creation of users and the installation configuration of our SQL Server instances).</a:t>
            </a:r>
          </a:p>
        </p:txBody>
      </p:sp>
      <p:sp>
        <p:nvSpPr>
          <p:cNvPr id="5" name="Footer Placeholder 4">
            <a:extLst>
              <a:ext uri="{FF2B5EF4-FFF2-40B4-BE49-F238E27FC236}">
                <a16:creationId xmlns:a16="http://schemas.microsoft.com/office/drawing/2014/main" id="{FFCACB65-A96C-4D81-A2BB-D1E50EF57DF4}"/>
              </a:ext>
            </a:extLst>
          </p:cNvPr>
          <p:cNvSpPr>
            <a:spLocks noGrp="1"/>
          </p:cNvSpPr>
          <p:nvPr>
            <p:ph type="ftr" sz="quarter" idx="4"/>
          </p:nvPr>
        </p:nvSpPr>
        <p:spPr/>
        <p:txBody>
          <a:bodyPr/>
          <a:lstStyle/>
          <a:p>
            <a:r>
              <a:rPr lang="en-GB"/>
              <a:t>Copyright 2021 DLM Consultants Ltd. All rights reserved.</a:t>
            </a:r>
          </a:p>
        </p:txBody>
      </p:sp>
      <p:sp>
        <p:nvSpPr>
          <p:cNvPr id="6" name="Header Placeholder 5">
            <a:extLst>
              <a:ext uri="{FF2B5EF4-FFF2-40B4-BE49-F238E27FC236}">
                <a16:creationId xmlns:a16="http://schemas.microsoft.com/office/drawing/2014/main" id="{C7C238BA-1CB2-4862-9C10-0281579ED532}"/>
              </a:ext>
            </a:extLst>
          </p:cNvPr>
          <p:cNvSpPr>
            <a:spLocks noGrp="1"/>
          </p:cNvSpPr>
          <p:nvPr>
            <p:ph type="hdr" sz="quarter"/>
          </p:nvPr>
        </p:nvSpPr>
        <p:spPr/>
        <p:txBody>
          <a:bodyPr/>
          <a:lstStyle/>
          <a:p>
            <a:r>
              <a:rPr lang="en-GB"/>
              <a:t>Zero to Octopus Deploy PoC - in one day, for one dollar</a:t>
            </a:r>
          </a:p>
        </p:txBody>
      </p:sp>
      <p:sp>
        <p:nvSpPr>
          <p:cNvPr id="4" name="Slide Number Placeholder 3">
            <a:extLst>
              <a:ext uri="{FF2B5EF4-FFF2-40B4-BE49-F238E27FC236}">
                <a16:creationId xmlns:a16="http://schemas.microsoft.com/office/drawing/2014/main" id="{0C86CB86-B5BE-4286-8F83-97A18D7FE110}"/>
              </a:ext>
            </a:extLst>
          </p:cNvPr>
          <p:cNvSpPr>
            <a:spLocks noGrp="1"/>
          </p:cNvSpPr>
          <p:nvPr>
            <p:ph type="sldNum" sz="quarter" idx="5"/>
          </p:nvPr>
        </p:nvSpPr>
        <p:spPr/>
        <p:txBody>
          <a:bodyPr/>
          <a:lstStyle/>
          <a:p>
            <a:fld id="{41AAF479-4387-43A6-82CA-A5A5FB854D24}" type="slidenum">
              <a:rPr lang="en-GB" smtClean="0"/>
              <a:pPr/>
              <a:t>38</a:t>
            </a:fld>
            <a:endParaRPr lang="en-GB" dirty="0"/>
          </a:p>
        </p:txBody>
      </p:sp>
    </p:spTree>
    <p:extLst>
      <p:ext uri="{BB962C8B-B14F-4D97-AF65-F5344CB8AC3E}">
        <p14:creationId xmlns:p14="http://schemas.microsoft.com/office/powerpoint/2010/main" val="4038751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412">
              <a:defRPr/>
            </a:pPr>
            <a:r>
              <a:rPr lang="en-GB" dirty="0"/>
              <a:t>Trainer to follow the lab manual and then leave some time for attendees to complete on their own machine.</a:t>
            </a:r>
          </a:p>
          <a:p>
            <a:endParaRPr lang="en-GB" dirty="0"/>
          </a:p>
          <a:p>
            <a:r>
              <a:rPr lang="en-GB" dirty="0"/>
              <a:t>Try to use the scripts for it to minimise human error mistakes, but demonstrate the changes in the web portal so that attendees know how to verify whether they have completed the tasks successfully.</a:t>
            </a:r>
          </a:p>
        </p:txBody>
      </p:sp>
      <p:sp>
        <p:nvSpPr>
          <p:cNvPr id="4" name="Slide Number Placeholder 3"/>
          <p:cNvSpPr>
            <a:spLocks noGrp="1"/>
          </p:cNvSpPr>
          <p:nvPr>
            <p:ph type="sldNum" sz="quarter" idx="5"/>
          </p:nvPr>
        </p:nvSpPr>
        <p:spPr/>
        <p:txBody>
          <a:bodyPr/>
          <a:lstStyle/>
          <a:p>
            <a:fld id="{41AAF479-4387-43A6-82CA-A5A5FB854D24}" type="slidenum">
              <a:rPr lang="en-GB" smtClean="0"/>
              <a:t>39</a:t>
            </a:fld>
            <a:endParaRPr lang="en-GB"/>
          </a:p>
        </p:txBody>
      </p:sp>
      <p:sp>
        <p:nvSpPr>
          <p:cNvPr id="5" name="Footer Placeholder 4">
            <a:extLst>
              <a:ext uri="{FF2B5EF4-FFF2-40B4-BE49-F238E27FC236}">
                <a16:creationId xmlns:a16="http://schemas.microsoft.com/office/drawing/2014/main" id="{2FC303EC-F429-4266-9F74-23FF10932D8C}"/>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56D5E276-D75B-4021-8455-F10EE5ED735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1563864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412">
              <a:defRPr/>
            </a:pPr>
            <a:r>
              <a:rPr lang="en-GB" dirty="0"/>
              <a:t>Trainer to follow the lab manual and then leave some time for attendees to complete on their own machine.</a:t>
            </a:r>
          </a:p>
        </p:txBody>
      </p:sp>
      <p:sp>
        <p:nvSpPr>
          <p:cNvPr id="4" name="Slide Number Placeholder 3"/>
          <p:cNvSpPr>
            <a:spLocks noGrp="1"/>
          </p:cNvSpPr>
          <p:nvPr>
            <p:ph type="sldNum" sz="quarter" idx="5"/>
          </p:nvPr>
        </p:nvSpPr>
        <p:spPr/>
        <p:txBody>
          <a:bodyPr/>
          <a:lstStyle/>
          <a:p>
            <a:fld id="{41AAF479-4387-43A6-82CA-A5A5FB854D24}" type="slidenum">
              <a:rPr lang="en-GB" smtClean="0"/>
              <a:t>40</a:t>
            </a:fld>
            <a:endParaRPr lang="en-GB"/>
          </a:p>
        </p:txBody>
      </p:sp>
      <p:sp>
        <p:nvSpPr>
          <p:cNvPr id="5" name="Footer Placeholder 4">
            <a:extLst>
              <a:ext uri="{FF2B5EF4-FFF2-40B4-BE49-F238E27FC236}">
                <a16:creationId xmlns:a16="http://schemas.microsoft.com/office/drawing/2014/main" id="{497E474F-8DFA-4890-874D-56FF3545C3F4}"/>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C034B02B-D3FD-476B-8D8B-ABBE964B633F}"/>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1710595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pPr/>
              <a:t>41</a:t>
            </a:fld>
            <a:endParaRPr lang="en-GB" dirty="0"/>
          </a:p>
        </p:txBody>
      </p:sp>
    </p:spTree>
    <p:extLst>
      <p:ext uri="{BB962C8B-B14F-4D97-AF65-F5344CB8AC3E}">
        <p14:creationId xmlns:p14="http://schemas.microsoft.com/office/powerpoint/2010/main" val="94544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build and deploy your own website to the public internet – end to end.</a:t>
            </a:r>
          </a:p>
          <a:p>
            <a:endParaRPr lang="en-GB" dirty="0"/>
          </a:p>
          <a:p>
            <a:r>
              <a:rPr lang="en-GB" dirty="0"/>
              <a:t>If you don’t have any experience with GitHub, AWS</a:t>
            </a:r>
          </a:p>
        </p:txBody>
      </p:sp>
      <p:sp>
        <p:nvSpPr>
          <p:cNvPr id="4" name="Slide Number Placeholder 3"/>
          <p:cNvSpPr>
            <a:spLocks noGrp="1"/>
          </p:cNvSpPr>
          <p:nvPr>
            <p:ph type="sldNum" sz="quarter" idx="5"/>
          </p:nvPr>
        </p:nvSpPr>
        <p:spPr/>
        <p:txBody>
          <a:bodyPr/>
          <a:lstStyle/>
          <a:p>
            <a:fld id="{41AAF479-4387-43A6-82CA-A5A5FB854D24}" type="slidenum">
              <a:rPr lang="en-GB" smtClean="0"/>
              <a:t>5</a:t>
            </a:fld>
            <a:endParaRPr lang="en-GB"/>
          </a:p>
        </p:txBody>
      </p:sp>
      <p:sp>
        <p:nvSpPr>
          <p:cNvPr id="5" name="Footer Placeholder 4">
            <a:extLst>
              <a:ext uri="{FF2B5EF4-FFF2-40B4-BE49-F238E27FC236}">
                <a16:creationId xmlns:a16="http://schemas.microsoft.com/office/drawing/2014/main" id="{0C45D08F-ECA4-45C5-B32B-30C26F2EE86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BDB4748C-655D-45B4-BB4B-076656AAFAC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1712619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412">
              <a:defRPr/>
            </a:pPr>
            <a:r>
              <a:rPr lang="en-GB" dirty="0"/>
              <a:t>Trainer to follow the lab manual and then leave some time for attendees to complete on their own machine.</a:t>
            </a:r>
          </a:p>
        </p:txBody>
      </p:sp>
      <p:sp>
        <p:nvSpPr>
          <p:cNvPr id="4" name="Slide Number Placeholder 3"/>
          <p:cNvSpPr>
            <a:spLocks noGrp="1"/>
          </p:cNvSpPr>
          <p:nvPr>
            <p:ph type="sldNum" sz="quarter" idx="5"/>
          </p:nvPr>
        </p:nvSpPr>
        <p:spPr/>
        <p:txBody>
          <a:bodyPr/>
          <a:lstStyle/>
          <a:p>
            <a:fld id="{41AAF479-4387-43A6-82CA-A5A5FB854D24}" type="slidenum">
              <a:rPr lang="en-GB" smtClean="0"/>
              <a:t>45</a:t>
            </a:fld>
            <a:endParaRPr lang="en-GB"/>
          </a:p>
        </p:txBody>
      </p:sp>
      <p:sp>
        <p:nvSpPr>
          <p:cNvPr id="5" name="Footer Placeholder 4">
            <a:extLst>
              <a:ext uri="{FF2B5EF4-FFF2-40B4-BE49-F238E27FC236}">
                <a16:creationId xmlns:a16="http://schemas.microsoft.com/office/drawing/2014/main" id="{B35D2BA3-F5DE-4A69-9956-BC16CB2B56DD}"/>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A3C654AE-B93A-4EC4-B260-0F900E18A384}"/>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714772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412">
              <a:defRPr/>
            </a:pPr>
            <a:r>
              <a:rPr lang="en-GB" dirty="0"/>
              <a:t>Trainer to follow the lab manual and then leave some time for attendees to complete on their own machine.</a:t>
            </a:r>
          </a:p>
        </p:txBody>
      </p:sp>
      <p:sp>
        <p:nvSpPr>
          <p:cNvPr id="4" name="Slide Number Placeholder 3"/>
          <p:cNvSpPr>
            <a:spLocks noGrp="1"/>
          </p:cNvSpPr>
          <p:nvPr>
            <p:ph type="sldNum" sz="quarter" idx="5"/>
          </p:nvPr>
        </p:nvSpPr>
        <p:spPr/>
        <p:txBody>
          <a:bodyPr/>
          <a:lstStyle/>
          <a:p>
            <a:fld id="{41AAF479-4387-43A6-82CA-A5A5FB854D24}" type="slidenum">
              <a:rPr lang="en-GB" smtClean="0"/>
              <a:t>46</a:t>
            </a:fld>
            <a:endParaRPr lang="en-GB"/>
          </a:p>
        </p:txBody>
      </p:sp>
      <p:sp>
        <p:nvSpPr>
          <p:cNvPr id="5" name="Footer Placeholder 4">
            <a:extLst>
              <a:ext uri="{FF2B5EF4-FFF2-40B4-BE49-F238E27FC236}">
                <a16:creationId xmlns:a16="http://schemas.microsoft.com/office/drawing/2014/main" id="{46967064-EC27-452B-BAA0-84C4F0FE8F4F}"/>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C39D2A2C-18A4-41A7-8AB1-A55566DA943E}"/>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05650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412">
              <a:defRPr/>
            </a:pPr>
            <a:r>
              <a:rPr lang="en-GB" dirty="0"/>
              <a:t>Trainer to follow the lab manual and then leave some time for attendees to complete on their own machine.</a:t>
            </a:r>
          </a:p>
          <a:p>
            <a:pPr defTabSz="1073412">
              <a:defRPr/>
            </a:pPr>
            <a:endParaRPr lang="en-GB" dirty="0"/>
          </a:p>
          <a:p>
            <a:pPr defTabSz="1073412">
              <a:defRPr/>
            </a:pPr>
            <a:r>
              <a:rPr lang="en-GB" dirty="0"/>
              <a:t>Note: Calamari will almost always require an update. This will be done automatically the first time you deploy anything.</a:t>
            </a:r>
          </a:p>
        </p:txBody>
      </p:sp>
      <p:sp>
        <p:nvSpPr>
          <p:cNvPr id="4" name="Slide Number Placeholder 3"/>
          <p:cNvSpPr>
            <a:spLocks noGrp="1"/>
          </p:cNvSpPr>
          <p:nvPr>
            <p:ph type="sldNum" sz="quarter" idx="5"/>
          </p:nvPr>
        </p:nvSpPr>
        <p:spPr/>
        <p:txBody>
          <a:bodyPr/>
          <a:lstStyle/>
          <a:p>
            <a:fld id="{41AAF479-4387-43A6-82CA-A5A5FB854D24}" type="slidenum">
              <a:rPr lang="en-GB" smtClean="0"/>
              <a:t>47</a:t>
            </a:fld>
            <a:endParaRPr lang="en-GB"/>
          </a:p>
        </p:txBody>
      </p:sp>
      <p:sp>
        <p:nvSpPr>
          <p:cNvPr id="5" name="Footer Placeholder 4">
            <a:extLst>
              <a:ext uri="{FF2B5EF4-FFF2-40B4-BE49-F238E27FC236}">
                <a16:creationId xmlns:a16="http://schemas.microsoft.com/office/drawing/2014/main" id="{3ECC0F03-8417-46FF-9AAD-3873B2B29185}"/>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F8F68748-EAB5-4123-AA34-E69C747F0B0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148812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7443">
              <a:defRPr/>
            </a:pPr>
            <a:r>
              <a:rPr lang="en-GB" dirty="0"/>
              <a:t>We would have used docker in this class, however, t2.micro EC2 images do not have the necessary resources to pull SQL Server docker images.</a:t>
            </a:r>
          </a:p>
          <a:p>
            <a:endParaRPr lang="en-GB" dirty="0"/>
          </a:p>
          <a:p>
            <a:r>
              <a:rPr lang="en-GB" dirty="0"/>
              <a:t>[Short description of Docker.]</a:t>
            </a:r>
          </a:p>
          <a:p>
            <a:endParaRPr lang="en-GB" dirty="0"/>
          </a:p>
          <a:p>
            <a:r>
              <a:rPr lang="en-GB" dirty="0"/>
              <a:t>Since we can’t use docker, our runbook installs a full fat version of SQL Server Developer edition. In a real-world example, where you have access to more resources, you may find it easier to use docker containers.</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pPr/>
              <a:t>48</a:t>
            </a:fld>
            <a:endParaRPr lang="en-GB" dirty="0"/>
          </a:p>
        </p:txBody>
      </p:sp>
    </p:spTree>
    <p:extLst>
      <p:ext uri="{BB962C8B-B14F-4D97-AF65-F5344CB8AC3E}">
        <p14:creationId xmlns:p14="http://schemas.microsoft.com/office/powerpoint/2010/main" val="2783292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runbook uses </a:t>
            </a:r>
            <a:r>
              <a:rPr lang="en-GB" dirty="0" err="1"/>
              <a:t>dbatools</a:t>
            </a:r>
            <a:r>
              <a:rPr lang="en-GB" dirty="0"/>
              <a:t> to create empty databases and we’ll deploy the schema from our source code later.</a:t>
            </a:r>
          </a:p>
          <a:p>
            <a:endParaRPr lang="en-GB" dirty="0"/>
          </a:p>
          <a:p>
            <a:r>
              <a:rPr lang="en-GB" dirty="0"/>
              <a:t>However, it might be beneficial to do the initial provisioning with databases that match production as closely as possible.</a:t>
            </a:r>
          </a:p>
          <a:p>
            <a:endParaRPr lang="en-GB" dirty="0"/>
          </a:p>
          <a:p>
            <a:r>
              <a:rPr lang="en-GB" dirty="0"/>
              <a:t>A few ways folks like to approach this include:</a:t>
            </a:r>
          </a:p>
          <a:p>
            <a:endParaRPr lang="en-GB" dirty="0"/>
          </a:p>
          <a:p>
            <a:pPr marL="175771" indent="-175771">
              <a:buFontTx/>
              <a:buChar char="-"/>
            </a:pPr>
            <a:r>
              <a:rPr lang="en-GB" dirty="0"/>
              <a:t>Restoring a recent production backup (but this may take a long time and require a lot of space)</a:t>
            </a:r>
          </a:p>
          <a:p>
            <a:pPr marL="175771" indent="-175771">
              <a:buFontTx/>
              <a:buChar char="-"/>
            </a:pPr>
            <a:r>
              <a:rPr lang="en-GB" dirty="0"/>
              <a:t>Redgate SQL Clone, which allows users to instantly create virtual copies of editable 64TB databases, using only 50MB, in a few seconds</a:t>
            </a:r>
          </a:p>
          <a:p>
            <a:pPr marL="175771" indent="-175771">
              <a:buFontTx/>
              <a:buChar char="-"/>
            </a:pPr>
            <a:r>
              <a:rPr lang="en-GB" dirty="0" err="1"/>
              <a:t>dbaclone</a:t>
            </a:r>
            <a:r>
              <a:rPr lang="en-GB" dirty="0"/>
              <a:t>, which does the same thing as SQL Clone for free, but which lacks some of the administrative, data protection and usability benefits that come with the Redgate tool</a:t>
            </a:r>
          </a:p>
        </p:txBody>
      </p:sp>
      <p:sp>
        <p:nvSpPr>
          <p:cNvPr id="4" name="Slide Number Placeholder 3"/>
          <p:cNvSpPr>
            <a:spLocks noGrp="1"/>
          </p:cNvSpPr>
          <p:nvPr>
            <p:ph type="sldNum" sz="quarter" idx="5"/>
          </p:nvPr>
        </p:nvSpPr>
        <p:spPr/>
        <p:txBody>
          <a:bodyPr/>
          <a:lstStyle/>
          <a:p>
            <a:fld id="{41AAF479-4387-43A6-82CA-A5A5FB854D24}" type="slidenum">
              <a:rPr lang="en-GB" smtClean="0"/>
              <a:pPr/>
              <a:t>49</a:t>
            </a:fld>
            <a:endParaRPr lang="en-GB" dirty="0"/>
          </a:p>
        </p:txBody>
      </p:sp>
    </p:spTree>
    <p:extLst>
      <p:ext uri="{BB962C8B-B14F-4D97-AF65-F5344CB8AC3E}">
        <p14:creationId xmlns:p14="http://schemas.microsoft.com/office/powerpoint/2010/main" val="3219204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provisioning the databases, we also need to think about data privacy. Regardless of whether a dev/test database is a shared resource or a dedicated instance for a specific developer/task, we need to strip out the sensitive data.</a:t>
            </a:r>
          </a:p>
          <a:p>
            <a:endParaRPr lang="en-GB" dirty="0"/>
          </a:p>
          <a:p>
            <a:r>
              <a:rPr lang="en-GB" dirty="0"/>
              <a:t>There are various ways to do this. The more effort you put in, the more realistic and trustworthy your dev and test efforts are likely to be.</a:t>
            </a:r>
          </a:p>
          <a:p>
            <a:endParaRPr lang="en-GB" dirty="0"/>
          </a:p>
          <a:p>
            <a:r>
              <a:rPr lang="en-GB" dirty="0"/>
              <a:t>Let’s imagine this random star wars data was our production sensitive health data. Obviously, the best thing for developers/testers is the real data. However, due to data privacy concerns, that’s probably not an option. If you are fortunate enough to work with public/insensitive data, perhaps you can just use production data. However, for most of us, that’s not an option.</a:t>
            </a:r>
          </a:p>
        </p:txBody>
      </p:sp>
      <p:sp>
        <p:nvSpPr>
          <p:cNvPr id="4" name="Slide Number Placeholder 3"/>
          <p:cNvSpPr>
            <a:spLocks noGrp="1"/>
          </p:cNvSpPr>
          <p:nvPr>
            <p:ph type="sldNum" sz="quarter" idx="5"/>
          </p:nvPr>
        </p:nvSpPr>
        <p:spPr/>
        <p:txBody>
          <a:bodyPr/>
          <a:lstStyle/>
          <a:p>
            <a:fld id="{41AAF479-4387-43A6-82CA-A5A5FB854D24}" type="slidenum">
              <a:rPr lang="en-GB" smtClean="0"/>
              <a:pPr/>
              <a:t>50</a:t>
            </a:fld>
            <a:endParaRPr lang="en-GB" dirty="0"/>
          </a:p>
        </p:txBody>
      </p:sp>
    </p:spTree>
    <p:extLst>
      <p:ext uri="{BB962C8B-B14F-4D97-AF65-F5344CB8AC3E}">
        <p14:creationId xmlns:p14="http://schemas.microsoft.com/office/powerpoint/2010/main" val="2115775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best thing we could probably do is mask the production data. This should retain accurate references, distributions and all the nasty real-world inconsistencies that help you to spot potential issues. However, it has it’s challenges:</a:t>
            </a:r>
          </a:p>
          <a:p>
            <a:endParaRPr lang="en-GB" dirty="0"/>
          </a:p>
          <a:p>
            <a:pPr marL="175771" indent="-175771">
              <a:buFontTx/>
              <a:buChar char="-"/>
            </a:pPr>
            <a:r>
              <a:rPr lang="en-GB" dirty="0"/>
              <a:t>Referential integrity: When the names and genders don’t match, or when the orders don’t match the contact information, you can create technical challenges and it becomes tricky to figure out if the odd results from a query are the results of bad code or bad data. These problems are solvable, but it takes effort.</a:t>
            </a:r>
          </a:p>
          <a:p>
            <a:pPr marL="175771" indent="-175771">
              <a:buFontTx/>
              <a:buChar char="-"/>
            </a:pPr>
            <a:r>
              <a:rPr lang="en-GB" dirty="0"/>
              <a:t>Reidentification risk: If you hold a US citizen’s zip code and date of birth, you can almost always reidentify them using publicly available data. As long as you retain real sensitive data, it’s important to ensure that your data is sufficiently well masked that the data subjects cannot be reidentified. This is hard, and carries the risk that you’ve made a mistake.</a:t>
            </a:r>
          </a:p>
          <a:p>
            <a:pPr marL="175771" indent="-175771">
              <a:buFontTx/>
              <a:buChar char="-"/>
            </a:pPr>
            <a:r>
              <a:rPr lang="en-GB" dirty="0"/>
              <a:t>Since this is an effective “production by default” approach, it needs constant review/care. Should be backed up with proper data classification and documentation processes. These are all things folks should be doing anyway, but which are almost always not up to date.</a:t>
            </a:r>
          </a:p>
        </p:txBody>
      </p:sp>
      <p:sp>
        <p:nvSpPr>
          <p:cNvPr id="4" name="Slide Number Placeholder 3"/>
          <p:cNvSpPr>
            <a:spLocks noGrp="1"/>
          </p:cNvSpPr>
          <p:nvPr>
            <p:ph type="sldNum" sz="quarter" idx="5"/>
          </p:nvPr>
        </p:nvSpPr>
        <p:spPr/>
        <p:txBody>
          <a:bodyPr/>
          <a:lstStyle/>
          <a:p>
            <a:fld id="{41AAF479-4387-43A6-82CA-A5A5FB854D24}" type="slidenum">
              <a:rPr lang="en-GB" smtClean="0"/>
              <a:pPr/>
              <a:t>51</a:t>
            </a:fld>
            <a:endParaRPr lang="en-GB" dirty="0"/>
          </a:p>
        </p:txBody>
      </p:sp>
    </p:spTree>
    <p:extLst>
      <p:ext uri="{BB962C8B-B14F-4D97-AF65-F5344CB8AC3E}">
        <p14:creationId xmlns:p14="http://schemas.microsoft.com/office/powerpoint/2010/main" val="3250343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Curated data is essentially a bunch of known test cases that are added to the database. These can be useful independently and separately from bulk/masked/production data. However, without any bulk data it becomes hard to test whether code will work with the scale and imperfect nature of production workloads. Test-cases are almost always going to be limited in scope and it’s practically impossible to create it in any large quantities.</a:t>
            </a:r>
          </a:p>
          <a:p>
            <a:endParaRPr lang="en-GB" dirty="0"/>
          </a:p>
          <a:p>
            <a:r>
              <a:rPr lang="en-GB" dirty="0"/>
              <a:t>Curated data can be useful, for example, for developers and testers to know of a few test cases in the system with specific properties, allowing developers to test against known test cases.</a:t>
            </a:r>
          </a:p>
          <a:p>
            <a:endParaRPr lang="en-GB" dirty="0"/>
          </a:p>
          <a:p>
            <a:r>
              <a:rPr lang="en-GB" dirty="0"/>
              <a:t>Curated data can either be used without any bulk data, or in addition to it.</a:t>
            </a:r>
          </a:p>
        </p:txBody>
      </p:sp>
      <p:sp>
        <p:nvSpPr>
          <p:cNvPr id="4" name="Slide Number Placeholder 3"/>
          <p:cNvSpPr>
            <a:spLocks noGrp="1"/>
          </p:cNvSpPr>
          <p:nvPr>
            <p:ph type="sldNum" sz="quarter" idx="5"/>
          </p:nvPr>
        </p:nvSpPr>
        <p:spPr/>
        <p:txBody>
          <a:bodyPr/>
          <a:lstStyle/>
          <a:p>
            <a:fld id="{41AAF479-4387-43A6-82CA-A5A5FB854D24}" type="slidenum">
              <a:rPr lang="en-GB" smtClean="0"/>
              <a:pPr/>
              <a:t>52</a:t>
            </a:fld>
            <a:endParaRPr lang="en-GB" dirty="0"/>
          </a:p>
        </p:txBody>
      </p:sp>
    </p:spTree>
    <p:extLst>
      <p:ext uri="{BB962C8B-B14F-4D97-AF65-F5344CB8AC3E}">
        <p14:creationId xmlns:p14="http://schemas.microsoft.com/office/powerpoint/2010/main" val="335425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can be generated, either from a script or using a tool fairly easily. However, it’s never going to be as realistic as real production or masked data. This makes it difficult for developers and testers to trust it. Production data is likely to have different distributions of data and specific </a:t>
            </a:r>
            <a:r>
              <a:rPr lang="en-GB" dirty="0" err="1"/>
              <a:t>quircks</a:t>
            </a:r>
            <a:r>
              <a:rPr lang="en-GB" dirty="0"/>
              <a:t> etc that need to be handled. It’s unlikely that generated data will ever by “dirty” and imperfect in all the strange ways that real world data can be.</a:t>
            </a:r>
          </a:p>
          <a:p>
            <a:endParaRPr lang="en-GB" dirty="0"/>
          </a:p>
          <a:p>
            <a:r>
              <a:rPr lang="en-GB" dirty="0"/>
              <a:t>On the plus side, if 100% of the production data is swapped out for generated data, data privacy becomes much easier to manage.</a:t>
            </a:r>
          </a:p>
        </p:txBody>
      </p:sp>
      <p:sp>
        <p:nvSpPr>
          <p:cNvPr id="4" name="Slide Number Placeholder 3"/>
          <p:cNvSpPr>
            <a:spLocks noGrp="1"/>
          </p:cNvSpPr>
          <p:nvPr>
            <p:ph type="sldNum" sz="quarter" idx="5"/>
          </p:nvPr>
        </p:nvSpPr>
        <p:spPr/>
        <p:txBody>
          <a:bodyPr/>
          <a:lstStyle/>
          <a:p>
            <a:fld id="{41AAF479-4387-43A6-82CA-A5A5FB854D24}" type="slidenum">
              <a:rPr lang="en-GB" smtClean="0"/>
              <a:pPr/>
              <a:t>53</a:t>
            </a:fld>
            <a:endParaRPr lang="en-GB" dirty="0"/>
          </a:p>
        </p:txBody>
      </p:sp>
    </p:spTree>
    <p:extLst>
      <p:ext uri="{BB962C8B-B14F-4D97-AF65-F5344CB8AC3E}">
        <p14:creationId xmlns:p14="http://schemas.microsoft.com/office/powerpoint/2010/main" val="29618446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you could strip out all the data. That’s quick and easy to do but makes it almost impossible to perform any realistic dev/test work. That will increase the risk of errors, which in itself is a data protection risk.</a:t>
            </a:r>
          </a:p>
        </p:txBody>
      </p:sp>
      <p:sp>
        <p:nvSpPr>
          <p:cNvPr id="4" name="Slide Number Placeholder 3"/>
          <p:cNvSpPr>
            <a:spLocks noGrp="1"/>
          </p:cNvSpPr>
          <p:nvPr>
            <p:ph type="sldNum" sz="quarter" idx="5"/>
          </p:nvPr>
        </p:nvSpPr>
        <p:spPr/>
        <p:txBody>
          <a:bodyPr/>
          <a:lstStyle/>
          <a:p>
            <a:fld id="{41AAF479-4387-43A6-82CA-A5A5FB854D24}" type="slidenum">
              <a:rPr lang="en-GB" smtClean="0"/>
              <a:pPr/>
              <a:t>54</a:t>
            </a:fld>
            <a:endParaRPr lang="en-GB" dirty="0"/>
          </a:p>
        </p:txBody>
      </p:sp>
    </p:spTree>
    <p:extLst>
      <p:ext uri="{BB962C8B-B14F-4D97-AF65-F5344CB8AC3E}">
        <p14:creationId xmlns:p14="http://schemas.microsoft.com/office/powerpoint/2010/main" val="202947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build and deploy your own website to the public internet – end to end.</a:t>
            </a:r>
          </a:p>
          <a:p>
            <a:endParaRPr lang="en-GB" dirty="0"/>
          </a:p>
          <a:p>
            <a:r>
              <a:rPr lang="en-GB" dirty="0"/>
              <a:t>If you don’t have any experience with GitHub, AWS</a:t>
            </a:r>
          </a:p>
        </p:txBody>
      </p:sp>
      <p:sp>
        <p:nvSpPr>
          <p:cNvPr id="4" name="Slide Number Placeholder 3"/>
          <p:cNvSpPr>
            <a:spLocks noGrp="1"/>
          </p:cNvSpPr>
          <p:nvPr>
            <p:ph type="sldNum" sz="quarter" idx="5"/>
          </p:nvPr>
        </p:nvSpPr>
        <p:spPr/>
        <p:txBody>
          <a:bodyPr/>
          <a:lstStyle/>
          <a:p>
            <a:fld id="{41AAF479-4387-43A6-82CA-A5A5FB854D24}" type="slidenum">
              <a:rPr lang="en-GB" smtClean="0"/>
              <a:t>6</a:t>
            </a:fld>
            <a:endParaRPr lang="en-GB"/>
          </a:p>
        </p:txBody>
      </p:sp>
      <p:sp>
        <p:nvSpPr>
          <p:cNvPr id="5" name="Footer Placeholder 4">
            <a:extLst>
              <a:ext uri="{FF2B5EF4-FFF2-40B4-BE49-F238E27FC236}">
                <a16:creationId xmlns:a16="http://schemas.microsoft.com/office/drawing/2014/main" id="{0C45D08F-ECA4-45C5-B32B-30C26F2EE86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BDB4748C-655D-45B4-BB4B-076656AAFAC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735947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reason, “no data” needs to be basically struck off the list of realistic options for most cases.</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pPr/>
              <a:t>55</a:t>
            </a:fld>
            <a:endParaRPr lang="en-GB" dirty="0"/>
          </a:p>
        </p:txBody>
      </p:sp>
    </p:spTree>
    <p:extLst>
      <p:ext uri="{BB962C8B-B14F-4D97-AF65-F5344CB8AC3E}">
        <p14:creationId xmlns:p14="http://schemas.microsoft.com/office/powerpoint/2010/main" val="844081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Regardless of your data masking strategy, the process probably looks something like this:</a:t>
            </a:r>
          </a:p>
          <a:p>
            <a:endParaRPr lang="en-GB" dirty="0"/>
          </a:p>
          <a:p>
            <a:pPr marL="234361" indent="-234361">
              <a:buAutoNum type="arabicPeriod"/>
            </a:pPr>
            <a:r>
              <a:rPr lang="en-GB" dirty="0"/>
              <a:t>We start with production</a:t>
            </a:r>
          </a:p>
          <a:p>
            <a:pPr marL="234361" indent="-234361">
              <a:buAutoNum type="arabicPeriod"/>
            </a:pPr>
            <a:r>
              <a:rPr lang="en-GB" dirty="0"/>
              <a:t>We imagine a boundary between the secure and </a:t>
            </a:r>
            <a:r>
              <a:rPr lang="en-GB" dirty="0" err="1"/>
              <a:t>thepublic</a:t>
            </a:r>
            <a:r>
              <a:rPr lang="en-GB" dirty="0"/>
              <a:t> domain. All developers live in the public domain.</a:t>
            </a:r>
          </a:p>
          <a:p>
            <a:pPr marL="234361" indent="-234361">
              <a:buAutoNum type="arabicPeriod"/>
            </a:pPr>
            <a:r>
              <a:rPr lang="en-GB" dirty="0"/>
              <a:t>We make a copy of the production database, and then we run our masking routines on it to create a public version of it. This process is probably an automated weekly job and is also a great excuse to automate regular backup restores.</a:t>
            </a:r>
          </a:p>
          <a:p>
            <a:pPr marL="234361" indent="-234361">
              <a:buAutoNum type="arabicPeriod"/>
            </a:pPr>
            <a:r>
              <a:rPr lang="en-GB" dirty="0"/>
              <a:t>We make that public copy of the production database available in the public/dev domain.</a:t>
            </a:r>
          </a:p>
          <a:p>
            <a:pPr marL="234361" indent="-234361">
              <a:buAutoNum type="arabicPeriod"/>
            </a:pPr>
            <a:r>
              <a:rPr lang="en-GB" dirty="0"/>
              <a:t>At this point we can kill the staging area. It’s served it’s purpose.</a:t>
            </a:r>
          </a:p>
          <a:p>
            <a:pPr marL="234361" indent="-234361">
              <a:buAutoNum type="arabicPeriod"/>
            </a:pPr>
            <a:r>
              <a:rPr lang="en-GB" dirty="0"/>
              <a:t>Now developers are free to spin up and tear down their dev databases as and when they need them without any interaction from DBAs. They treat their dev servers like cattle, not pets, never keeping them around for very long.</a:t>
            </a:r>
          </a:p>
          <a:p>
            <a:pPr marL="234361" indent="-234361">
              <a:buAutoNum type="arabicPeriod"/>
            </a:pPr>
            <a:r>
              <a:rPr lang="en-GB" dirty="0"/>
              <a:t>Changes are committed to source control.</a:t>
            </a:r>
          </a:p>
          <a:p>
            <a:pPr marL="234361" indent="-234361">
              <a:buAutoNum type="arabicPeriod"/>
            </a:pPr>
            <a:r>
              <a:rPr lang="en-GB" dirty="0"/>
              <a:t>Packages are generated and handed off to Octopus.</a:t>
            </a:r>
          </a:p>
          <a:p>
            <a:pPr marL="234361" indent="-234361">
              <a:buAutoNum type="arabicPeriod"/>
            </a:pPr>
            <a:r>
              <a:rPr lang="en-GB" dirty="0"/>
              <a:t>Octopus can then deploy updates to the more senior environments, whether they live on the public or private side of the fence.</a:t>
            </a:r>
          </a:p>
          <a:p>
            <a:pPr marL="234361" indent="-234361">
              <a:buAutoNum type="arabicPeriod"/>
            </a:pPr>
            <a:endParaRPr lang="en-GB" dirty="0"/>
          </a:p>
          <a:p>
            <a:r>
              <a:rPr lang="en-GB" dirty="0"/>
              <a:t>Notes: The base dev image will need to be updated on a regular basis to avoid it getting too out of sync with the main branch in source control. It should probably be automated as a routine weekend job or at the end of a sprint, for example.</a:t>
            </a:r>
          </a:p>
          <a:p>
            <a:r>
              <a:rPr lang="en-GB" dirty="0" err="1"/>
              <a:t>Itf</a:t>
            </a:r>
            <a:r>
              <a:rPr lang="en-GB" dirty="0"/>
              <a:t> using a cloning tool like SQL Clone or </a:t>
            </a:r>
            <a:r>
              <a:rPr lang="en-GB" dirty="0" err="1"/>
              <a:t>dbaclone</a:t>
            </a:r>
            <a:r>
              <a:rPr lang="en-GB" dirty="0"/>
              <a:t>, it would be beneficial to hold on to one old dev base image at any one time </a:t>
            </a:r>
            <a:r>
              <a:rPr lang="en-GB" dirty="0" err="1"/>
              <a:t>ince</a:t>
            </a:r>
            <a:r>
              <a:rPr lang="en-GB" dirty="0"/>
              <a:t> any clones will be lost when the base image is purged. However, it would be healthy to force developers to reprovision clones on a regular basis so you shouldn’t need more than one old image.</a:t>
            </a:r>
          </a:p>
        </p:txBody>
      </p:sp>
      <p:sp>
        <p:nvSpPr>
          <p:cNvPr id="4" name="Slide Number Placeholder 3"/>
          <p:cNvSpPr>
            <a:spLocks noGrp="1"/>
          </p:cNvSpPr>
          <p:nvPr>
            <p:ph type="sldNum" sz="quarter" idx="5"/>
          </p:nvPr>
        </p:nvSpPr>
        <p:spPr/>
        <p:txBody>
          <a:bodyPr/>
          <a:lstStyle/>
          <a:p>
            <a:fld id="{41AAF479-4387-43A6-82CA-A5A5FB854D24}" type="slidenum">
              <a:rPr lang="en-GB" smtClean="0"/>
              <a:pPr/>
              <a:t>56</a:t>
            </a:fld>
            <a:endParaRPr lang="en-GB" dirty="0"/>
          </a:p>
        </p:txBody>
      </p:sp>
    </p:spTree>
    <p:extLst>
      <p:ext uri="{BB962C8B-B14F-4D97-AF65-F5344CB8AC3E}">
        <p14:creationId xmlns:p14="http://schemas.microsoft.com/office/powerpoint/2010/main" val="22209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a:t>
            </a:r>
            <a:r>
              <a:rPr lang="en-GB" dirty="0">
                <a:hlinkClick r:id="rId3"/>
              </a:rPr>
              <a:t>https://www.flickr.com/photos/30478819@N08/40382097833</a:t>
            </a:r>
            <a:endParaRPr lang="en-GB" dirty="0"/>
          </a:p>
          <a:p>
            <a:r>
              <a:rPr lang="en-GB" dirty="0"/>
              <a:t>Image licence: </a:t>
            </a:r>
            <a:r>
              <a:rPr lang="en-GB" dirty="0">
                <a:hlinkClick r:id="rId4"/>
              </a:rPr>
              <a:t>https://creativecommons.org/licenses/by/2.0/</a:t>
            </a: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58</a:t>
            </a:fld>
            <a:endParaRPr lang="en-GB"/>
          </a:p>
        </p:txBody>
      </p:sp>
    </p:spTree>
    <p:extLst>
      <p:ext uri="{BB962C8B-B14F-4D97-AF65-F5344CB8AC3E}">
        <p14:creationId xmlns:p14="http://schemas.microsoft.com/office/powerpoint/2010/main" val="1302842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59</a:t>
            </a:fld>
            <a:endParaRPr lang="en-GB"/>
          </a:p>
        </p:txBody>
      </p:sp>
    </p:spTree>
    <p:extLst>
      <p:ext uri="{BB962C8B-B14F-4D97-AF65-F5344CB8AC3E}">
        <p14:creationId xmlns:p14="http://schemas.microsoft.com/office/powerpoint/2010/main" val="255761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summarise my Database Delivery Hell blog post:</a:t>
            </a:r>
          </a:p>
          <a:p>
            <a:endParaRPr lang="en-GB" dirty="0"/>
          </a:p>
          <a:p>
            <a:r>
              <a:rPr lang="en-GB" dirty="0"/>
              <a:t>https://github.com/OctopusDeploy/blog/blob/master/blog/2021-07/safe-schema-updates-1-delivery-hell/index.md</a:t>
            </a:r>
          </a:p>
          <a:p>
            <a:endParaRPr lang="en-GB" dirty="0"/>
          </a:p>
          <a:p>
            <a:r>
              <a:rPr lang="en-GB" dirty="0"/>
              <a:t>Let’s talk about some of the specific dev and ops concerns relating to databases:</a:t>
            </a:r>
          </a:p>
          <a:p>
            <a:endParaRPr lang="en-GB" dirty="0"/>
          </a:p>
          <a:p>
            <a:r>
              <a:rPr lang="en-GB" dirty="0"/>
              <a:t>0: Data – Persistence issues, data loss, cannot drop/create the database. Arguably it’s pets, rather than cattle. Also, data privacy concerns. Data breaches cannot be undone. Creating realistic dev data is hard and usually underinvested in so </a:t>
            </a:r>
            <a:r>
              <a:rPr lang="en-GB" dirty="0" err="1"/>
              <a:t>devs</a:t>
            </a:r>
            <a:r>
              <a:rPr lang="en-GB" dirty="0"/>
              <a:t> often end up using bad data, sensitive data or no data. They also typically have to jump through hoops and wait ages to get hold of it. This undermines dev/test processes, making production database failures even more likely.</a:t>
            </a:r>
          </a:p>
          <a:p>
            <a:r>
              <a:rPr lang="en-GB" dirty="0"/>
              <a:t>1: Dependencies – Databases tend to be the glue that binds big-ball-of-mud monoliths together. Navigating the web of dependencies is perilous.</a:t>
            </a:r>
          </a:p>
          <a:p>
            <a:r>
              <a:rPr lang="en-GB" dirty="0"/>
              <a:t>2: </a:t>
            </a:r>
            <a:r>
              <a:rPr lang="en-GB" dirty="0" err="1"/>
              <a:t>Globel</a:t>
            </a:r>
            <a:r>
              <a:rPr lang="en-GB" dirty="0"/>
              <a:t> failures – Due to points 0 and 1, changes in the database can have unintended and hard to revert, cascading consequences.</a:t>
            </a:r>
          </a:p>
          <a:p>
            <a:pPr marL="681099" lvl="1" indent="-185754">
              <a:buFontTx/>
              <a:buChar char="-"/>
            </a:pPr>
            <a:endParaRPr lang="en-GB" dirty="0"/>
          </a:p>
          <a:p>
            <a:pPr marL="681099" lvl="1" indent="-185754">
              <a:buFontTx/>
              <a:buChar char="-"/>
            </a:pPr>
            <a:endParaRPr lang="en-GB" dirty="0"/>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61</a:t>
            </a:fld>
            <a:endParaRPr lang="en-GB"/>
          </a:p>
        </p:txBody>
      </p:sp>
    </p:spTree>
    <p:extLst>
      <p:ext uri="{BB962C8B-B14F-4D97-AF65-F5344CB8AC3E}">
        <p14:creationId xmlns:p14="http://schemas.microsoft.com/office/powerpoint/2010/main" val="1171037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 Release co-</a:t>
            </a:r>
            <a:r>
              <a:rPr lang="en-GB" dirty="0" err="1"/>
              <a:t>ord</a:t>
            </a:r>
            <a:r>
              <a:rPr lang="en-GB" dirty="0"/>
              <a:t> – Due to all dependencies, releases often need to be carefully planned, ordered and manually orchestrated.</a:t>
            </a:r>
          </a:p>
          <a:p>
            <a:r>
              <a:rPr lang="en-GB" dirty="0"/>
              <a:t>4: Downtime windows –Consequently, deployments take time. We need to take the system offline to perform deploys. Missing your downtime window is likely </a:t>
            </a:r>
            <a:r>
              <a:rPr lang="en-GB" dirty="0" err="1"/>
              <a:t>toi</a:t>
            </a:r>
            <a:r>
              <a:rPr lang="en-GB" dirty="0"/>
              <a:t> be bad, so deployments are stressful and against the clock. Hardly the best condition for success.</a:t>
            </a:r>
          </a:p>
          <a:p>
            <a:pPr marL="681099" lvl="1" indent="-185754">
              <a:buFontTx/>
              <a:buChar char="-"/>
            </a:pPr>
            <a:endParaRPr lang="en-GB" dirty="0"/>
          </a:p>
          <a:p>
            <a:pPr marL="681099" lvl="1" indent="-185754">
              <a:buFontTx/>
              <a:buChar char="-"/>
            </a:pPr>
            <a:endParaRPr lang="en-GB" dirty="0"/>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62</a:t>
            </a:fld>
            <a:endParaRPr lang="en-GB"/>
          </a:p>
        </p:txBody>
      </p:sp>
    </p:spTree>
    <p:extLst>
      <p:ext uri="{BB962C8B-B14F-4D97-AF65-F5344CB8AC3E}">
        <p14:creationId xmlns:p14="http://schemas.microsoft.com/office/powerpoint/2010/main" val="34050376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a:t>
            </a:r>
            <a:r>
              <a:rPr lang="en-GB" dirty="0" err="1"/>
              <a:t>Bureacracy</a:t>
            </a:r>
            <a:r>
              <a:rPr lang="en-GB" dirty="0"/>
              <a:t> - Users and other stakeholders don’t like downtime windows and are risk averse, so they bog the process down with endless tests and </a:t>
            </a:r>
            <a:r>
              <a:rPr lang="en-GB" dirty="0" err="1"/>
              <a:t>redtape</a:t>
            </a:r>
            <a:r>
              <a:rPr lang="en-GB" dirty="0"/>
              <a:t>. This is in the name of safety but is counter productive since deployments get held up, so more changes get piled up for review in big batches, leading to bigger, more challenging and riskier deploys, longer downtime windows, more failure, more red-tape, and so the vicious circle continues.</a:t>
            </a:r>
          </a:p>
          <a:p>
            <a:endParaRPr lang="en-GB" dirty="0"/>
          </a:p>
          <a:p>
            <a:pPr marL="681099" lvl="1" indent="-185754">
              <a:buFontTx/>
              <a:buChar char="-"/>
            </a:pPr>
            <a:endParaRPr lang="en-GB" dirty="0"/>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63</a:t>
            </a:fld>
            <a:endParaRPr lang="en-GB"/>
          </a:p>
        </p:txBody>
      </p:sp>
    </p:spTree>
    <p:extLst>
      <p:ext uri="{BB962C8B-B14F-4D97-AF65-F5344CB8AC3E}">
        <p14:creationId xmlns:p14="http://schemas.microsoft.com/office/powerpoint/2010/main" val="3806880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 Disobedience: Since the bureaucracy becomes stifling, but the deadlines keep coming, folks come up with ever more inventive ways to avoid scrutiny. The oversight that the bureaucracy relies on is lost and chaos ensues. Shadow IT flourishes. Culture of secrecy, cheating and corruption emerges. Any hope of co-ordination and collaboration is lost. Folks at all levels are more concerned about personal goals and the success of their close allies, often at the expense of the broader goals. Systems thinking and lean ideas seem impractical or naïve.</a:t>
            </a:r>
          </a:p>
          <a:p>
            <a:endParaRPr lang="en-GB" dirty="0"/>
          </a:p>
          <a:p>
            <a:pPr marL="681099" lvl="1" indent="-185754">
              <a:buFontTx/>
              <a:buChar char="-"/>
            </a:pPr>
            <a:endParaRPr lang="en-GB" dirty="0"/>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64</a:t>
            </a:fld>
            <a:endParaRPr lang="en-GB"/>
          </a:p>
        </p:txBody>
      </p:sp>
    </p:spTree>
    <p:extLst>
      <p:ext uri="{BB962C8B-B14F-4D97-AF65-F5344CB8AC3E}">
        <p14:creationId xmlns:p14="http://schemas.microsoft.com/office/powerpoint/2010/main" val="34701349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 Negligence – Lack of care for global objectives results in hyper focus on limited tasks at the expense on general health keeping tasks. Improvement projects are cut to focus on delivering the next feature. Testing is scrapped. Monitoring/telemetry is ignored. Servers aren’t patched. Stuff starts to fail more often.</a:t>
            </a:r>
          </a:p>
          <a:p>
            <a:pPr marL="681099" lvl="1" indent="-185754">
              <a:buFontTx/>
              <a:buChar char="-"/>
            </a:pPr>
            <a:endParaRPr lang="en-GB" dirty="0"/>
          </a:p>
          <a:p>
            <a:pPr marL="681099" lvl="1" indent="-185754">
              <a:buFontTx/>
              <a:buChar char="-"/>
            </a:pPr>
            <a:endParaRPr lang="en-GB" dirty="0"/>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65</a:t>
            </a:fld>
            <a:endParaRPr lang="en-GB"/>
          </a:p>
        </p:txBody>
      </p:sp>
    </p:spTree>
    <p:extLst>
      <p:ext uri="{BB962C8B-B14F-4D97-AF65-F5344CB8AC3E}">
        <p14:creationId xmlns:p14="http://schemas.microsoft.com/office/powerpoint/2010/main" val="194331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8: Tech debt singularity – [May require a an explanation of both the terms “technical debt” and “singularity”.] Owing to the lack of improvement work or even basic maintenance, the amount of firefighting gradually increases. Eventually it takes up 100% of dev time. Perhaps more than 100%, with teams relying on overtime and burning out their engineers to stay afloat. There is no time left for new work – and anything that is created further adds to the firefighting overheads.</a:t>
            </a:r>
          </a:p>
          <a:p>
            <a:endParaRPr lang="en-GB" dirty="0"/>
          </a:p>
          <a:p>
            <a:r>
              <a:rPr lang="en-GB" dirty="0"/>
              <a:t>Throwing more engineers at the problem won’t help – it’ll just accelerate the rot. See “The Mythical Man Month”.</a:t>
            </a:r>
          </a:p>
          <a:p>
            <a:endParaRPr lang="en-GB" dirty="0"/>
          </a:p>
          <a:p>
            <a:r>
              <a:rPr lang="en-GB" dirty="0"/>
              <a:t>You’ve reached the bottom of the pit. Something is going to change. Either the org will change it’s ways, or it will be beaten by more capable competition.</a:t>
            </a:r>
          </a:p>
          <a:p>
            <a:pPr marL="185754" indent="-185754">
              <a:buFontTx/>
              <a:buChar char="-"/>
            </a:pPr>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66</a:t>
            </a:fld>
            <a:endParaRPr lang="en-GB"/>
          </a:p>
        </p:txBody>
      </p:sp>
    </p:spTree>
    <p:extLst>
      <p:ext uri="{BB962C8B-B14F-4D97-AF65-F5344CB8AC3E}">
        <p14:creationId xmlns:p14="http://schemas.microsoft.com/office/powerpoint/2010/main" val="20242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introduce Octopus. You might know a little or a lot about us already, but here’s an overview of what we are about, why we exist, and what we do.</a:t>
            </a:r>
          </a:p>
        </p:txBody>
      </p:sp>
      <p:sp>
        <p:nvSpPr>
          <p:cNvPr id="4" name="Slide Number Placeholder 3"/>
          <p:cNvSpPr>
            <a:spLocks noGrp="1"/>
          </p:cNvSpPr>
          <p:nvPr>
            <p:ph type="sldNum" sz="quarter" idx="5"/>
          </p:nvPr>
        </p:nvSpPr>
        <p:spPr/>
        <p:txBody>
          <a:bodyPr/>
          <a:lstStyle/>
          <a:p>
            <a:fld id="{41AAF479-4387-43A6-82CA-A5A5FB854D24}" type="slidenum">
              <a:rPr lang="en-GB" smtClean="0"/>
              <a:t>7</a:t>
            </a:fld>
            <a:endParaRPr lang="en-GB"/>
          </a:p>
        </p:txBody>
      </p:sp>
      <p:sp>
        <p:nvSpPr>
          <p:cNvPr id="5" name="Footer Placeholder 4">
            <a:extLst>
              <a:ext uri="{FF2B5EF4-FFF2-40B4-BE49-F238E27FC236}">
                <a16:creationId xmlns:a16="http://schemas.microsoft.com/office/drawing/2014/main" id="{CF5E92F0-506D-4BAD-B437-92ECFB8A71F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D62A6160-5878-473A-9E5D-10D88F8B8305}"/>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19609421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databases, it’s all about protecting the data.</a:t>
            </a:r>
          </a:p>
          <a:p>
            <a:endParaRPr lang="en-GB" dirty="0"/>
          </a:p>
          <a:p>
            <a:r>
              <a:rPr lang="en-GB" dirty="0"/>
              <a:t>Databases are not like web apps. We cannot lose the data.</a:t>
            </a:r>
          </a:p>
          <a:p>
            <a:endParaRPr lang="en-GB" dirty="0"/>
          </a:p>
          <a:p>
            <a:pPr defTabSz="937443">
              <a:defRPr/>
            </a:pPr>
            <a:r>
              <a:rPr lang="en-GB" dirty="0"/>
              <a:t>This poses challenges to traditional DevOps thinking that seeks to treat servers like disposable cattle. It’s a great goal, but databases are more challenging.</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68</a:t>
            </a:fld>
            <a:endParaRPr lang="en-GB"/>
          </a:p>
        </p:txBody>
      </p:sp>
    </p:spTree>
    <p:extLst>
      <p:ext uri="{BB962C8B-B14F-4D97-AF65-F5344CB8AC3E}">
        <p14:creationId xmlns:p14="http://schemas.microsoft.com/office/powerpoint/2010/main" val="2916416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 to think about safety in our deployment pipelines is with the resilience vs robustness idea.</a:t>
            </a:r>
          </a:p>
          <a:p>
            <a:endParaRPr lang="en-GB" dirty="0"/>
          </a:p>
          <a:p>
            <a:r>
              <a:rPr lang="en-GB" dirty="0"/>
              <a:t>Traditionally, relational databases have been designed to be robust. A lot of effort goes into designing RDBMS systems that are hard to kill. However, when they do die, it’s often hard to recover them quickly.</a:t>
            </a:r>
          </a:p>
          <a:p>
            <a:endParaRPr lang="en-GB" dirty="0"/>
          </a:p>
          <a:p>
            <a:r>
              <a:rPr lang="en-GB" dirty="0"/>
              <a:t>With the idea of resilience vs robustness, we are encouraged to focus more on resilience than robustness. We want to design systems that accept failure as a normal. We should design systems in such a way that they can cope with failures. Our systems need to isolate failures, handle them, and provide as much insight as possible for the humans who are responsible for running them so that the failures can be managed and rectified.</a:t>
            </a:r>
          </a:p>
        </p:txBody>
      </p:sp>
      <p:sp>
        <p:nvSpPr>
          <p:cNvPr id="4" name="Slide Number Placeholder 3"/>
          <p:cNvSpPr>
            <a:spLocks noGrp="1"/>
          </p:cNvSpPr>
          <p:nvPr>
            <p:ph type="sldNum" sz="quarter" idx="5"/>
          </p:nvPr>
        </p:nvSpPr>
        <p:spPr/>
        <p:txBody>
          <a:bodyPr/>
          <a:lstStyle/>
          <a:p>
            <a:fld id="{41AAF479-4387-43A6-82CA-A5A5FB854D24}" type="slidenum">
              <a:rPr lang="en-GB" smtClean="0"/>
              <a:t>69</a:t>
            </a:fld>
            <a:endParaRPr lang="en-GB"/>
          </a:p>
        </p:txBody>
      </p:sp>
    </p:spTree>
    <p:extLst>
      <p:ext uri="{BB962C8B-B14F-4D97-AF65-F5344CB8AC3E}">
        <p14:creationId xmlns:p14="http://schemas.microsoft.com/office/powerpoint/2010/main" val="237774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great way to move away from brittle, robust systems, toward maintainable, resilient systems is to focus on reducing batch sizes as much as possible. 100 tiny deployments are better than 1 massive deployment. Each micro deployment will be much simpler and much more reliable. If it does go wrong, issued are far more likely to be localised, smaller and easier to diagnose and rectify.</a:t>
            </a:r>
          </a:p>
          <a:p>
            <a:endParaRPr lang="en-GB" dirty="0"/>
          </a:p>
          <a:p>
            <a:r>
              <a:rPr lang="en-GB" dirty="0"/>
              <a:t>In fact, the total number of failed deploys might go up, but the impact of those failures will be significantly reduced, and the general pace of development will increase and lead time will be reduced.</a:t>
            </a:r>
          </a:p>
        </p:txBody>
      </p:sp>
      <p:sp>
        <p:nvSpPr>
          <p:cNvPr id="4" name="Slide Number Placeholder 3"/>
          <p:cNvSpPr>
            <a:spLocks noGrp="1"/>
          </p:cNvSpPr>
          <p:nvPr>
            <p:ph type="sldNum" sz="quarter" idx="5"/>
          </p:nvPr>
        </p:nvSpPr>
        <p:spPr/>
        <p:txBody>
          <a:bodyPr/>
          <a:lstStyle/>
          <a:p>
            <a:fld id="{41AAF479-4387-43A6-82CA-A5A5FB854D24}" type="slidenum">
              <a:rPr lang="en-GB" smtClean="0"/>
              <a:t>70</a:t>
            </a:fld>
            <a:endParaRPr lang="en-GB"/>
          </a:p>
        </p:txBody>
      </p:sp>
    </p:spTree>
    <p:extLst>
      <p:ext uri="{BB962C8B-B14F-4D97-AF65-F5344CB8AC3E}">
        <p14:creationId xmlns:p14="http://schemas.microsoft.com/office/powerpoint/2010/main" val="2650670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more, your team will also get much faster feedback on the stuff they are working on. More timely feedback leads to better code quality and more innovation cycles.</a:t>
            </a:r>
          </a:p>
        </p:txBody>
      </p:sp>
      <p:sp>
        <p:nvSpPr>
          <p:cNvPr id="4" name="Slide Number Placeholder 3"/>
          <p:cNvSpPr>
            <a:spLocks noGrp="1"/>
          </p:cNvSpPr>
          <p:nvPr>
            <p:ph type="sldNum" sz="quarter" idx="5"/>
          </p:nvPr>
        </p:nvSpPr>
        <p:spPr/>
        <p:txBody>
          <a:bodyPr/>
          <a:lstStyle/>
          <a:p>
            <a:fld id="{41AAF479-4387-43A6-82CA-A5A5FB854D24}" type="slidenum">
              <a:rPr lang="en-GB" smtClean="0"/>
              <a:t>71</a:t>
            </a:fld>
            <a:endParaRPr lang="en-GB"/>
          </a:p>
        </p:txBody>
      </p:sp>
    </p:spTree>
    <p:extLst>
      <p:ext uri="{BB962C8B-B14F-4D97-AF65-F5344CB8AC3E}">
        <p14:creationId xmlns:p14="http://schemas.microsoft.com/office/powerpoint/2010/main" val="1346190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frequent releases are only possible if you can decouple your releases from a schedule of infrequent “downtime windows”.</a:t>
            </a:r>
          </a:p>
          <a:p>
            <a:endParaRPr lang="en-GB" dirty="0"/>
          </a:p>
          <a:p>
            <a:r>
              <a:rPr lang="en-GB" dirty="0"/>
              <a:t>There are various patterns that enable this, such as blue/green deployments, canary releases, dark releases, cluster immune systems etc.</a:t>
            </a:r>
          </a:p>
          <a:p>
            <a:endParaRPr lang="en-GB" dirty="0"/>
          </a:p>
          <a:p>
            <a:r>
              <a:rPr lang="en-GB" dirty="0"/>
              <a:t>However, all of these clever techniques are only possible if any backend databases can support some level of backward compatibility.</a:t>
            </a:r>
          </a:p>
        </p:txBody>
      </p:sp>
      <p:sp>
        <p:nvSpPr>
          <p:cNvPr id="4" name="Slide Number Placeholder 3"/>
          <p:cNvSpPr>
            <a:spLocks noGrp="1"/>
          </p:cNvSpPr>
          <p:nvPr>
            <p:ph type="sldNum" sz="quarter" idx="5"/>
          </p:nvPr>
        </p:nvSpPr>
        <p:spPr/>
        <p:txBody>
          <a:bodyPr/>
          <a:lstStyle/>
          <a:p>
            <a:fld id="{41AAF479-4387-43A6-82CA-A5A5FB854D24}" type="slidenum">
              <a:rPr lang="en-GB" smtClean="0"/>
              <a:t>72</a:t>
            </a:fld>
            <a:endParaRPr lang="en-GB"/>
          </a:p>
        </p:txBody>
      </p:sp>
    </p:spTree>
    <p:extLst>
      <p:ext uri="{BB962C8B-B14F-4D97-AF65-F5344CB8AC3E}">
        <p14:creationId xmlns:p14="http://schemas.microsoft.com/office/powerpoint/2010/main" val="4267837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designing for safe database releases isn’t just about deployment patterns. Architecture is important too. Big-ball-of-mud monolithic database environments with a million undocumented and poorly understood dependencies are difficult to change safely.</a:t>
            </a:r>
          </a:p>
          <a:p>
            <a:endParaRPr lang="en-GB" dirty="0"/>
          </a:p>
          <a:p>
            <a:r>
              <a:rPr lang="en-GB" dirty="0"/>
              <a:t>Instead, we should be aiming to break up our monoliths into more loosely coupled modules that can run independently and which use a shared communication tier, probably based on an API. Why? We can test our API calls. And we can code defensively against any dependencies upon any other services.</a:t>
            </a:r>
          </a:p>
          <a:p>
            <a:endParaRPr lang="en-GB" dirty="0"/>
          </a:p>
          <a:p>
            <a:r>
              <a:rPr lang="en-GB" dirty="0"/>
              <a:t>Note: This means that as a rule we DO NOT write direct DB to DB dependencies using things like </a:t>
            </a:r>
            <a:r>
              <a:rPr lang="en-GB" dirty="0" err="1"/>
              <a:t>sprocs</a:t>
            </a:r>
            <a:r>
              <a:rPr lang="en-GB" dirty="0"/>
              <a:t>, views or linked servers. These are the things that dependency hell and global failures are made of.</a:t>
            </a:r>
          </a:p>
          <a:p>
            <a:endParaRPr lang="en-GB" dirty="0"/>
          </a:p>
          <a:p>
            <a:r>
              <a:rPr lang="en-GB" dirty="0"/>
              <a:t>By breaking things down like this, each service can be designed to run independently and to code defensively against any dependencies on other systems. Hence, when the sales system goes offline, the support desk is not effected. While they might lose some visibility to sales data, they should still be able to process core support operations.</a:t>
            </a:r>
          </a:p>
        </p:txBody>
      </p:sp>
      <p:sp>
        <p:nvSpPr>
          <p:cNvPr id="4" name="Slide Number Placeholder 3"/>
          <p:cNvSpPr>
            <a:spLocks noGrp="1"/>
          </p:cNvSpPr>
          <p:nvPr>
            <p:ph type="sldNum" sz="quarter" idx="5"/>
          </p:nvPr>
        </p:nvSpPr>
        <p:spPr/>
        <p:txBody>
          <a:bodyPr/>
          <a:lstStyle/>
          <a:p>
            <a:fld id="{41AAF479-4387-43A6-82CA-A5A5FB854D24}" type="slidenum">
              <a:rPr lang="en-GB" smtClean="0"/>
              <a:t>73</a:t>
            </a:fld>
            <a:endParaRPr lang="en-GB"/>
          </a:p>
        </p:txBody>
      </p:sp>
    </p:spTree>
    <p:extLst>
      <p:ext uri="{BB962C8B-B14F-4D97-AF65-F5344CB8AC3E}">
        <p14:creationId xmlns:p14="http://schemas.microsoft.com/office/powerpoint/2010/main" val="2293562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this comes at a cost. Data processing won’t be as efficient and it can be hard to imagine how one would separate two services that are so tightly entwined. It would probably help to explore the idea of bounded contexts.</a:t>
            </a:r>
          </a:p>
          <a:p>
            <a:endParaRPr lang="en-GB" dirty="0"/>
          </a:p>
          <a:p>
            <a:r>
              <a:rPr lang="en-GB" dirty="0"/>
              <a:t>Here, we have contexts for support and sales. The teams responsible for each service have drawn out the relationships between the various entities that they care about and have spotted that both sales and support care about products and customers. They have agreed a global view on what a customer and a product should look like and have agreed on various methods to access that data. Aside from these tables, each team can make their own decisions about the implementation of the rest of their services.</a:t>
            </a:r>
          </a:p>
        </p:txBody>
      </p:sp>
      <p:sp>
        <p:nvSpPr>
          <p:cNvPr id="4" name="Slide Number Placeholder 3"/>
          <p:cNvSpPr>
            <a:spLocks noGrp="1"/>
          </p:cNvSpPr>
          <p:nvPr>
            <p:ph type="sldNum" sz="quarter" idx="5"/>
          </p:nvPr>
        </p:nvSpPr>
        <p:spPr/>
        <p:txBody>
          <a:bodyPr/>
          <a:lstStyle/>
          <a:p>
            <a:fld id="{41AAF479-4387-43A6-82CA-A5A5FB854D24}" type="slidenum">
              <a:rPr lang="en-GB" smtClean="0"/>
              <a:t>74</a:t>
            </a:fld>
            <a:endParaRPr lang="en-GB"/>
          </a:p>
        </p:txBody>
      </p:sp>
    </p:spTree>
    <p:extLst>
      <p:ext uri="{BB962C8B-B14F-4D97-AF65-F5344CB8AC3E}">
        <p14:creationId xmlns:p14="http://schemas.microsoft.com/office/powerpoint/2010/main" val="1332807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about Domain-Driven Design (DDD) and Bounded Contexts check out these books by Evans and </a:t>
            </a:r>
            <a:r>
              <a:rPr lang="en-GB" dirty="0" err="1"/>
              <a:t>Vaugn</a:t>
            </a:r>
            <a:r>
              <a:rPr lang="en-GB" dirty="0"/>
              <a:t>. The Evans book is big, thorough and widely regarded as ‘the bible’ for DDD. However, it’s a pretty formidable text. </a:t>
            </a:r>
            <a:r>
              <a:rPr lang="en-GB" dirty="0" err="1"/>
              <a:t>Vaugn’s</a:t>
            </a:r>
            <a:r>
              <a:rPr lang="en-GB" dirty="0"/>
              <a:t> distilled version is much more accessible. Relatively short and easy to understand, it could be read cover to cover by most developers in an evening or two.</a:t>
            </a:r>
          </a:p>
        </p:txBody>
      </p:sp>
      <p:sp>
        <p:nvSpPr>
          <p:cNvPr id="4" name="Slide Number Placeholder 3"/>
          <p:cNvSpPr>
            <a:spLocks noGrp="1"/>
          </p:cNvSpPr>
          <p:nvPr>
            <p:ph type="sldNum" sz="quarter" idx="5"/>
          </p:nvPr>
        </p:nvSpPr>
        <p:spPr/>
        <p:txBody>
          <a:bodyPr/>
          <a:lstStyle/>
          <a:p>
            <a:fld id="{41AAF479-4387-43A6-82CA-A5A5FB854D24}" type="slidenum">
              <a:rPr lang="en-GB" smtClean="0"/>
              <a:t>75</a:t>
            </a:fld>
            <a:endParaRPr lang="en-GB"/>
          </a:p>
        </p:txBody>
      </p:sp>
    </p:spTree>
    <p:extLst>
      <p:ext uri="{BB962C8B-B14F-4D97-AF65-F5344CB8AC3E}">
        <p14:creationId xmlns:p14="http://schemas.microsoft.com/office/powerpoint/2010/main" val="33086105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a:t>
            </a:r>
            <a:r>
              <a:rPr lang="en-GB" baseline="0" dirty="0"/>
              <a:t> here is the challenge: get from one state to another, using some upgrade script.</a:t>
            </a:r>
          </a:p>
          <a:p>
            <a:endParaRPr lang="en-GB" baseline="0" dirty="0"/>
          </a:p>
          <a:p>
            <a:r>
              <a:rPr lang="en-GB" baseline="0" dirty="0"/>
              <a:t>NEXT SLIDE…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77</a:t>
            </a:fld>
            <a:endParaRPr lang="en-US"/>
          </a:p>
        </p:txBody>
      </p:sp>
    </p:spTree>
    <p:extLst>
      <p:ext uri="{BB962C8B-B14F-4D97-AF65-F5344CB8AC3E}">
        <p14:creationId xmlns:p14="http://schemas.microsoft.com/office/powerpoint/2010/main" val="850326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leads some to think about database migrations in terms of</a:t>
            </a:r>
            <a:r>
              <a:rPr lang="en-GB" baseline="0" dirty="0"/>
              <a:t> the upgrade scripts… The source of truth is the upgrade script. Developers write upgrade scripts. They give these scripts to DBAs to review. The scripts get run in a specified order. A simple concept, and one that is easy to automate. It’s the sort of solution that you can hack together in an afternoon or you can use one of the open source frameworks like </a:t>
            </a:r>
            <a:r>
              <a:rPr lang="en-GB" baseline="0" dirty="0" err="1"/>
              <a:t>DbUp</a:t>
            </a:r>
            <a:r>
              <a:rPr lang="en-GB" baseline="0" dirty="0"/>
              <a:t> or Flyway.</a:t>
            </a:r>
          </a:p>
          <a:p>
            <a:endParaRPr lang="en-GB" baseline="0" dirty="0"/>
          </a:p>
          <a:p>
            <a:r>
              <a:rPr lang="en-GB" baseline="0" dirty="0"/>
              <a:t>It’s pretty straightforward for users to understand how it all works.</a:t>
            </a:r>
          </a:p>
          <a:p>
            <a:endParaRPr lang="en-GB" baseline="0" dirty="0"/>
          </a:p>
          <a:p>
            <a:r>
              <a:rPr lang="en-GB" baseline="0" dirty="0"/>
              <a:t>Migrations based solutions consider the journey to be the source of truth.</a:t>
            </a:r>
          </a:p>
          <a:p>
            <a:endParaRPr lang="en-GB" baseline="0" dirty="0"/>
          </a:p>
          <a:p>
            <a:r>
              <a:rPr lang="en-GB" baseline="0" dirty="0"/>
              <a:t>NEXT SLIDE…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78</a:t>
            </a:fld>
            <a:endParaRPr lang="en-US"/>
          </a:p>
        </p:txBody>
      </p:sp>
    </p:spTree>
    <p:extLst>
      <p:ext uri="{BB962C8B-B14F-4D97-AF65-F5344CB8AC3E}">
        <p14:creationId xmlns:p14="http://schemas.microsoft.com/office/powerpoint/2010/main" val="21322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introduce Octopus. You might know a little or a lot about us already, but here’s an overview of what we are about, why we exist, and what we do.</a:t>
            </a:r>
          </a:p>
        </p:txBody>
      </p:sp>
      <p:sp>
        <p:nvSpPr>
          <p:cNvPr id="4" name="Slide Number Placeholder 3"/>
          <p:cNvSpPr>
            <a:spLocks noGrp="1"/>
          </p:cNvSpPr>
          <p:nvPr>
            <p:ph type="sldNum" sz="quarter" idx="5"/>
          </p:nvPr>
        </p:nvSpPr>
        <p:spPr/>
        <p:txBody>
          <a:bodyPr/>
          <a:lstStyle/>
          <a:p>
            <a:fld id="{41AAF479-4387-43A6-82CA-A5A5FB854D24}" type="slidenum">
              <a:rPr lang="en-GB" smtClean="0"/>
              <a:t>8</a:t>
            </a:fld>
            <a:endParaRPr lang="en-GB"/>
          </a:p>
        </p:txBody>
      </p:sp>
      <p:sp>
        <p:nvSpPr>
          <p:cNvPr id="5" name="Footer Placeholder 4">
            <a:extLst>
              <a:ext uri="{FF2B5EF4-FFF2-40B4-BE49-F238E27FC236}">
                <a16:creationId xmlns:a16="http://schemas.microsoft.com/office/drawing/2014/main" id="{CF5E92F0-506D-4BAD-B437-92ECFB8A71F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D62A6160-5878-473A-9E5D-10D88F8B8305}"/>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2308720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people still</a:t>
            </a:r>
            <a:r>
              <a:rPr lang="en-GB" baseline="0" dirty="0"/>
              <a:t> see the value/need to consider the state. This is important for repeatable testing etc.</a:t>
            </a:r>
          </a:p>
          <a:p>
            <a:r>
              <a:rPr lang="en-GB" baseline="0" dirty="0"/>
              <a:t>Migrations become a deployment detail because some would argue that scripting out every minor change is an overhead and opens up possibility of human error.</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Model based solutions consider the destination to be the source of truth.</a:t>
            </a:r>
          </a:p>
          <a:p>
            <a:endParaRPr lang="en-GB" baseline="0" dirty="0"/>
          </a:p>
          <a:p>
            <a:r>
              <a:rPr lang="en-GB" baseline="0" dirty="0"/>
              <a:t>This has the added benefit that it is easier to think declaratively about how specific objects should look. Arguably it is easier to handle source control, branching, merging and CI tasks this way.</a:t>
            </a:r>
          </a:p>
          <a:p>
            <a:endParaRPr lang="en-GB" baseline="0" dirty="0"/>
          </a:p>
          <a:p>
            <a:r>
              <a:rPr lang="en-GB" baseline="0" dirty="0"/>
              <a:t>NEXT SLIDE…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79</a:t>
            </a:fld>
            <a:endParaRPr lang="en-US"/>
          </a:p>
        </p:txBody>
      </p:sp>
    </p:spTree>
    <p:extLst>
      <p:ext uri="{BB962C8B-B14F-4D97-AF65-F5344CB8AC3E}">
        <p14:creationId xmlns:p14="http://schemas.microsoft.com/office/powerpoint/2010/main" val="5126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2088" y="525463"/>
            <a:ext cx="4673600" cy="2628900"/>
          </a:xfrm>
        </p:spPr>
      </p:sp>
      <p:sp>
        <p:nvSpPr>
          <p:cNvPr id="3" name="Notes Placeholder 2"/>
          <p:cNvSpPr>
            <a:spLocks noGrp="1"/>
          </p:cNvSpPr>
          <p:nvPr>
            <p:ph type="body" idx="1"/>
          </p:nvPr>
        </p:nvSpPr>
        <p:spPr/>
        <p:txBody>
          <a:bodyPr/>
          <a:lstStyle/>
          <a:p>
            <a:r>
              <a:rPr lang="en-GB" dirty="0"/>
              <a:t>So what is better?</a:t>
            </a:r>
          </a:p>
          <a:p>
            <a:endParaRPr lang="en-GB" dirty="0"/>
          </a:p>
          <a:p>
            <a:r>
              <a:rPr lang="en-GB" dirty="0"/>
              <a:t>Well,</a:t>
            </a:r>
            <a:r>
              <a:rPr lang="en-GB" baseline="0" dirty="0"/>
              <a:t> this is my attempt to summarise. The answer is neither is perfect.</a:t>
            </a:r>
          </a:p>
          <a:p>
            <a:endParaRPr lang="en-GB" baseline="0" dirty="0"/>
          </a:p>
          <a:p>
            <a:r>
              <a:rPr lang="en-GB" baseline="0" dirty="0"/>
              <a:t>Generally, if the stuff on the left sounds more like your database, you’ll probably find a state based solution works better for you and visa </a:t>
            </a:r>
            <a:r>
              <a:rPr lang="en-GB" baseline="0" dirty="0" err="1"/>
              <a:t>verca</a:t>
            </a:r>
            <a:r>
              <a:rPr lang="en-GB" baseline="0" dirty="0"/>
              <a:t>.</a:t>
            </a:r>
          </a:p>
          <a:p>
            <a:endParaRPr lang="en-GB" baseline="0" dirty="0"/>
          </a:p>
          <a:p>
            <a:r>
              <a:rPr lang="en-GB" baseline="0" dirty="0"/>
              <a:t>However, most people don’t live entirely on one side or the other.</a:t>
            </a:r>
          </a:p>
          <a:p>
            <a:endParaRPr lang="en-GB" baseline="0" dirty="0"/>
          </a:p>
          <a:p>
            <a:r>
              <a:rPr lang="en-GB" baseline="0" dirty="0"/>
              <a:t>Let’s look at the tools available.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80</a:t>
            </a:fld>
            <a:endParaRPr lang="en-US"/>
          </a:p>
        </p:txBody>
      </p:sp>
    </p:spTree>
    <p:extLst>
      <p:ext uri="{BB962C8B-B14F-4D97-AF65-F5344CB8AC3E}">
        <p14:creationId xmlns:p14="http://schemas.microsoft.com/office/powerpoint/2010/main" val="32418417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3DD5A8-2F84-46C4-833F-13A9BE7A9F9C}" type="slidenum">
              <a:rPr lang="en-US" smtClean="0"/>
              <a:t>81</a:t>
            </a:fld>
            <a:endParaRPr lang="en-US"/>
          </a:p>
        </p:txBody>
      </p:sp>
    </p:spTree>
    <p:extLst>
      <p:ext uri="{BB962C8B-B14F-4D97-AF65-F5344CB8AC3E}">
        <p14:creationId xmlns:p14="http://schemas.microsoft.com/office/powerpoint/2010/main" val="3208316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3DD5A8-2F84-46C4-833F-13A9BE7A9F9C}" type="slidenum">
              <a:rPr lang="en-US" smtClean="0"/>
              <a:t>82</a:t>
            </a:fld>
            <a:endParaRPr lang="en-US"/>
          </a:p>
        </p:txBody>
      </p:sp>
    </p:spTree>
    <p:extLst>
      <p:ext uri="{BB962C8B-B14F-4D97-AF65-F5344CB8AC3E}">
        <p14:creationId xmlns:p14="http://schemas.microsoft.com/office/powerpoint/2010/main" val="26765084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while the state based approach is arguably better for development and teamwork and</a:t>
            </a:r>
            <a:r>
              <a:rPr lang="en-GB" baseline="0" dirty="0"/>
              <a:t> for certain types of objects, it could have disastrous consequences when it goes wrong.</a:t>
            </a:r>
          </a:p>
          <a:p>
            <a:endParaRPr lang="en-GB" baseline="0" dirty="0"/>
          </a:p>
          <a:p>
            <a:r>
              <a:rPr lang="en-GB" baseline="0" dirty="0"/>
              <a:t>It can go wrong when it mistakes a table rename for a drop/create for example. And when using state-based deployment approach, it’s possible the scripts will be different for different environments, for example, if production is at v10 but test is at v13, when you try to deploy v15 to each, you won’t be deploying the exact same script. Hence, you should think carefully about how to test your upgrade scripts. A couple of good approaches include dry run deploys on staging databases and scanning any deploy scripts for key words/phrases, like “DROP TABLE” or “TRUNCATE”. If any are spotted, you could automatically trigger a manual review or warning.</a:t>
            </a:r>
          </a:p>
          <a:p>
            <a:endParaRPr lang="en-GB" baseline="0" dirty="0"/>
          </a:p>
          <a:p>
            <a:r>
              <a:rPr lang="en-GB" baseline="0" dirty="0"/>
              <a:t>It’s worth highlighting that those manual reviews, and custom deploy scripts per environment, feel counter to conventional DevOps wisdom.</a:t>
            </a:r>
          </a:p>
          <a:p>
            <a:endParaRPr lang="en-GB" baseline="0" dirty="0"/>
          </a:p>
          <a:p>
            <a:r>
              <a:rPr lang="en-GB" baseline="0" dirty="0"/>
              <a:t>Ultimately, if you are going to employ this approach you need to know the software you are using. (And by the way, you probably need to pay for it. Diff tools are more expensive and there aren’t any open source options. It’s worth investing in a good one for obvious reasons.) You need to be skilled at spotting when it will go wrong. You need to have some sort of review process and a plan B.</a:t>
            </a:r>
          </a:p>
          <a:p>
            <a:endParaRPr lang="en-GB" baseline="0" dirty="0"/>
          </a:p>
          <a:p>
            <a:r>
              <a:rPr lang="en-GB" baseline="0" dirty="0"/>
              <a:t>Generally, model-based solutions rely on pre/post-deploy scripts to get around these challenges. These work, but they can be a bit confusing to write for various reasons that we don’t have time to go into and they can be a pain to maintain if they aren’t regularly cleaned up. (A common frustration is that after a few years the pre/post-deploy scripts are thousands of lines long with mostly redundant fixes from years-old deployments.)</a:t>
            </a:r>
          </a:p>
        </p:txBody>
      </p:sp>
      <p:sp>
        <p:nvSpPr>
          <p:cNvPr id="4" name="Slide Number Placeholder 3"/>
          <p:cNvSpPr>
            <a:spLocks noGrp="1"/>
          </p:cNvSpPr>
          <p:nvPr>
            <p:ph type="sldNum" sz="quarter" idx="10"/>
          </p:nvPr>
        </p:nvSpPr>
        <p:spPr/>
        <p:txBody>
          <a:bodyPr/>
          <a:lstStyle/>
          <a:p>
            <a:fld id="{8E3DD5A8-2F84-46C4-833F-13A9BE7A9F9C}" type="slidenum">
              <a:rPr lang="en-US" smtClean="0"/>
              <a:t>83</a:t>
            </a:fld>
            <a:endParaRPr lang="en-US"/>
          </a:p>
        </p:txBody>
      </p:sp>
    </p:spTree>
    <p:extLst>
      <p:ext uri="{BB962C8B-B14F-4D97-AF65-F5344CB8AC3E}">
        <p14:creationId xmlns:p14="http://schemas.microsoft.com/office/powerpoint/2010/main" val="28646475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brings me to the nub of the problem:</a:t>
            </a:r>
          </a:p>
          <a:p>
            <a:endParaRPr lang="en-GB" dirty="0"/>
          </a:p>
          <a:p>
            <a:r>
              <a:rPr lang="en-GB" dirty="0"/>
              <a:t>With migrations you have to maintain many upgrade scripts.</a:t>
            </a:r>
          </a:p>
          <a:p>
            <a:endParaRPr lang="en-GB" dirty="0"/>
          </a:p>
          <a:p>
            <a:r>
              <a:rPr lang="en-GB" dirty="0"/>
              <a:t>Strength: Complete control. Power and responsibility.</a:t>
            </a:r>
          </a:p>
          <a:p>
            <a:r>
              <a:rPr lang="en-GB" dirty="0"/>
              <a:t>Weakness: Challenge to manage.</a:t>
            </a:r>
            <a:r>
              <a:rPr lang="en-GB" baseline="0" dirty="0"/>
              <a:t> Winding path.</a:t>
            </a:r>
          </a:p>
          <a:p>
            <a:endParaRPr lang="en-GB" baseline="0" dirty="0"/>
          </a:p>
          <a:p>
            <a:r>
              <a:rPr lang="en-GB" baseline="0" dirty="0"/>
              <a:t>So clearly migrations is broken – lets try state…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84</a:t>
            </a:fld>
            <a:endParaRPr lang="en-US"/>
          </a:p>
        </p:txBody>
      </p:sp>
    </p:spTree>
    <p:extLst>
      <p:ext uri="{BB962C8B-B14F-4D97-AF65-F5344CB8AC3E}">
        <p14:creationId xmlns:p14="http://schemas.microsoft.com/office/powerpoint/2010/main" val="40580938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better?</a:t>
            </a:r>
          </a:p>
          <a:p>
            <a:endParaRPr lang="en-GB" dirty="0"/>
          </a:p>
          <a:p>
            <a:r>
              <a:rPr lang="en-GB" dirty="0"/>
              <a:t>Well,</a:t>
            </a:r>
            <a:r>
              <a:rPr lang="en-GB" baseline="0" dirty="0"/>
              <a:t> this is my attempt to summarise. The answer is neither is perfect.</a:t>
            </a:r>
          </a:p>
          <a:p>
            <a:endParaRPr lang="en-GB" baseline="0" dirty="0"/>
          </a:p>
          <a:p>
            <a:pPr marL="234361" indent="-234361">
              <a:buAutoNum type="arabicPeriod"/>
            </a:pPr>
            <a:r>
              <a:rPr lang="en-GB" baseline="0" dirty="0"/>
              <a:t>SSDT/Redgate etc do a lot of the hard work for you. They extrapolate away a lot of the complexity. Assuming it all works, that’s great. When it doesn’t work, you’d probably be better off with a migrations solution</a:t>
            </a:r>
          </a:p>
          <a:p>
            <a:pPr marL="234361" indent="-234361">
              <a:buAutoNum type="arabicPeriod"/>
            </a:pPr>
            <a:r>
              <a:rPr lang="en-GB" baseline="0" dirty="0"/>
              <a:t>Stateless objects, such as </a:t>
            </a:r>
            <a:r>
              <a:rPr lang="en-GB" baseline="0" dirty="0" err="1"/>
              <a:t>sprocs</a:t>
            </a:r>
            <a:r>
              <a:rPr lang="en-GB" baseline="0" dirty="0"/>
              <a:t> are much easier to manage declaratively. However, it’s more intuitive to think about stateful objects (like tables) in terms of migrations.</a:t>
            </a:r>
          </a:p>
          <a:p>
            <a:pPr marL="234361" indent="-234361">
              <a:buAutoNum type="arabicPeriod"/>
            </a:pPr>
            <a:r>
              <a:rPr lang="en-GB" baseline="0" dirty="0"/>
              <a:t>Since models are much better at merging and handling multiple threads of work, this generally makes models better for larger dev teams.</a:t>
            </a:r>
          </a:p>
          <a:p>
            <a:pPr marL="234361" indent="-234361">
              <a:buAutoNum type="arabicPeriod"/>
            </a:pPr>
            <a:r>
              <a:rPr lang="en-GB" baseline="0" dirty="0"/>
              <a:t>Since migrations are far more painful when there are many scripts to manage, they are particularly problematic for databases with a high number of changes</a:t>
            </a:r>
          </a:p>
          <a:p>
            <a:pPr marL="234361" indent="-234361">
              <a:buAutoNum type="arabicPeriod"/>
            </a:pPr>
            <a:r>
              <a:rPr lang="en-GB" baseline="0" dirty="0"/>
              <a:t>The smarts that come with model-based systems generally take a lot of the pain out of dependency management. Hence, they can be useful for monoliths. (Caveat: If your monolith is really bad, the software might be slow or unable to handle it. That might force you back to migrations.)</a:t>
            </a:r>
          </a:p>
          <a:p>
            <a:pPr marL="234361" indent="-234361">
              <a:buAutoNum type="arabicPeriod"/>
            </a:pPr>
            <a:r>
              <a:rPr lang="en-GB" baseline="0" dirty="0"/>
              <a:t>It’s important to understand the consequences of drift.</a:t>
            </a:r>
          </a:p>
          <a:p>
            <a:pPr marL="234361" indent="-234361">
              <a:buAutoNum type="arabicPeriod"/>
            </a:pPr>
            <a:r>
              <a:rPr lang="en-GB" baseline="0" dirty="0"/>
              <a:t>Fundamentally, models seem to be optimised for making development easier, and migrations is optimised for solving deployment automation. Unfortunately, you want both. Ultimately, it’s a trade-off.</a:t>
            </a:r>
          </a:p>
          <a:p>
            <a:endParaRPr lang="en-GB" baseline="0" dirty="0"/>
          </a:p>
          <a:p>
            <a:r>
              <a:rPr lang="en-GB" baseline="0" dirty="0"/>
              <a:t>Generally, if the stuff on the left sounds more like your database, you’ll probably find a model-based solution works better for you and visa </a:t>
            </a:r>
            <a:r>
              <a:rPr lang="en-GB" baseline="0" dirty="0" err="1"/>
              <a:t>verca</a:t>
            </a:r>
            <a:r>
              <a:rPr lang="en-GB" baseline="0" dirty="0"/>
              <a:t>.</a:t>
            </a:r>
          </a:p>
          <a:p>
            <a:endParaRPr lang="en-GB" baseline="0" dirty="0"/>
          </a:p>
          <a:p>
            <a:r>
              <a:rPr lang="en-GB" baseline="0" dirty="0"/>
              <a:t>However, most people don’t live entirely on one side or the other.</a:t>
            </a:r>
          </a:p>
          <a:p>
            <a:endParaRPr lang="en-GB" baseline="0" dirty="0"/>
          </a:p>
          <a:p>
            <a:r>
              <a:rPr lang="en-GB" baseline="0" dirty="0"/>
              <a:t>Let’s look at the tools available.</a:t>
            </a:r>
            <a:endParaRPr lang="en-US" dirty="0"/>
          </a:p>
        </p:txBody>
      </p:sp>
      <p:sp>
        <p:nvSpPr>
          <p:cNvPr id="4" name="Slide Number Placeholder 3"/>
          <p:cNvSpPr>
            <a:spLocks noGrp="1"/>
          </p:cNvSpPr>
          <p:nvPr>
            <p:ph type="sldNum" sz="quarter" idx="10"/>
          </p:nvPr>
        </p:nvSpPr>
        <p:spPr/>
        <p:txBody>
          <a:bodyPr/>
          <a:lstStyle/>
          <a:p>
            <a:fld id="{8E3DD5A8-2F84-46C4-833F-13A9BE7A9F9C}" type="slidenum">
              <a:rPr lang="en-US" smtClean="0"/>
              <a:t>85</a:t>
            </a:fld>
            <a:endParaRPr lang="en-US"/>
          </a:p>
        </p:txBody>
      </p:sp>
    </p:spTree>
    <p:extLst>
      <p:ext uri="{BB962C8B-B14F-4D97-AF65-F5344CB8AC3E}">
        <p14:creationId xmlns:p14="http://schemas.microsoft.com/office/powerpoint/2010/main" val="2338816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leads us to possibly the most important pattern for database releases: Expand contract. Also known as evolutionary database design.</a:t>
            </a:r>
          </a:p>
          <a:p>
            <a:endParaRPr lang="en-GB" dirty="0"/>
          </a:p>
          <a:p>
            <a:r>
              <a:rPr lang="en-GB" dirty="0"/>
              <a:t>This development model is really key to making significant gains with respect to database delivery performance. One of the key practices that’s required to achieve it is automated deployments from source control. That’s because if the overhead associated with releases in high, it encourages the batching up of releases to “save effort”, which leads to those bigger, more complicated, and less frequent releases which cause more harm than good in the long run.</a:t>
            </a:r>
          </a:p>
          <a:p>
            <a:endParaRPr lang="en-GB" dirty="0"/>
          </a:p>
          <a:p>
            <a:r>
              <a:rPr lang="en-GB" dirty="0"/>
              <a:t>And there are a couple of ways to source control and automate database releases…</a:t>
            </a:r>
          </a:p>
          <a:p>
            <a:endParaRPr lang="en-GB" dirty="0"/>
          </a:p>
          <a:p>
            <a:r>
              <a:rPr lang="en-GB" dirty="0"/>
              <a:t>NEXT SLIDE</a:t>
            </a:r>
          </a:p>
        </p:txBody>
      </p:sp>
      <p:sp>
        <p:nvSpPr>
          <p:cNvPr id="4" name="Slide Number Placeholder 3"/>
          <p:cNvSpPr>
            <a:spLocks noGrp="1"/>
          </p:cNvSpPr>
          <p:nvPr>
            <p:ph type="sldNum" sz="quarter" idx="5"/>
          </p:nvPr>
        </p:nvSpPr>
        <p:spPr/>
        <p:txBody>
          <a:bodyPr/>
          <a:lstStyle/>
          <a:p>
            <a:fld id="{41AAF479-4387-43A6-82CA-A5A5FB854D24}" type="slidenum">
              <a:rPr lang="en-GB" smtClean="0"/>
              <a:t>86</a:t>
            </a:fld>
            <a:endParaRPr lang="en-GB"/>
          </a:p>
        </p:txBody>
      </p:sp>
    </p:spTree>
    <p:extLst>
      <p:ext uri="{BB962C8B-B14F-4D97-AF65-F5344CB8AC3E}">
        <p14:creationId xmlns:p14="http://schemas.microsoft.com/office/powerpoint/2010/main" val="24539310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87</a:t>
            </a:fld>
            <a:endParaRPr lang="en-GB"/>
          </a:p>
        </p:txBody>
      </p:sp>
    </p:spTree>
    <p:extLst>
      <p:ext uri="{BB962C8B-B14F-4D97-AF65-F5344CB8AC3E}">
        <p14:creationId xmlns:p14="http://schemas.microsoft.com/office/powerpoint/2010/main" val="20192014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class we’ll look at a few options.</a:t>
            </a:r>
          </a:p>
          <a:p>
            <a:endParaRPr lang="en-GB" dirty="0"/>
          </a:p>
          <a:p>
            <a:r>
              <a:rPr lang="en-GB" dirty="0"/>
              <a:t>SSDT: The most popular tool. It’s free, and advocated by Microsoft themselves.</a:t>
            </a:r>
          </a:p>
          <a:p>
            <a:r>
              <a:rPr lang="en-GB" dirty="0"/>
              <a:t>Redgate: The most popular 3</a:t>
            </a:r>
            <a:r>
              <a:rPr lang="en-GB" baseline="30000" dirty="0"/>
              <a:t>rd</a:t>
            </a:r>
            <a:r>
              <a:rPr lang="en-GB" dirty="0"/>
              <a:t> party tooling and considered the premier solution by many. Also, probably, the most widely used tool after SSDT.</a:t>
            </a:r>
          </a:p>
          <a:p>
            <a:r>
              <a:rPr lang="en-GB" dirty="0" err="1"/>
              <a:t>DbUp</a:t>
            </a:r>
            <a:r>
              <a:rPr lang="en-GB" dirty="0"/>
              <a:t>: A migration runner written by Paul Stovell. Very popular and used by Octopus Deploy themselves to deploy the Octopus Deploy backend SQL Server database for on-prem Octopus Deploy setups.</a:t>
            </a:r>
          </a:p>
          <a:p>
            <a:r>
              <a:rPr lang="en-GB" dirty="0"/>
              <a:t>EF Migrations: Popular with web developers. Entity Framework is the most popular ORM for SQL server.</a:t>
            </a:r>
          </a:p>
        </p:txBody>
      </p:sp>
      <p:sp>
        <p:nvSpPr>
          <p:cNvPr id="4" name="Slide Number Placeholder 3"/>
          <p:cNvSpPr>
            <a:spLocks noGrp="1"/>
          </p:cNvSpPr>
          <p:nvPr>
            <p:ph type="sldNum" sz="quarter" idx="5"/>
          </p:nvPr>
        </p:nvSpPr>
        <p:spPr/>
        <p:txBody>
          <a:bodyPr/>
          <a:lstStyle/>
          <a:p>
            <a:fld id="{41AAF479-4387-43A6-82CA-A5A5FB854D24}" type="slidenum">
              <a:rPr lang="en-GB" smtClean="0"/>
              <a:pPr/>
              <a:t>88</a:t>
            </a:fld>
            <a:endParaRPr lang="en-GB" dirty="0"/>
          </a:p>
        </p:txBody>
      </p:sp>
    </p:spTree>
    <p:extLst>
      <p:ext uri="{BB962C8B-B14F-4D97-AF65-F5344CB8AC3E}">
        <p14:creationId xmlns:p14="http://schemas.microsoft.com/office/powerpoint/2010/main" val="132914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attendees should have been provided with the lab manual in advance and you should have been informed that you need to set up accounts with GitHub, AWS and Octopus Deploy in advance. If you already have these accounts, great. If not, you should create these accounts now while I go through a few intro slides.</a:t>
            </a:r>
          </a:p>
          <a:p>
            <a:endParaRPr lang="en-GB" dirty="0"/>
          </a:p>
          <a:p>
            <a:r>
              <a:rPr lang="en-GB" dirty="0"/>
              <a:t>Start with your GitHub and Octopus Deploy accounts. You can leave the AWS account until the first break if you want.</a:t>
            </a:r>
          </a:p>
        </p:txBody>
      </p:sp>
      <p:sp>
        <p:nvSpPr>
          <p:cNvPr id="4" name="Slide Number Placeholder 3"/>
          <p:cNvSpPr>
            <a:spLocks noGrp="1"/>
          </p:cNvSpPr>
          <p:nvPr>
            <p:ph type="sldNum" sz="quarter" idx="5"/>
          </p:nvPr>
        </p:nvSpPr>
        <p:spPr/>
        <p:txBody>
          <a:bodyPr/>
          <a:lstStyle/>
          <a:p>
            <a:fld id="{41AAF479-4387-43A6-82CA-A5A5FB854D24}" type="slidenum">
              <a:rPr lang="en-GB" smtClean="0"/>
              <a:t>9</a:t>
            </a:fld>
            <a:endParaRPr lang="en-GB"/>
          </a:p>
        </p:txBody>
      </p:sp>
      <p:sp>
        <p:nvSpPr>
          <p:cNvPr id="5" name="Footer Placeholder 4">
            <a:extLst>
              <a:ext uri="{FF2B5EF4-FFF2-40B4-BE49-F238E27FC236}">
                <a16:creationId xmlns:a16="http://schemas.microsoft.com/office/drawing/2014/main" id="{6B78801C-44A4-43D4-8F48-99E641626088}"/>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A545274E-CBA2-4EA6-A55D-2F03A7A0BAD8}"/>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3577118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data has been pulled from Octopus Deploy feature usage stats.</a:t>
            </a:r>
          </a:p>
          <a:p>
            <a:endParaRPr lang="en-GB" dirty="0"/>
          </a:p>
          <a:p>
            <a:r>
              <a:rPr lang="en-GB" dirty="0"/>
              <a:t>As you can see, SSDT is the most popular step template, followed by Redgate, and then Entity Framework migrations.</a:t>
            </a:r>
          </a:p>
          <a:p>
            <a:endParaRPr lang="en-GB" dirty="0"/>
          </a:p>
          <a:p>
            <a:r>
              <a:rPr lang="en-GB" dirty="0"/>
              <a:t>Flyway get’s a moderate amount of usage but it’s hard to say which is the most popular migration runner since it’s unclear how many folks use the community step templates. </a:t>
            </a:r>
            <a:r>
              <a:rPr lang="en-GB" dirty="0" err="1"/>
              <a:t>DbUp</a:t>
            </a:r>
            <a:r>
              <a:rPr lang="en-GB" dirty="0"/>
              <a:t>, for example, doesn’t have a Community Step template, since for various technical details, it wouldn’t actually make a lot of sense to create a special step template for a </a:t>
            </a:r>
            <a:r>
              <a:rPr lang="en-GB" dirty="0" err="1"/>
              <a:t>DbUp</a:t>
            </a:r>
            <a:r>
              <a:rPr lang="en-GB" dirty="0"/>
              <a:t> deployment.</a:t>
            </a:r>
          </a:p>
          <a:p>
            <a:endParaRPr lang="en-GB" dirty="0"/>
          </a:p>
          <a:p>
            <a:r>
              <a:rPr lang="en-GB" dirty="0"/>
              <a:t>That said, since </a:t>
            </a:r>
            <a:r>
              <a:rPr lang="en-GB" dirty="0" err="1"/>
              <a:t>DbUp</a:t>
            </a:r>
            <a:r>
              <a:rPr lang="en-GB" dirty="0"/>
              <a:t> is generally fairly popular for SQL Server deployments, and since it was written by Paul, we’ll take a look at </a:t>
            </a:r>
            <a:r>
              <a:rPr lang="en-GB" dirty="0" err="1"/>
              <a:t>DbUp</a:t>
            </a:r>
            <a:r>
              <a:rPr lang="en-GB" dirty="0"/>
              <a:t> later.</a:t>
            </a:r>
          </a:p>
        </p:txBody>
      </p:sp>
      <p:sp>
        <p:nvSpPr>
          <p:cNvPr id="4" name="Slide Number Placeholder 3"/>
          <p:cNvSpPr>
            <a:spLocks noGrp="1"/>
          </p:cNvSpPr>
          <p:nvPr>
            <p:ph type="sldNum" sz="quarter" idx="5"/>
          </p:nvPr>
        </p:nvSpPr>
        <p:spPr/>
        <p:txBody>
          <a:bodyPr/>
          <a:lstStyle/>
          <a:p>
            <a:fld id="{41AAF479-4387-43A6-82CA-A5A5FB854D24}" type="slidenum">
              <a:rPr lang="en-GB" smtClean="0"/>
              <a:t>89</a:t>
            </a:fld>
            <a:endParaRPr lang="en-GB"/>
          </a:p>
        </p:txBody>
      </p:sp>
    </p:spTree>
    <p:extLst>
      <p:ext uri="{BB962C8B-B14F-4D97-AF65-F5344CB8AC3E}">
        <p14:creationId xmlns:p14="http://schemas.microsoft.com/office/powerpoint/2010/main" val="1146299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pPr/>
              <a:t>90</a:t>
            </a:fld>
            <a:endParaRPr lang="en-GB" dirty="0"/>
          </a:p>
        </p:txBody>
      </p:sp>
    </p:spTree>
    <p:extLst>
      <p:ext uri="{BB962C8B-B14F-4D97-AF65-F5344CB8AC3E}">
        <p14:creationId xmlns:p14="http://schemas.microsoft.com/office/powerpoint/2010/main" val="1771841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92</a:t>
            </a:fld>
            <a:endParaRPr lang="en-GB"/>
          </a:p>
        </p:txBody>
      </p:sp>
    </p:spTree>
    <p:extLst>
      <p:ext uri="{BB962C8B-B14F-4D97-AF65-F5344CB8AC3E}">
        <p14:creationId xmlns:p14="http://schemas.microsoft.com/office/powerpoint/2010/main" val="15542883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Configure the project</a:t>
            </a:r>
          </a:p>
        </p:txBody>
      </p:sp>
      <p:sp>
        <p:nvSpPr>
          <p:cNvPr id="4" name="Slide Number Placeholder 3"/>
          <p:cNvSpPr>
            <a:spLocks noGrp="1"/>
          </p:cNvSpPr>
          <p:nvPr>
            <p:ph type="sldNum" sz="quarter" idx="5"/>
          </p:nvPr>
        </p:nvSpPr>
        <p:spPr/>
        <p:txBody>
          <a:bodyPr/>
          <a:lstStyle/>
          <a:p>
            <a:fld id="{41AAF479-4387-43A6-82CA-A5A5FB854D24}" type="slidenum">
              <a:rPr lang="en-GB" smtClean="0"/>
              <a:t>93</a:t>
            </a:fld>
            <a:endParaRPr lang="en-GB"/>
          </a:p>
        </p:txBody>
      </p:sp>
    </p:spTree>
    <p:extLst>
      <p:ext uri="{BB962C8B-B14F-4D97-AF65-F5344CB8AC3E}">
        <p14:creationId xmlns:p14="http://schemas.microsoft.com/office/powerpoint/2010/main" val="5964886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a release and deploy it.</a:t>
            </a:r>
          </a:p>
          <a:p>
            <a:endParaRPr lang="en-GB" dirty="0"/>
          </a:p>
          <a:p>
            <a:r>
              <a:rPr lang="en-GB" dirty="0"/>
              <a:t>Did it work?</a:t>
            </a:r>
          </a:p>
        </p:txBody>
      </p:sp>
      <p:sp>
        <p:nvSpPr>
          <p:cNvPr id="4" name="Slide Number Placeholder 3"/>
          <p:cNvSpPr>
            <a:spLocks noGrp="1"/>
          </p:cNvSpPr>
          <p:nvPr>
            <p:ph type="sldNum" sz="quarter" idx="5"/>
          </p:nvPr>
        </p:nvSpPr>
        <p:spPr/>
        <p:txBody>
          <a:bodyPr/>
          <a:lstStyle/>
          <a:p>
            <a:fld id="{41AAF479-4387-43A6-82CA-A5A5FB854D24}" type="slidenum">
              <a:rPr lang="en-GB" smtClean="0"/>
              <a:t>94</a:t>
            </a:fld>
            <a:endParaRPr lang="en-GB"/>
          </a:p>
        </p:txBody>
      </p:sp>
    </p:spTree>
    <p:extLst>
      <p:ext uri="{BB962C8B-B14F-4D97-AF65-F5344CB8AC3E}">
        <p14:creationId xmlns:p14="http://schemas.microsoft.com/office/powerpoint/2010/main" val="26251783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a:t>
            </a:r>
            <a:r>
              <a:rPr lang="en-GB" dirty="0">
                <a:hlinkClick r:id="rId3"/>
              </a:rPr>
              <a:t>https://libreshot.com/coffee-beans-2/</a:t>
            </a:r>
            <a:endParaRPr lang="en-GB" dirty="0"/>
          </a:p>
          <a:p>
            <a:r>
              <a:rPr lang="en-GB" dirty="0"/>
              <a:t>Image licence: </a:t>
            </a:r>
            <a:r>
              <a:rPr lang="en-GB" dirty="0">
                <a:hlinkClick r:id="rId4"/>
              </a:rPr>
              <a:t>https://libreshot.com/license-information/</a:t>
            </a:r>
            <a:endParaRPr lang="en-GB" dirty="0"/>
          </a:p>
          <a:p>
            <a:endParaRPr lang="en-GB" dirty="0"/>
          </a:p>
          <a:p>
            <a:r>
              <a:rPr lang="en-GB" dirty="0"/>
              <a:t>During the break, if the presenter does not yet have a “here’s one I made earlier” pipeline using Redgate, </a:t>
            </a:r>
            <a:r>
              <a:rPr lang="en-GB" dirty="0" err="1"/>
              <a:t>DbUp</a:t>
            </a:r>
            <a:r>
              <a:rPr lang="en-GB" dirty="0"/>
              <a:t> and Entity Framework, now is the time to produce it.</a:t>
            </a:r>
          </a:p>
        </p:txBody>
      </p:sp>
      <p:sp>
        <p:nvSpPr>
          <p:cNvPr id="4" name="Slide Number Placeholder 3"/>
          <p:cNvSpPr>
            <a:spLocks noGrp="1"/>
          </p:cNvSpPr>
          <p:nvPr>
            <p:ph type="sldNum" sz="quarter" idx="5"/>
          </p:nvPr>
        </p:nvSpPr>
        <p:spPr/>
        <p:txBody>
          <a:bodyPr/>
          <a:lstStyle/>
          <a:p>
            <a:fld id="{41AAF479-4387-43A6-82CA-A5A5FB854D24}" type="slidenum">
              <a:rPr lang="en-GB" smtClean="0"/>
              <a:t>95</a:t>
            </a:fld>
            <a:endParaRPr lang="en-GB"/>
          </a:p>
        </p:txBody>
      </p:sp>
    </p:spTree>
    <p:extLst>
      <p:ext uri="{BB962C8B-B14F-4D97-AF65-F5344CB8AC3E}">
        <p14:creationId xmlns:p14="http://schemas.microsoft.com/office/powerpoint/2010/main" val="20463750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96</a:t>
            </a:fld>
            <a:endParaRPr lang="en-GB"/>
          </a:p>
        </p:txBody>
      </p:sp>
    </p:spTree>
    <p:extLst>
      <p:ext uri="{BB962C8B-B14F-4D97-AF65-F5344CB8AC3E}">
        <p14:creationId xmlns:p14="http://schemas.microsoft.com/office/powerpoint/2010/main" val="22892297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Presenter walks through their “here’s one I made earlier” Redgate deployment process.</a:t>
            </a:r>
            <a:br>
              <a:rPr lang="en-GB" dirty="0"/>
            </a:br>
            <a:br>
              <a:rPr lang="en-GB" dirty="0"/>
            </a:br>
            <a:r>
              <a:rPr lang="en-GB" dirty="0"/>
              <a:t>DO NOT ask attendees to complete this lab.</a:t>
            </a:r>
          </a:p>
        </p:txBody>
      </p:sp>
      <p:sp>
        <p:nvSpPr>
          <p:cNvPr id="4" name="Slide Number Placeholder 3"/>
          <p:cNvSpPr>
            <a:spLocks noGrp="1"/>
          </p:cNvSpPr>
          <p:nvPr>
            <p:ph type="sldNum" sz="quarter" idx="5"/>
          </p:nvPr>
        </p:nvSpPr>
        <p:spPr/>
        <p:txBody>
          <a:bodyPr/>
          <a:lstStyle/>
          <a:p>
            <a:fld id="{41AAF479-4387-43A6-82CA-A5A5FB854D24}" type="slidenum">
              <a:rPr lang="en-GB" smtClean="0"/>
              <a:t>97</a:t>
            </a:fld>
            <a:endParaRPr lang="en-GB"/>
          </a:p>
        </p:txBody>
      </p:sp>
    </p:spTree>
    <p:extLst>
      <p:ext uri="{BB962C8B-B14F-4D97-AF65-F5344CB8AC3E}">
        <p14:creationId xmlns:p14="http://schemas.microsoft.com/office/powerpoint/2010/main" val="14251291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90">
              <a:defRPr/>
            </a:pPr>
            <a:r>
              <a:rPr lang="en-GB" dirty="0"/>
              <a:t>Presenter walks through their “here’s one I made earlier” </a:t>
            </a:r>
            <a:r>
              <a:rPr lang="en-GB" dirty="0" err="1"/>
              <a:t>DbUp</a:t>
            </a:r>
            <a:r>
              <a:rPr lang="en-GB" dirty="0"/>
              <a:t> deployment process.</a:t>
            </a:r>
            <a:br>
              <a:rPr lang="en-GB" dirty="0"/>
            </a:br>
            <a:br>
              <a:rPr lang="en-GB" dirty="0"/>
            </a:br>
            <a:r>
              <a:rPr lang="en-GB" dirty="0"/>
              <a:t>DO NOT ask attendees to complete this lab.</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98</a:t>
            </a:fld>
            <a:endParaRPr lang="en-GB"/>
          </a:p>
        </p:txBody>
      </p:sp>
    </p:spTree>
    <p:extLst>
      <p:ext uri="{BB962C8B-B14F-4D97-AF65-F5344CB8AC3E}">
        <p14:creationId xmlns:p14="http://schemas.microsoft.com/office/powerpoint/2010/main" val="3024155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90">
              <a:defRPr/>
            </a:pPr>
            <a:r>
              <a:rPr lang="en-GB" dirty="0"/>
              <a:t>Presenter walks through their “here’s one I made earlier” EF deployment process.</a:t>
            </a:r>
            <a:br>
              <a:rPr lang="en-GB" dirty="0"/>
            </a:br>
            <a:br>
              <a:rPr lang="en-GB" dirty="0"/>
            </a:br>
            <a:r>
              <a:rPr lang="en-GB" dirty="0"/>
              <a:t>DO NOT ask attendees to complete this lab.</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99</a:t>
            </a:fld>
            <a:endParaRPr lang="en-GB"/>
          </a:p>
        </p:txBody>
      </p:sp>
    </p:spTree>
    <p:extLst>
      <p:ext uri="{BB962C8B-B14F-4D97-AF65-F5344CB8AC3E}">
        <p14:creationId xmlns:p14="http://schemas.microsoft.com/office/powerpoint/2010/main" val="3404085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10</a:t>
            </a:fld>
            <a:endParaRPr lang="en-GB"/>
          </a:p>
        </p:txBody>
      </p:sp>
    </p:spTree>
    <p:extLst>
      <p:ext uri="{BB962C8B-B14F-4D97-AF65-F5344CB8AC3E}">
        <p14:creationId xmlns:p14="http://schemas.microsoft.com/office/powerpoint/2010/main" val="35215495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101</a:t>
            </a:fld>
            <a:endParaRPr lang="en-GB"/>
          </a:p>
        </p:txBody>
      </p:sp>
    </p:spTree>
    <p:extLst>
      <p:ext uri="{BB962C8B-B14F-4D97-AF65-F5344CB8AC3E}">
        <p14:creationId xmlns:p14="http://schemas.microsoft.com/office/powerpoint/2010/main" val="40687923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690">
              <a:defRPr/>
            </a:pPr>
            <a:r>
              <a:rPr lang="en-GB" dirty="0"/>
              <a:t>This time is unstructured.</a:t>
            </a:r>
          </a:p>
          <a:p>
            <a:pPr defTabSz="990690">
              <a:defRPr/>
            </a:pPr>
            <a:endParaRPr lang="en-GB" dirty="0"/>
          </a:p>
          <a:p>
            <a:pPr defTabSz="990690">
              <a:defRPr/>
            </a:pPr>
            <a:r>
              <a:rPr lang="en-GB" dirty="0"/>
              <a:t>If you have been running late, this is your 30 minutes of buffer space. Hopefully this will help you to finish on time.</a:t>
            </a:r>
          </a:p>
          <a:p>
            <a:pPr defTabSz="990690">
              <a:defRPr/>
            </a:pPr>
            <a:endParaRPr lang="en-GB" dirty="0"/>
          </a:p>
          <a:p>
            <a:pPr defTabSz="990690">
              <a:defRPr/>
            </a:pPr>
            <a:r>
              <a:rPr lang="en-GB" dirty="0"/>
              <a:t>If you are running on schedule, this is an opportunity for attendees to ask questions and discuss options. </a:t>
            </a:r>
          </a:p>
          <a:p>
            <a:pPr defTabSz="990690">
              <a:defRPr/>
            </a:pPr>
            <a:endParaRPr lang="en-GB" dirty="0"/>
          </a:p>
          <a:p>
            <a:pPr defTabSz="990690">
              <a:defRPr/>
            </a:pPr>
            <a:r>
              <a:rPr lang="en-GB" dirty="0"/>
              <a:t>“Attendees: consider this your 30 minutes of free consultancy!”</a:t>
            </a:r>
          </a:p>
          <a:p>
            <a:endParaRPr lang="en-GB" dirty="0"/>
          </a:p>
        </p:txBody>
      </p:sp>
      <p:sp>
        <p:nvSpPr>
          <p:cNvPr id="4" name="Slide Number Placeholder 3"/>
          <p:cNvSpPr>
            <a:spLocks noGrp="1"/>
          </p:cNvSpPr>
          <p:nvPr>
            <p:ph type="sldNum" sz="quarter" idx="5"/>
          </p:nvPr>
        </p:nvSpPr>
        <p:spPr/>
        <p:txBody>
          <a:bodyPr/>
          <a:lstStyle/>
          <a:p>
            <a:fld id="{41AAF479-4387-43A6-82CA-A5A5FB854D24}" type="slidenum">
              <a:rPr lang="en-GB" smtClean="0"/>
              <a:t>102</a:t>
            </a:fld>
            <a:endParaRPr lang="en-GB"/>
          </a:p>
        </p:txBody>
      </p:sp>
    </p:spTree>
    <p:extLst>
      <p:ext uri="{BB962C8B-B14F-4D97-AF65-F5344CB8AC3E}">
        <p14:creationId xmlns:p14="http://schemas.microsoft.com/office/powerpoint/2010/main" val="11301513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all acquainted, let’s explore the agenda for the day.</a:t>
            </a:r>
          </a:p>
          <a:p>
            <a:endParaRPr lang="en-GB" dirty="0"/>
          </a:p>
          <a:p>
            <a:r>
              <a:rPr lang="en-GB" dirty="0"/>
              <a:t>Briefly talk through the agenda.</a:t>
            </a:r>
          </a:p>
          <a:p>
            <a:endParaRPr lang="en-GB" dirty="0"/>
          </a:p>
          <a:p>
            <a:r>
              <a:rPr lang="en-GB" dirty="0"/>
              <a:t>Key points:</a:t>
            </a:r>
          </a:p>
          <a:p>
            <a:pPr marL="185754" indent="-185754">
              <a:buFontTx/>
              <a:buChar char="-"/>
            </a:pPr>
            <a:r>
              <a:rPr lang="en-GB" dirty="0"/>
              <a:t>Break times: Do these work for everyone?</a:t>
            </a:r>
          </a:p>
          <a:p>
            <a:pPr marL="185754" indent="-185754">
              <a:buFontTx/>
              <a:buChar char="-"/>
            </a:pPr>
            <a:r>
              <a:rPr lang="en-GB" dirty="0"/>
              <a:t>Prerequisites: You should have completed the prerequisites and lab 1 in advance. But don’t worry if you haven’t. There aren’t any new labs before the 1</a:t>
            </a:r>
            <a:r>
              <a:rPr lang="en-GB" baseline="30000" dirty="0"/>
              <a:t>st</a:t>
            </a:r>
            <a:r>
              <a:rPr lang="en-GB" dirty="0"/>
              <a:t> break. If anyone still need to create their accounts or complete lab 1 please do so during the 1</a:t>
            </a:r>
            <a:r>
              <a:rPr lang="en-GB" baseline="30000" dirty="0"/>
              <a:t>st</a:t>
            </a:r>
            <a:r>
              <a:rPr lang="en-GB" dirty="0"/>
              <a:t> break. Also if anyone had any issues please send me a message and we can pick it up in the break.</a:t>
            </a:r>
          </a:p>
          <a:p>
            <a:pPr marL="185754" indent="-185754">
              <a:buFontTx/>
              <a:buChar char="-"/>
            </a:pPr>
            <a:r>
              <a:rPr lang="en-GB" dirty="0"/>
              <a:t>We’ll start with a basic DevOps 101 crash course. Before we write any code, let’s make sure we understand why we are doing this at all and why it’s important/valuable.</a:t>
            </a:r>
          </a:p>
          <a:p>
            <a:pPr marL="185754" indent="-185754">
              <a:buFontTx/>
              <a:buChar char="-"/>
            </a:pPr>
            <a:r>
              <a:rPr lang="en-GB" dirty="0"/>
              <a:t>Part 2 is all about the infrastructure. Deploying our infrastructure and using Source Control, PowerShell and Octopus Runbooks to automate and audit our SQL Server installations.</a:t>
            </a:r>
          </a:p>
          <a:p>
            <a:pPr marL="185754" indent="-185754">
              <a:buFontTx/>
              <a:buChar char="-"/>
            </a:pPr>
            <a:r>
              <a:rPr lang="en-GB" dirty="0"/>
              <a:t>Part 3 is mainly theoretical. I’ll talk about the various different approaches to database source control and deployment and I’ll provide an overview of the most popular tools.</a:t>
            </a:r>
          </a:p>
          <a:p>
            <a:pPr marL="185754" indent="-185754">
              <a:buFontTx/>
              <a:buChar char="-"/>
            </a:pPr>
            <a:r>
              <a:rPr lang="en-GB" dirty="0"/>
              <a:t>In part 4 we’ll create our first database deployment pipeline using SSDT, since it’s the most popular tool for SQL Server.</a:t>
            </a:r>
          </a:p>
          <a:p>
            <a:pPr marL="185754" indent="-185754">
              <a:buFontTx/>
              <a:buChar char="-"/>
            </a:pPr>
            <a:r>
              <a:rPr lang="en-GB" dirty="0"/>
              <a:t>Finally, in part 5, we’ll look at some alternate database deployment pipelines and you’ll have the opportunity to try out whichever tools you are most intrigued by.</a:t>
            </a:r>
          </a:p>
          <a:p>
            <a:pPr marL="185754" indent="-185754">
              <a:buFontTx/>
              <a:buChar char="-"/>
            </a:pPr>
            <a:r>
              <a:rPr lang="en-GB" dirty="0"/>
              <a:t>We’ll aim to finish our </a:t>
            </a:r>
            <a:r>
              <a:rPr lang="en-GB" dirty="0" err="1"/>
              <a:t>PoCs</a:t>
            </a:r>
            <a:r>
              <a:rPr lang="en-GB" dirty="0"/>
              <a:t> by 4.30 to allow us 30 minutes for general Q+A and conversation, before finishing at 5pm. However, if we don’t finish on time you own all the code, infra and training materials so you can continue to build and extend your </a:t>
            </a:r>
            <a:r>
              <a:rPr lang="en-GB" dirty="0" err="1"/>
              <a:t>PoC</a:t>
            </a:r>
            <a:r>
              <a:rPr lang="en-GB" dirty="0"/>
              <a:t> in your own time at your own convenience and we’ll be happy to help over email etc for the next week to ensure you complete your </a:t>
            </a:r>
            <a:r>
              <a:rPr lang="en-GB" dirty="0" err="1"/>
              <a:t>PoC</a:t>
            </a:r>
            <a:r>
              <a:rPr lang="en-GB" dirty="0"/>
              <a:t>.</a:t>
            </a:r>
          </a:p>
        </p:txBody>
      </p:sp>
      <p:sp>
        <p:nvSpPr>
          <p:cNvPr id="4" name="Slide Number Placeholder 3"/>
          <p:cNvSpPr>
            <a:spLocks noGrp="1"/>
          </p:cNvSpPr>
          <p:nvPr>
            <p:ph type="sldNum" sz="quarter" idx="5"/>
          </p:nvPr>
        </p:nvSpPr>
        <p:spPr/>
        <p:txBody>
          <a:bodyPr/>
          <a:lstStyle/>
          <a:p>
            <a:fld id="{41AAF479-4387-43A6-82CA-A5A5FB854D24}" type="slidenum">
              <a:rPr lang="en-GB" smtClean="0"/>
              <a:t>103</a:t>
            </a:fld>
            <a:endParaRPr lang="en-GB"/>
          </a:p>
        </p:txBody>
      </p:sp>
    </p:spTree>
    <p:extLst>
      <p:ext uri="{BB962C8B-B14F-4D97-AF65-F5344CB8AC3E}">
        <p14:creationId xmlns:p14="http://schemas.microsoft.com/office/powerpoint/2010/main" val="572164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learn more using these additional resources.</a:t>
            </a:r>
          </a:p>
        </p:txBody>
      </p:sp>
      <p:sp>
        <p:nvSpPr>
          <p:cNvPr id="4" name="Slide Number Placeholder 3"/>
          <p:cNvSpPr>
            <a:spLocks noGrp="1"/>
          </p:cNvSpPr>
          <p:nvPr>
            <p:ph type="sldNum" sz="quarter" idx="5"/>
          </p:nvPr>
        </p:nvSpPr>
        <p:spPr/>
        <p:txBody>
          <a:bodyPr/>
          <a:lstStyle/>
          <a:p>
            <a:fld id="{41AAF479-4387-43A6-82CA-A5A5FB854D24}" type="slidenum">
              <a:rPr lang="en-GB" smtClean="0"/>
              <a:t>104</a:t>
            </a:fld>
            <a:endParaRPr lang="en-GB"/>
          </a:p>
        </p:txBody>
      </p:sp>
    </p:spTree>
    <p:extLst>
      <p:ext uri="{BB962C8B-B14F-4D97-AF65-F5344CB8AC3E}">
        <p14:creationId xmlns:p14="http://schemas.microsoft.com/office/powerpoint/2010/main" val="15485777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not already done it, we recommend that you set yourself a reminder to remove all AWS stuff. (Especially expensive stuff: instances/secrets)</a:t>
            </a:r>
          </a:p>
          <a:p>
            <a:endParaRPr lang="en-GB" dirty="0"/>
          </a:p>
          <a:p>
            <a:r>
              <a:rPr lang="en-GB" dirty="0"/>
              <a:t>Recommend the use of cost/usage budgets in AWS:</a:t>
            </a:r>
          </a:p>
          <a:p>
            <a:r>
              <a:rPr lang="en-GB" dirty="0"/>
              <a:t>https://aws.amazon.com/getting-started/hands-on/control-your-costs-free-tier-budgets/</a:t>
            </a:r>
          </a:p>
        </p:txBody>
      </p:sp>
      <p:sp>
        <p:nvSpPr>
          <p:cNvPr id="4" name="Slide Number Placeholder 3"/>
          <p:cNvSpPr>
            <a:spLocks noGrp="1"/>
          </p:cNvSpPr>
          <p:nvPr>
            <p:ph type="sldNum" sz="quarter" idx="5"/>
          </p:nvPr>
        </p:nvSpPr>
        <p:spPr/>
        <p:txBody>
          <a:bodyPr/>
          <a:lstStyle/>
          <a:p>
            <a:fld id="{41AAF479-4387-43A6-82CA-A5A5FB854D24}" type="slidenum">
              <a:rPr lang="en-GB" smtClean="0"/>
              <a:pPr/>
              <a:t>105</a:t>
            </a:fld>
            <a:endParaRPr lang="en-GB" dirty="0"/>
          </a:p>
        </p:txBody>
      </p:sp>
    </p:spTree>
    <p:extLst>
      <p:ext uri="{BB962C8B-B14F-4D97-AF65-F5344CB8AC3E}">
        <p14:creationId xmlns:p14="http://schemas.microsoft.com/office/powerpoint/2010/main" val="22656987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are we here?</a:t>
            </a:r>
          </a:p>
          <a:p>
            <a:endParaRPr lang="en-GB" dirty="0"/>
          </a:p>
          <a:p>
            <a:r>
              <a:rPr lang="en-GB" dirty="0"/>
              <a:t>We understand that automated deployments enable a virtuous cycle of speed and safety, that’s fundamentally better suited to releasing working software, on time, and under budget.</a:t>
            </a:r>
          </a:p>
          <a:p>
            <a:endParaRPr lang="en-GB" dirty="0"/>
          </a:p>
          <a:p>
            <a:r>
              <a:rPr lang="en-GB" dirty="0"/>
              <a:t>In order to develop the knowledge and skills to practice automated deployments, we are going to embrace active learning. We aren’t just going to talk, we are going to get our hands dirty. And when we are done, you’ll have your own template solution that you can spin up and tear down whenever you like. You’ll leave today with a reference project in your back pocket, which you can use as a template as you roll our these tools within your own organisations.</a:t>
            </a:r>
          </a:p>
        </p:txBody>
      </p:sp>
      <p:sp>
        <p:nvSpPr>
          <p:cNvPr id="4" name="Slide Number Placeholder 3"/>
          <p:cNvSpPr>
            <a:spLocks noGrp="1"/>
          </p:cNvSpPr>
          <p:nvPr>
            <p:ph type="sldNum" sz="quarter" idx="5"/>
          </p:nvPr>
        </p:nvSpPr>
        <p:spPr/>
        <p:txBody>
          <a:bodyPr/>
          <a:lstStyle/>
          <a:p>
            <a:fld id="{41AAF479-4387-43A6-82CA-A5A5FB854D24}" type="slidenum">
              <a:rPr lang="en-GB" smtClean="0"/>
              <a:t>106</a:t>
            </a:fld>
            <a:endParaRPr lang="en-GB"/>
          </a:p>
        </p:txBody>
      </p:sp>
      <p:sp>
        <p:nvSpPr>
          <p:cNvPr id="5" name="Footer Placeholder 4">
            <a:extLst>
              <a:ext uri="{FF2B5EF4-FFF2-40B4-BE49-F238E27FC236}">
                <a16:creationId xmlns:a16="http://schemas.microsoft.com/office/drawing/2014/main" id="{71683D76-C6C7-4043-9476-3F0AE214F555}"/>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917B0C93-5E52-46A0-A5EB-F7FE79CC9023}"/>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30751487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build and deploy your own website to the public internet – end to end.</a:t>
            </a:r>
          </a:p>
          <a:p>
            <a:endParaRPr lang="en-GB" dirty="0"/>
          </a:p>
          <a:p>
            <a:r>
              <a:rPr lang="en-GB" dirty="0"/>
              <a:t>If you don’t have any experience with GitHub, AWS</a:t>
            </a:r>
          </a:p>
        </p:txBody>
      </p:sp>
      <p:sp>
        <p:nvSpPr>
          <p:cNvPr id="4" name="Slide Number Placeholder 3"/>
          <p:cNvSpPr>
            <a:spLocks noGrp="1"/>
          </p:cNvSpPr>
          <p:nvPr>
            <p:ph type="sldNum" sz="quarter" idx="5"/>
          </p:nvPr>
        </p:nvSpPr>
        <p:spPr/>
        <p:txBody>
          <a:bodyPr/>
          <a:lstStyle/>
          <a:p>
            <a:fld id="{41AAF479-4387-43A6-82CA-A5A5FB854D24}" type="slidenum">
              <a:rPr lang="en-GB" smtClean="0"/>
              <a:t>107</a:t>
            </a:fld>
            <a:endParaRPr lang="en-GB"/>
          </a:p>
        </p:txBody>
      </p:sp>
      <p:sp>
        <p:nvSpPr>
          <p:cNvPr id="5" name="Footer Placeholder 4">
            <a:extLst>
              <a:ext uri="{FF2B5EF4-FFF2-40B4-BE49-F238E27FC236}">
                <a16:creationId xmlns:a16="http://schemas.microsoft.com/office/drawing/2014/main" id="{0C45D08F-ECA4-45C5-B32B-30C26F2EE86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BDB4748C-655D-45B4-BB4B-076656AAFAC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13543138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build and deploy your own website to the public internet – end to end.</a:t>
            </a:r>
          </a:p>
          <a:p>
            <a:endParaRPr lang="en-GB" dirty="0"/>
          </a:p>
          <a:p>
            <a:r>
              <a:rPr lang="en-GB" dirty="0"/>
              <a:t>If you don’t have any experience with GitHub, AWS</a:t>
            </a:r>
          </a:p>
        </p:txBody>
      </p:sp>
      <p:sp>
        <p:nvSpPr>
          <p:cNvPr id="4" name="Slide Number Placeholder 3"/>
          <p:cNvSpPr>
            <a:spLocks noGrp="1"/>
          </p:cNvSpPr>
          <p:nvPr>
            <p:ph type="sldNum" sz="quarter" idx="5"/>
          </p:nvPr>
        </p:nvSpPr>
        <p:spPr/>
        <p:txBody>
          <a:bodyPr/>
          <a:lstStyle/>
          <a:p>
            <a:fld id="{41AAF479-4387-43A6-82CA-A5A5FB854D24}" type="slidenum">
              <a:rPr lang="en-GB" smtClean="0"/>
              <a:t>108</a:t>
            </a:fld>
            <a:endParaRPr lang="en-GB"/>
          </a:p>
        </p:txBody>
      </p:sp>
      <p:sp>
        <p:nvSpPr>
          <p:cNvPr id="5" name="Footer Placeholder 4">
            <a:extLst>
              <a:ext uri="{FF2B5EF4-FFF2-40B4-BE49-F238E27FC236}">
                <a16:creationId xmlns:a16="http://schemas.microsoft.com/office/drawing/2014/main" id="{0C45D08F-ECA4-45C5-B32B-30C26F2EE86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BDB4748C-655D-45B4-BB4B-076656AAFAC6}"/>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9198426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introduce Octopus. You might know a little or a lot about us already, but here’s an overview of what we are about, why we exist, and what we do.</a:t>
            </a:r>
          </a:p>
        </p:txBody>
      </p:sp>
      <p:sp>
        <p:nvSpPr>
          <p:cNvPr id="4" name="Slide Number Placeholder 3"/>
          <p:cNvSpPr>
            <a:spLocks noGrp="1"/>
          </p:cNvSpPr>
          <p:nvPr>
            <p:ph type="sldNum" sz="quarter" idx="5"/>
          </p:nvPr>
        </p:nvSpPr>
        <p:spPr/>
        <p:txBody>
          <a:bodyPr/>
          <a:lstStyle/>
          <a:p>
            <a:fld id="{41AAF479-4387-43A6-82CA-A5A5FB854D24}" type="slidenum">
              <a:rPr lang="en-GB" smtClean="0"/>
              <a:t>109</a:t>
            </a:fld>
            <a:endParaRPr lang="en-GB"/>
          </a:p>
        </p:txBody>
      </p:sp>
      <p:sp>
        <p:nvSpPr>
          <p:cNvPr id="5" name="Footer Placeholder 4">
            <a:extLst>
              <a:ext uri="{FF2B5EF4-FFF2-40B4-BE49-F238E27FC236}">
                <a16:creationId xmlns:a16="http://schemas.microsoft.com/office/drawing/2014/main" id="{CF5E92F0-506D-4BAD-B437-92ECFB8A71F3}"/>
              </a:ext>
            </a:extLst>
          </p:cNvPr>
          <p:cNvSpPr>
            <a:spLocks noGrp="1"/>
          </p:cNvSpPr>
          <p:nvPr>
            <p:ph type="ftr" sz="quarter" idx="4"/>
          </p:nvPr>
        </p:nvSpPr>
        <p:spPr/>
        <p:txBody>
          <a:bodyPr/>
          <a:lstStyle/>
          <a:p>
            <a:r>
              <a:rPr lang="en-GB"/>
              <a:t>Copyright 2021 DLM Consultants Ltd. All rights reserved.</a:t>
            </a:r>
            <a:endParaRPr lang="en-GB" dirty="0"/>
          </a:p>
        </p:txBody>
      </p:sp>
      <p:sp>
        <p:nvSpPr>
          <p:cNvPr id="6" name="Header Placeholder 5">
            <a:extLst>
              <a:ext uri="{FF2B5EF4-FFF2-40B4-BE49-F238E27FC236}">
                <a16:creationId xmlns:a16="http://schemas.microsoft.com/office/drawing/2014/main" id="{D62A6160-5878-473A-9E5D-10D88F8B8305}"/>
              </a:ext>
            </a:extLst>
          </p:cNvPr>
          <p:cNvSpPr>
            <a:spLocks noGrp="1"/>
          </p:cNvSpPr>
          <p:nvPr>
            <p:ph type="hdr" sz="quarter"/>
          </p:nvPr>
        </p:nvSpPr>
        <p:spPr/>
        <p:txBody>
          <a:bodyPr/>
          <a:lstStyle/>
          <a:p>
            <a:r>
              <a:rPr lang="en-GB"/>
              <a:t>Zero to Octopus Deploy PoC - in one day, for one dollar</a:t>
            </a:r>
            <a:endParaRPr lang="en-GB" dirty="0"/>
          </a:p>
        </p:txBody>
      </p:sp>
    </p:spTree>
    <p:extLst>
      <p:ext uri="{BB962C8B-B14F-4D97-AF65-F5344CB8AC3E}">
        <p14:creationId xmlns:p14="http://schemas.microsoft.com/office/powerpoint/2010/main" val="2253176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just an example</a:t>
            </a:r>
          </a:p>
        </p:txBody>
      </p:sp>
      <p:sp>
        <p:nvSpPr>
          <p:cNvPr id="4" name="Slide Number Placeholder 3"/>
          <p:cNvSpPr>
            <a:spLocks noGrp="1"/>
          </p:cNvSpPr>
          <p:nvPr>
            <p:ph type="sldNum" sz="quarter" idx="5"/>
          </p:nvPr>
        </p:nvSpPr>
        <p:spPr/>
        <p:txBody>
          <a:bodyPr/>
          <a:lstStyle/>
          <a:p>
            <a:fld id="{41AAF479-4387-43A6-82CA-A5A5FB854D24}" type="slidenum">
              <a:rPr lang="en-GB" smtClean="0"/>
              <a:t>110</a:t>
            </a:fld>
            <a:endParaRPr lang="en-GB"/>
          </a:p>
        </p:txBody>
      </p:sp>
    </p:spTree>
    <p:extLst>
      <p:ext uri="{BB962C8B-B14F-4D97-AF65-F5344CB8AC3E}">
        <p14:creationId xmlns:p14="http://schemas.microsoft.com/office/powerpoint/2010/main" val="3952115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4F265E-CCAF-4C7B-B70F-15985D569813}"/>
              </a:ext>
            </a:extLst>
          </p:cNvPr>
          <p:cNvSpPr/>
          <p:nvPr userDrawn="1"/>
        </p:nvSpPr>
        <p:spPr>
          <a:xfrm>
            <a:off x="-1" y="-1"/>
            <a:ext cx="12192001" cy="6858001"/>
          </a:xfrm>
          <a:prstGeom prst="rect">
            <a:avLst/>
          </a:prstGeom>
          <a:solidFill>
            <a:srgbClr val="2F9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pic>
        <p:nvPicPr>
          <p:cNvPr id="1026" name="Picture 2">
            <a:extLst>
              <a:ext uri="{FF2B5EF4-FFF2-40B4-BE49-F238E27FC236}">
                <a16:creationId xmlns:a16="http://schemas.microsoft.com/office/drawing/2014/main" id="{E99D0DAB-3DE1-4D4A-9022-349700369F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D9E664-068A-401B-B349-AE01717DF995}"/>
              </a:ext>
            </a:extLst>
          </p:cNvPr>
          <p:cNvSpPr>
            <a:spLocks noGrp="1"/>
          </p:cNvSpPr>
          <p:nvPr>
            <p:ph type="ctrTitle"/>
          </p:nvPr>
        </p:nvSpPr>
        <p:spPr>
          <a:xfrm>
            <a:off x="1524000" y="1321868"/>
            <a:ext cx="9144000" cy="2387600"/>
          </a:xfrm>
        </p:spPr>
        <p:txBody>
          <a:bodyPr anchor="b"/>
          <a:lstStyle>
            <a:lvl1pPr algn="l">
              <a:defRPr sz="6000">
                <a:latin typeface="Roboto" panose="02000000000000000000" pitchFamily="2"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B85B36D0-4F03-41F6-8350-A3976E4DC98A}"/>
              </a:ext>
            </a:extLst>
          </p:cNvPr>
          <p:cNvSpPr>
            <a:spLocks noGrp="1"/>
          </p:cNvSpPr>
          <p:nvPr>
            <p:ph type="subTitle" idx="1"/>
          </p:nvPr>
        </p:nvSpPr>
        <p:spPr>
          <a:xfrm>
            <a:off x="1524000" y="4491503"/>
            <a:ext cx="9144000" cy="1655762"/>
          </a:xfrm>
        </p:spPr>
        <p:txBody>
          <a:bodyPr/>
          <a:lstStyle>
            <a:lvl1pPr marL="0" indent="0" algn="l">
              <a:buNone/>
              <a:defRPr sz="2400">
                <a:solidFill>
                  <a:schemeClr val="bg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cxnSp>
        <p:nvCxnSpPr>
          <p:cNvPr id="9" name="Straight Connector 8">
            <a:extLst>
              <a:ext uri="{FF2B5EF4-FFF2-40B4-BE49-F238E27FC236}">
                <a16:creationId xmlns:a16="http://schemas.microsoft.com/office/drawing/2014/main" id="{324CF2C2-93C3-44BF-BC46-842DEDAC34AC}"/>
              </a:ext>
            </a:extLst>
          </p:cNvPr>
          <p:cNvCxnSpPr>
            <a:stCxn id="3" idx="1"/>
            <a:endCxn id="3" idx="3"/>
          </p:cNvCxnSpPr>
          <p:nvPr userDrawn="1"/>
        </p:nvCxnSpPr>
        <p:spPr>
          <a:xfrm>
            <a:off x="1524000" y="5319384"/>
            <a:ext cx="91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CEBCA7A5-3005-4ECD-9B74-1E13FB963EF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3999" y="581748"/>
            <a:ext cx="2514601" cy="54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025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0FB4-41ED-489F-939B-05866BF15220}"/>
              </a:ext>
            </a:extLst>
          </p:cNvPr>
          <p:cNvSpPr>
            <a:spLocks noGrp="1"/>
          </p:cNvSpPr>
          <p:nvPr>
            <p:ph type="title"/>
          </p:nvPr>
        </p:nvSpPr>
        <p:spPr/>
        <p:txBody>
          <a:bodyPr/>
          <a:lstStyle>
            <a:lvl1pPr>
              <a:defRPr>
                <a:latin typeface="Roboto" panose="02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B93C463-AC1D-497D-82A5-33939BE3EC83}"/>
              </a:ext>
            </a:extLst>
          </p:cNvPr>
          <p:cNvSpPr>
            <a:spLocks noGrp="1"/>
          </p:cNvSpPr>
          <p:nvPr>
            <p:ph idx="1"/>
          </p:nvPr>
        </p:nvSpPr>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F22D162-E480-4021-9FDF-ACEE2AC9F1A5}"/>
              </a:ext>
            </a:extLst>
          </p:cNvPr>
          <p:cNvSpPr>
            <a:spLocks noGrp="1"/>
          </p:cNvSpPr>
          <p:nvPr>
            <p:ph type="ftr" sz="quarter" idx="11"/>
          </p:nvPr>
        </p:nvSpPr>
        <p:spPr>
          <a:xfrm>
            <a:off x="838200" y="6356350"/>
            <a:ext cx="7315199" cy="365125"/>
          </a:xfrm>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6" name="Slide Number Placeholder 5">
            <a:extLst>
              <a:ext uri="{FF2B5EF4-FFF2-40B4-BE49-F238E27FC236}">
                <a16:creationId xmlns:a16="http://schemas.microsoft.com/office/drawing/2014/main" id="{C789343E-B529-4AB7-B264-B72B4CF1CA67}"/>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261820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BC276F-264E-4464-9AE8-150E419E1699}"/>
              </a:ext>
            </a:extLst>
          </p:cNvPr>
          <p:cNvSpPr/>
          <p:nvPr userDrawn="1"/>
        </p:nvSpPr>
        <p:spPr>
          <a:xfrm>
            <a:off x="-1" y="-1"/>
            <a:ext cx="12192001" cy="4589463"/>
          </a:xfrm>
          <a:prstGeom prst="rect">
            <a:avLst/>
          </a:prstGeom>
          <a:solidFill>
            <a:srgbClr val="2F9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 name="Title 1">
            <a:extLst>
              <a:ext uri="{FF2B5EF4-FFF2-40B4-BE49-F238E27FC236}">
                <a16:creationId xmlns:a16="http://schemas.microsoft.com/office/drawing/2014/main" id="{31B096E8-8473-457E-95EB-0B4634F623ED}"/>
              </a:ext>
            </a:extLst>
          </p:cNvPr>
          <p:cNvSpPr>
            <a:spLocks noGrp="1"/>
          </p:cNvSpPr>
          <p:nvPr>
            <p:ph type="title"/>
          </p:nvPr>
        </p:nvSpPr>
        <p:spPr>
          <a:xfrm>
            <a:off x="831850" y="1709738"/>
            <a:ext cx="10515600" cy="2852737"/>
          </a:xfrm>
        </p:spPr>
        <p:txBody>
          <a:bodyPr anchor="b"/>
          <a:lstStyle>
            <a:lvl1pPr>
              <a:defRPr sz="6000">
                <a:latin typeface="Roboto" panose="02000000000000000000"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AB0A874B-E11E-4DEC-BA1E-6AB5A5CE6B02}"/>
              </a:ext>
            </a:extLst>
          </p:cNvPr>
          <p:cNvSpPr>
            <a:spLocks noGrp="1"/>
          </p:cNvSpPr>
          <p:nvPr>
            <p:ph type="body" idx="1"/>
          </p:nvPr>
        </p:nvSpPr>
        <p:spPr>
          <a:xfrm>
            <a:off x="831850" y="4589463"/>
            <a:ext cx="10515600" cy="1500187"/>
          </a:xfrm>
        </p:spPr>
        <p:txBody>
          <a:bodyPr/>
          <a:lstStyle>
            <a:lvl1pPr marL="0" indent="0">
              <a:buNone/>
              <a:defRPr sz="2400">
                <a:solidFill>
                  <a:srgbClr val="2F93E0"/>
                </a:solidFill>
                <a:latin typeface="Roboto" panose="02000000000000000000" pitchFamily="2" charset="0"/>
                <a:ea typeface="Roboto"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CCE1250A-A775-4AD1-8EE5-3A1BEBDF89F6}"/>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6" name="Slide Number Placeholder 5">
            <a:extLst>
              <a:ext uri="{FF2B5EF4-FFF2-40B4-BE49-F238E27FC236}">
                <a16:creationId xmlns:a16="http://schemas.microsoft.com/office/drawing/2014/main" id="{D0A363D0-1E2A-452B-9695-76FDE3416219}"/>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66604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B02C-8888-42E3-9089-37CC408518A9}"/>
              </a:ext>
            </a:extLst>
          </p:cNvPr>
          <p:cNvSpPr>
            <a:spLocks noGrp="1"/>
          </p:cNvSpPr>
          <p:nvPr>
            <p:ph type="title"/>
          </p:nvPr>
        </p:nvSpPr>
        <p:spPr/>
        <p:txBody>
          <a:bodyPr/>
          <a:lstStyle>
            <a:lvl1pPr>
              <a:defRPr>
                <a:latin typeface="Roboto" panose="02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974B680B-B338-4DCA-A3F3-988DC6E9CD77}"/>
              </a:ext>
            </a:extLst>
          </p:cNvPr>
          <p:cNvSpPr>
            <a:spLocks noGrp="1"/>
          </p:cNvSpPr>
          <p:nvPr>
            <p:ph sz="half" idx="1"/>
          </p:nvPr>
        </p:nvSpPr>
        <p:spPr>
          <a:xfrm>
            <a:off x="838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CE4C6CC9-4EB4-47E0-ADBC-18C85865ED78}"/>
              </a:ext>
            </a:extLst>
          </p:cNvPr>
          <p:cNvSpPr>
            <a:spLocks noGrp="1"/>
          </p:cNvSpPr>
          <p:nvPr>
            <p:ph sz="half" idx="2"/>
          </p:nvPr>
        </p:nvSpPr>
        <p:spPr>
          <a:xfrm>
            <a:off x="6172200" y="1825625"/>
            <a:ext cx="5181600"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a:extLst>
              <a:ext uri="{FF2B5EF4-FFF2-40B4-BE49-F238E27FC236}">
                <a16:creationId xmlns:a16="http://schemas.microsoft.com/office/drawing/2014/main" id="{04E84620-AD4C-4B14-B0F8-4A5E2E141B74}"/>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7" name="Slide Number Placeholder 6">
            <a:extLst>
              <a:ext uri="{FF2B5EF4-FFF2-40B4-BE49-F238E27FC236}">
                <a16:creationId xmlns:a16="http://schemas.microsoft.com/office/drawing/2014/main" id="{0B47EE69-678E-4161-B89D-05275F1F11ED}"/>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216876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E224-8955-4B1D-A26B-B86A01A40FFB}"/>
              </a:ext>
            </a:extLst>
          </p:cNvPr>
          <p:cNvSpPr>
            <a:spLocks noGrp="1"/>
          </p:cNvSpPr>
          <p:nvPr>
            <p:ph type="title"/>
          </p:nvPr>
        </p:nvSpPr>
        <p:spPr>
          <a:xfrm>
            <a:off x="839788" y="365125"/>
            <a:ext cx="10515600" cy="1325563"/>
          </a:xfrm>
        </p:spPr>
        <p:txBody>
          <a:bodyPr/>
          <a:lstStyle>
            <a:lvl1pPr>
              <a:defRPr>
                <a:latin typeface="Roboto" panose="02000000000000000000" pitchFamily="2"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D16515C-D652-4E27-97CF-69EA2F0F1D2C}"/>
              </a:ext>
            </a:extLst>
          </p:cNvPr>
          <p:cNvSpPr>
            <a:spLocks noGrp="1"/>
          </p:cNvSpPr>
          <p:nvPr>
            <p:ph type="body" idx="1"/>
          </p:nvPr>
        </p:nvSpPr>
        <p:spPr>
          <a:xfrm>
            <a:off x="839788" y="1681163"/>
            <a:ext cx="5157787" cy="823912"/>
          </a:xfrm>
        </p:spPr>
        <p:txBody>
          <a:bodyPr anchor="b"/>
          <a:lstStyle>
            <a:lvl1pPr marL="0" indent="0">
              <a:buNone/>
              <a:defRPr sz="2400" b="1">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E4DCF1E-53A6-4E41-BE54-C0674CB881C2}"/>
              </a:ext>
            </a:extLst>
          </p:cNvPr>
          <p:cNvSpPr>
            <a:spLocks noGrp="1"/>
          </p:cNvSpPr>
          <p:nvPr>
            <p:ph sz="half" idx="2"/>
          </p:nvPr>
        </p:nvSpPr>
        <p:spPr>
          <a:xfrm>
            <a:off x="839788" y="2505075"/>
            <a:ext cx="5157787" cy="368458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030FBD8-BF80-4ADA-B3E0-96CF7D151DCC}"/>
              </a:ext>
            </a:extLst>
          </p:cNvPr>
          <p:cNvSpPr>
            <a:spLocks noGrp="1"/>
          </p:cNvSpPr>
          <p:nvPr>
            <p:ph type="body" sz="quarter" idx="3"/>
          </p:nvPr>
        </p:nvSpPr>
        <p:spPr>
          <a:xfrm>
            <a:off x="6172200" y="1681163"/>
            <a:ext cx="5183188" cy="823912"/>
          </a:xfrm>
        </p:spPr>
        <p:txBody>
          <a:bodyPr anchor="b"/>
          <a:lstStyle>
            <a:lvl1pPr marL="0" indent="0">
              <a:buNone/>
              <a:defRPr sz="2400" b="1">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9FF17BD-7389-4616-A609-2A62903CDEAD}"/>
              </a:ext>
            </a:extLst>
          </p:cNvPr>
          <p:cNvSpPr>
            <a:spLocks noGrp="1"/>
          </p:cNvSpPr>
          <p:nvPr>
            <p:ph sz="quarter" idx="4"/>
          </p:nvPr>
        </p:nvSpPr>
        <p:spPr>
          <a:xfrm>
            <a:off x="6172200" y="2505075"/>
            <a:ext cx="5183188" cy="368458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a:extLst>
              <a:ext uri="{FF2B5EF4-FFF2-40B4-BE49-F238E27FC236}">
                <a16:creationId xmlns:a16="http://schemas.microsoft.com/office/drawing/2014/main" id="{FC8476F0-1970-4BDA-AC01-D283CC62172B}"/>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9" name="Slide Number Placeholder 8">
            <a:extLst>
              <a:ext uri="{FF2B5EF4-FFF2-40B4-BE49-F238E27FC236}">
                <a16:creationId xmlns:a16="http://schemas.microsoft.com/office/drawing/2014/main" id="{5E93EEE7-2674-4F78-8D45-00A9369EEB17}"/>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107804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F6D4-8829-4356-A5AC-A528554CFC6C}"/>
              </a:ext>
            </a:extLst>
          </p:cNvPr>
          <p:cNvSpPr>
            <a:spLocks noGrp="1"/>
          </p:cNvSpPr>
          <p:nvPr>
            <p:ph type="title"/>
          </p:nvPr>
        </p:nvSpPr>
        <p:spPr/>
        <p:txBody>
          <a:bodyPr/>
          <a:lstStyle>
            <a:lvl1pPr>
              <a:defRPr>
                <a:latin typeface="Roboto" panose="02000000000000000000" pitchFamily="2" charset="0"/>
              </a:defRPr>
            </a:lvl1pPr>
          </a:lstStyle>
          <a:p>
            <a:r>
              <a:rPr lang="en-US" dirty="0"/>
              <a:t>Click to edit Master title style</a:t>
            </a:r>
            <a:endParaRPr lang="en-GB" dirty="0"/>
          </a:p>
        </p:txBody>
      </p:sp>
      <p:sp>
        <p:nvSpPr>
          <p:cNvPr id="4" name="Footer Placeholder 3">
            <a:extLst>
              <a:ext uri="{FF2B5EF4-FFF2-40B4-BE49-F238E27FC236}">
                <a16:creationId xmlns:a16="http://schemas.microsoft.com/office/drawing/2014/main" id="{CEC0388B-CBEB-4EF8-BB93-8B5CB4FF2EAB}"/>
              </a:ext>
            </a:extLst>
          </p:cNvPr>
          <p:cNvSpPr>
            <a:spLocks noGrp="1"/>
          </p:cNvSpPr>
          <p:nvPr>
            <p:ph type="ftr" sz="quarter" idx="11"/>
          </p:nvPr>
        </p:nvSpPr>
        <p:spPr/>
        <p:txBody>
          <a:bodyPr/>
          <a:lstStyle>
            <a:lvl1pPr algn="l">
              <a:defRPr>
                <a:latin typeface="Roboto" panose="02000000000000000000" pitchFamily="2" charset="0"/>
                <a:ea typeface="Roboto" panose="02000000000000000000" pitchFamily="2" charset="0"/>
              </a:defRPr>
            </a:lvl1pPr>
          </a:lstStyle>
          <a:p>
            <a:r>
              <a:rPr lang="en-GB" dirty="0"/>
              <a:t>Zero to Octopus Deploy PoC - in 1 day, for 1 dollar</a:t>
            </a:r>
          </a:p>
        </p:txBody>
      </p:sp>
      <p:sp>
        <p:nvSpPr>
          <p:cNvPr id="5" name="Slide Number Placeholder 4">
            <a:extLst>
              <a:ext uri="{FF2B5EF4-FFF2-40B4-BE49-F238E27FC236}">
                <a16:creationId xmlns:a16="http://schemas.microsoft.com/office/drawing/2014/main" id="{661CE251-9DE8-4BF6-8872-306C3FCEA387}"/>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258832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6F3E7E8-FA02-427F-AA3A-B3703510FC66}"/>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4" name="Slide Number Placeholder 3">
            <a:extLst>
              <a:ext uri="{FF2B5EF4-FFF2-40B4-BE49-F238E27FC236}">
                <a16:creationId xmlns:a16="http://schemas.microsoft.com/office/drawing/2014/main" id="{4056FDFF-DFD7-4DDE-926A-30E162E39138}"/>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35401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C30C-81A1-45B3-931C-0856470C7576}"/>
              </a:ext>
            </a:extLst>
          </p:cNvPr>
          <p:cNvSpPr>
            <a:spLocks noGrp="1"/>
          </p:cNvSpPr>
          <p:nvPr>
            <p:ph type="title"/>
          </p:nvPr>
        </p:nvSpPr>
        <p:spPr>
          <a:xfrm>
            <a:off x="839788" y="457200"/>
            <a:ext cx="3932237" cy="1221971"/>
          </a:xfrm>
        </p:spPr>
        <p:txBody>
          <a:bodyPr anchor="b"/>
          <a:lstStyle>
            <a:lvl1pPr>
              <a:defRPr sz="3200">
                <a:latin typeface="Roboto" panose="02000000000000000000" pitchFamily="2"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90F7154-9851-46E2-A343-62D7A3FBCF0B}"/>
              </a:ext>
            </a:extLst>
          </p:cNvPr>
          <p:cNvSpPr>
            <a:spLocks noGrp="1"/>
          </p:cNvSpPr>
          <p:nvPr>
            <p:ph idx="1"/>
          </p:nvPr>
        </p:nvSpPr>
        <p:spPr>
          <a:xfrm>
            <a:off x="5183188" y="2057401"/>
            <a:ext cx="6172200" cy="3803650"/>
          </a:xfrm>
        </p:spPr>
        <p:txBody>
          <a:bodyPr/>
          <a:lstStyle>
            <a:lvl1pPr>
              <a:defRPr sz="3200">
                <a:latin typeface="Roboto" panose="02000000000000000000" pitchFamily="2" charset="0"/>
                <a:ea typeface="Roboto" panose="02000000000000000000" pitchFamily="2" charset="0"/>
              </a:defRPr>
            </a:lvl1pPr>
            <a:lvl2pPr>
              <a:defRPr sz="2800">
                <a:latin typeface="Roboto" panose="02000000000000000000" pitchFamily="2" charset="0"/>
                <a:ea typeface="Roboto" panose="02000000000000000000" pitchFamily="2" charset="0"/>
              </a:defRPr>
            </a:lvl2pPr>
            <a:lvl3pPr>
              <a:defRPr sz="24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E6CC9A71-52A8-4BB0-8991-32ECA1E46C81}"/>
              </a:ext>
            </a:extLst>
          </p:cNvPr>
          <p:cNvSpPr>
            <a:spLocks noGrp="1"/>
          </p:cNvSpPr>
          <p:nvPr>
            <p:ph type="body" sz="half" idx="2"/>
          </p:nvPr>
        </p:nvSpPr>
        <p:spPr>
          <a:xfrm>
            <a:off x="839788"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02086E5-BCE2-4909-A6AC-94C19ABE7538}"/>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7" name="Slide Number Placeholder 6">
            <a:extLst>
              <a:ext uri="{FF2B5EF4-FFF2-40B4-BE49-F238E27FC236}">
                <a16:creationId xmlns:a16="http://schemas.microsoft.com/office/drawing/2014/main" id="{7BFE55E5-BD45-430C-A591-08CD8668F6DC}"/>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232805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FBCE-B058-4B6A-9EF6-DF73A5C31EB7}"/>
              </a:ext>
            </a:extLst>
          </p:cNvPr>
          <p:cNvSpPr>
            <a:spLocks noGrp="1"/>
          </p:cNvSpPr>
          <p:nvPr>
            <p:ph type="title"/>
          </p:nvPr>
        </p:nvSpPr>
        <p:spPr>
          <a:xfrm>
            <a:off x="839788" y="457200"/>
            <a:ext cx="3932237" cy="1230284"/>
          </a:xfrm>
        </p:spPr>
        <p:txBody>
          <a:bodyPr anchor="b"/>
          <a:lstStyle>
            <a:lvl1pPr>
              <a:defRPr sz="3200">
                <a:latin typeface="Roboto" panose="02000000000000000000" pitchFamily="2" charset="0"/>
              </a:defRPr>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CFD8796B-FFEC-4498-9438-6CFFC4874938}"/>
              </a:ext>
            </a:extLst>
          </p:cNvPr>
          <p:cNvSpPr>
            <a:spLocks noGrp="1"/>
          </p:cNvSpPr>
          <p:nvPr>
            <p:ph type="pic" idx="1"/>
          </p:nvPr>
        </p:nvSpPr>
        <p:spPr>
          <a:xfrm>
            <a:off x="5183188" y="2049462"/>
            <a:ext cx="6172200" cy="3811588"/>
          </a:xfrm>
        </p:spPr>
        <p:txBody>
          <a:bodyPr/>
          <a:lstStyle>
            <a:lvl1pPr marL="0" indent="0">
              <a:buNone/>
              <a:defRPr sz="3200">
                <a:latin typeface="Roboto" panose="02000000000000000000" pitchFamily="2" charset="0"/>
                <a:ea typeface="Roboto"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3A5A9F1F-F21D-48DF-857B-B4FA3ACAE81B}"/>
              </a:ext>
            </a:extLst>
          </p:cNvPr>
          <p:cNvSpPr>
            <a:spLocks noGrp="1"/>
          </p:cNvSpPr>
          <p:nvPr>
            <p:ph type="body" sz="half" idx="2"/>
          </p:nvPr>
        </p:nvSpPr>
        <p:spPr>
          <a:xfrm>
            <a:off x="839788"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DC396C6D-EA5B-4540-A888-E6C593AD7A5C}"/>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7" name="Slide Number Placeholder 6">
            <a:extLst>
              <a:ext uri="{FF2B5EF4-FFF2-40B4-BE49-F238E27FC236}">
                <a16:creationId xmlns:a16="http://schemas.microsoft.com/office/drawing/2014/main" id="{6095AA97-DA30-4F5A-9214-A3C57D031FB9}"/>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spTree>
    <p:extLst>
      <p:ext uri="{BB962C8B-B14F-4D97-AF65-F5344CB8AC3E}">
        <p14:creationId xmlns:p14="http://schemas.microsoft.com/office/powerpoint/2010/main" val="255610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F64574-2999-4DF7-8C56-785504EBEB4B}"/>
              </a:ext>
            </a:extLst>
          </p:cNvPr>
          <p:cNvSpPr/>
          <p:nvPr userDrawn="1"/>
        </p:nvSpPr>
        <p:spPr>
          <a:xfrm>
            <a:off x="-1" y="0"/>
            <a:ext cx="12192001" cy="1690688"/>
          </a:xfrm>
          <a:prstGeom prst="rect">
            <a:avLst/>
          </a:prstGeom>
          <a:solidFill>
            <a:srgbClr val="2F9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 name="Title Placeholder 1">
            <a:extLst>
              <a:ext uri="{FF2B5EF4-FFF2-40B4-BE49-F238E27FC236}">
                <a16:creationId xmlns:a16="http://schemas.microsoft.com/office/drawing/2014/main" id="{497E3FF0-C124-41F5-9523-1FE4A78F1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C887166D-FF9B-4B71-92B7-230B88D02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CF12F25-F717-4378-BF8B-6455F9A9D741}"/>
              </a:ext>
            </a:extLst>
          </p:cNvPr>
          <p:cNvSpPr>
            <a:spLocks noGrp="1"/>
          </p:cNvSpPr>
          <p:nvPr>
            <p:ph type="ftr" sz="quarter" idx="3"/>
          </p:nvPr>
        </p:nvSpPr>
        <p:spPr>
          <a:xfrm>
            <a:off x="838200" y="6356350"/>
            <a:ext cx="7315199" cy="365125"/>
          </a:xfrm>
          <a:prstGeom prst="rect">
            <a:avLst/>
          </a:prstGeom>
        </p:spPr>
        <p:txBody>
          <a:bodyPr vert="horz" lIns="91440" tIns="45720" rIns="91440" bIns="45720" rtlCol="0" anchor="ctr"/>
          <a:lstStyle>
            <a:lvl1pPr algn="ctr">
              <a:defRPr sz="1200">
                <a:solidFill>
                  <a:srgbClr val="2F93E0"/>
                </a:solidFill>
                <a:latin typeface="Roboto" panose="02000000000000000000" pitchFamily="2" charset="0"/>
                <a:ea typeface="Roboto" panose="02000000000000000000" pitchFamily="2" charset="0"/>
              </a:defRPr>
            </a:lvl1pPr>
          </a:lstStyle>
          <a:p>
            <a:pPr algn="l"/>
            <a:r>
              <a:rPr lang="en-GB" dirty="0"/>
              <a:t>Zero to Octopus Deploy PoC - in 1 day, for 1 dollar</a:t>
            </a:r>
          </a:p>
        </p:txBody>
      </p:sp>
      <p:sp>
        <p:nvSpPr>
          <p:cNvPr id="6" name="Slide Number Placeholder 5">
            <a:extLst>
              <a:ext uri="{FF2B5EF4-FFF2-40B4-BE49-F238E27FC236}">
                <a16:creationId xmlns:a16="http://schemas.microsoft.com/office/drawing/2014/main" id="{56BE3FAE-C8A4-457C-94C2-C884ED80F0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F93E0"/>
                </a:solidFill>
                <a:latin typeface="Roboto" panose="02000000000000000000" pitchFamily="2" charset="0"/>
                <a:ea typeface="Roboto" panose="02000000000000000000" pitchFamily="2" charset="0"/>
              </a:defRPr>
            </a:lvl1pPr>
          </a:lstStyle>
          <a:p>
            <a:fld id="{3E6298F0-4181-4442-9FB0-C8AD3C968403}" type="slidenum">
              <a:rPr lang="en-GB" smtClean="0"/>
              <a:pPr/>
              <a:t>‹#›</a:t>
            </a:fld>
            <a:endParaRPr lang="en-GB" dirty="0"/>
          </a:p>
        </p:txBody>
      </p:sp>
      <p:cxnSp>
        <p:nvCxnSpPr>
          <p:cNvPr id="8" name="Straight Connector 7">
            <a:extLst>
              <a:ext uri="{FF2B5EF4-FFF2-40B4-BE49-F238E27FC236}">
                <a16:creationId xmlns:a16="http://schemas.microsoft.com/office/drawing/2014/main" id="{094660F1-541D-4C17-A308-FA554E86F0DA}"/>
              </a:ext>
            </a:extLst>
          </p:cNvPr>
          <p:cNvCxnSpPr>
            <a:cxnSpLocks/>
          </p:cNvCxnSpPr>
          <p:nvPr userDrawn="1"/>
        </p:nvCxnSpPr>
        <p:spPr>
          <a:xfrm>
            <a:off x="472440" y="6267036"/>
            <a:ext cx="11247120" cy="0"/>
          </a:xfrm>
          <a:prstGeom prst="line">
            <a:avLst/>
          </a:prstGeom>
          <a:ln w="12700">
            <a:solidFill>
              <a:srgbClr val="2F93E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207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b="1" kern="1200">
          <a:solidFill>
            <a:schemeClr val="bg1"/>
          </a:solidFill>
          <a:latin typeface="Robot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www.someurl.com/"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www.anotherurl.c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mailto:my.email@address.co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http://www.feedbackurl.com/" TargetMode="External"/><Relationship Id="rId4" Type="http://schemas.openxmlformats.org/officeDocument/2006/relationships/hyperlink" Target="http://www.mywebsite.com/"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services.google.com/fh/files/misc/dora_devops_roi_whitepaper.pdf" TargetMode="Externa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tmp"/></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slide" Target="slide30.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0.tmp"/><Relationship Id="rId3" Type="http://schemas.openxmlformats.org/officeDocument/2006/relationships/image" Target="../media/image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29.sv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png"/><Relationship Id="rId10" Type="http://schemas.openxmlformats.org/officeDocument/2006/relationships/image" Target="../media/image39.svg"/><Relationship Id="rId4" Type="http://schemas.openxmlformats.org/officeDocument/2006/relationships/image" Target="../media/image4.pn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tmp"/></Relationships>
</file>

<file path=ppt/slides/_rels/slide37.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3.tmp"/><Relationship Id="rId4" Type="http://schemas.openxmlformats.org/officeDocument/2006/relationships/image" Target="../media/image42.tmp"/></Relationships>
</file>

<file path=ppt/slides/_rels/slide3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1gWfvPXDQo"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4.png"/><Relationship Id="rId7" Type="http://schemas.openxmlformats.org/officeDocument/2006/relationships/image" Target="../media/image56.svg"/><Relationship Id="rId12"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5.svg"/><Relationship Id="rId11" Type="http://schemas.openxmlformats.org/officeDocument/2006/relationships/image" Target="../media/image58.sv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svg"/><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slide" Target="slide59.xml"/><Relationship Id="rId5" Type="http://schemas.openxmlformats.org/officeDocument/2006/relationships/image" Target="../media/image63.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8.png"/><Relationship Id="rId2" Type="http://schemas.openxmlformats.org/officeDocument/2006/relationships/notesSlide" Target="../notesSlides/notesSlide54.xml"/><Relationship Id="rId16" Type="http://schemas.openxmlformats.org/officeDocument/2006/relationships/image" Target="../media/image77.sv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6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svg"/><Relationship Id="rId26" Type="http://schemas.openxmlformats.org/officeDocument/2006/relationships/image" Target="../media/image89.svg"/><Relationship Id="rId3" Type="http://schemas.openxmlformats.org/officeDocument/2006/relationships/image" Target="../media/image80.png"/><Relationship Id="rId21" Type="http://schemas.openxmlformats.org/officeDocument/2006/relationships/image" Target="../media/image84.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5" Type="http://schemas.openxmlformats.org/officeDocument/2006/relationships/image" Target="../media/image88.png"/><Relationship Id="rId2" Type="http://schemas.openxmlformats.org/officeDocument/2006/relationships/notesSlide" Target="../notesSlides/notesSlide55.xml"/><Relationship Id="rId16" Type="http://schemas.openxmlformats.org/officeDocument/2006/relationships/image" Target="../media/image75.svg"/><Relationship Id="rId20" Type="http://schemas.openxmlformats.org/officeDocument/2006/relationships/image" Target="../media/image83.svg"/><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70.png"/><Relationship Id="rId24" Type="http://schemas.openxmlformats.org/officeDocument/2006/relationships/image" Target="../media/image87.sv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6.png"/><Relationship Id="rId28" Type="http://schemas.openxmlformats.org/officeDocument/2006/relationships/image" Target="../media/image91.svg"/><Relationship Id="rId10" Type="http://schemas.openxmlformats.org/officeDocument/2006/relationships/image" Target="../media/image69.svg"/><Relationship Id="rId19" Type="http://schemas.openxmlformats.org/officeDocument/2006/relationships/image" Target="../media/image82.png"/><Relationship Id="rId4" Type="http://schemas.openxmlformats.org/officeDocument/2006/relationships/image" Target="../media/image81.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85.svg"/><Relationship Id="rId27" Type="http://schemas.openxmlformats.org/officeDocument/2006/relationships/image" Target="../media/image90.png"/></Relationships>
</file>

<file path=ppt/slides/_rels/slide63.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56.xml"/><Relationship Id="rId16" Type="http://schemas.openxmlformats.org/officeDocument/2006/relationships/image" Target="../media/image105.svg"/><Relationship Id="rId1" Type="http://schemas.openxmlformats.org/officeDocument/2006/relationships/slideLayout" Target="../slideLayouts/slideLayout2.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slides/_rels/slide64.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notesSlide" Target="../notesSlides/notesSlide57.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2.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13.sv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svg"/></Relationships>
</file>

<file path=ppt/slides/_rels/slide6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115.svg"/><Relationship Id="rId26" Type="http://schemas.openxmlformats.org/officeDocument/2006/relationships/image" Target="../media/image123.svg"/><Relationship Id="rId3" Type="http://schemas.openxmlformats.org/officeDocument/2006/relationships/image" Target="../media/image64.png"/><Relationship Id="rId21" Type="http://schemas.openxmlformats.org/officeDocument/2006/relationships/image" Target="../media/image118.png"/><Relationship Id="rId34" Type="http://schemas.openxmlformats.org/officeDocument/2006/relationships/image" Target="../media/image131.sv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114.png"/><Relationship Id="rId25" Type="http://schemas.openxmlformats.org/officeDocument/2006/relationships/image" Target="../media/image122.png"/><Relationship Id="rId33" Type="http://schemas.openxmlformats.org/officeDocument/2006/relationships/image" Target="../media/image130.png"/><Relationship Id="rId2" Type="http://schemas.openxmlformats.org/officeDocument/2006/relationships/notesSlide" Target="../notesSlides/notesSlide58.xml"/><Relationship Id="rId16" Type="http://schemas.openxmlformats.org/officeDocument/2006/relationships/image" Target="../media/image77.svg"/><Relationship Id="rId20" Type="http://schemas.openxmlformats.org/officeDocument/2006/relationships/image" Target="../media/image117.svg"/><Relationship Id="rId29"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21.svg"/><Relationship Id="rId32" Type="http://schemas.openxmlformats.org/officeDocument/2006/relationships/image" Target="../media/image129.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20.png"/><Relationship Id="rId28" Type="http://schemas.openxmlformats.org/officeDocument/2006/relationships/image" Target="../media/image125.svg"/><Relationship Id="rId10" Type="http://schemas.openxmlformats.org/officeDocument/2006/relationships/image" Target="../media/image71.svg"/><Relationship Id="rId19" Type="http://schemas.openxmlformats.org/officeDocument/2006/relationships/image" Target="../media/image116.png"/><Relationship Id="rId31" Type="http://schemas.openxmlformats.org/officeDocument/2006/relationships/image" Target="../media/image128.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9.svg"/><Relationship Id="rId27" Type="http://schemas.openxmlformats.org/officeDocument/2006/relationships/image" Target="../media/image124.png"/><Relationship Id="rId30" Type="http://schemas.openxmlformats.org/officeDocument/2006/relationships/image" Target="../media/image127.svg"/></Relationships>
</file>

<file path=ppt/slides/_rels/slide66.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74.png"/><Relationship Id="rId18" Type="http://schemas.openxmlformats.org/officeDocument/2006/relationships/image" Target="../media/image115.svg"/><Relationship Id="rId26" Type="http://schemas.openxmlformats.org/officeDocument/2006/relationships/image" Target="../media/image123.svg"/><Relationship Id="rId3" Type="http://schemas.openxmlformats.org/officeDocument/2006/relationships/image" Target="../media/image64.png"/><Relationship Id="rId21" Type="http://schemas.openxmlformats.org/officeDocument/2006/relationships/image" Target="../media/image118.png"/><Relationship Id="rId34" Type="http://schemas.openxmlformats.org/officeDocument/2006/relationships/image" Target="../media/image129.svg"/><Relationship Id="rId7" Type="http://schemas.openxmlformats.org/officeDocument/2006/relationships/image" Target="../media/image132.png"/><Relationship Id="rId12" Type="http://schemas.openxmlformats.org/officeDocument/2006/relationships/image" Target="../media/image73.svg"/><Relationship Id="rId17" Type="http://schemas.openxmlformats.org/officeDocument/2006/relationships/image" Target="../media/image114.png"/><Relationship Id="rId25" Type="http://schemas.openxmlformats.org/officeDocument/2006/relationships/image" Target="../media/image122.png"/><Relationship Id="rId33" Type="http://schemas.openxmlformats.org/officeDocument/2006/relationships/image" Target="../media/image128.png"/><Relationship Id="rId2" Type="http://schemas.openxmlformats.org/officeDocument/2006/relationships/notesSlide" Target="../notesSlides/notesSlide59.xml"/><Relationship Id="rId16" Type="http://schemas.openxmlformats.org/officeDocument/2006/relationships/image" Target="../media/image77.svg"/><Relationship Id="rId20" Type="http://schemas.openxmlformats.org/officeDocument/2006/relationships/image" Target="../media/image117.svg"/><Relationship Id="rId29"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121.svg"/><Relationship Id="rId32" Type="http://schemas.openxmlformats.org/officeDocument/2006/relationships/image" Target="../media/image135.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20.png"/><Relationship Id="rId28" Type="http://schemas.openxmlformats.org/officeDocument/2006/relationships/image" Target="../media/image125.svg"/><Relationship Id="rId36" Type="http://schemas.openxmlformats.org/officeDocument/2006/relationships/image" Target="../media/image131.svg"/><Relationship Id="rId10" Type="http://schemas.openxmlformats.org/officeDocument/2006/relationships/image" Target="../media/image71.svg"/><Relationship Id="rId19" Type="http://schemas.openxmlformats.org/officeDocument/2006/relationships/image" Target="../media/image116.png"/><Relationship Id="rId31" Type="http://schemas.openxmlformats.org/officeDocument/2006/relationships/image" Target="../media/image134.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119.svg"/><Relationship Id="rId27" Type="http://schemas.openxmlformats.org/officeDocument/2006/relationships/image" Target="../media/image124.png"/><Relationship Id="rId30" Type="http://schemas.openxmlformats.org/officeDocument/2006/relationships/image" Target="../media/image127.svg"/><Relationship Id="rId35"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www.slideshare.net/randybias/architectures-for-open-and-scalable-clouds/20"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slideshare.net/vipyoung/robustness-and-resilience-of-cities-around-the-world/14"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7.tm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slideshare.net/DevOpsDaysJKT/batch-size-matter-thomas-rothe/9"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8.tmp"/></Relationships>
</file>

<file path=ppt/slides/_rels/slide71.xml.rels><?xml version="1.0" encoding="UTF-8" standalone="yes"?>
<Relationships xmlns="http://schemas.openxmlformats.org/package/2006/relationships"><Relationship Id="rId3" Type="http://schemas.openxmlformats.org/officeDocument/2006/relationships/hyperlink" Target="https://itrevolution.com/the-three-ways-principles-underpinning-devop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9.tmp"/></Relationships>
</file>

<file path=ppt/slides/_rels/slide72.xml.rels><?xml version="1.0" encoding="UTF-8" standalone="yes"?>
<Relationships xmlns="http://schemas.openxmlformats.org/package/2006/relationships"><Relationship Id="rId3" Type="http://schemas.openxmlformats.org/officeDocument/2006/relationships/hyperlink" Target="https://blog.turbinelabs.io/deploy-not-equal-release-part-two-acbfe402a91c"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martinfowler.com/bliki/BoundedContext.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49.tmp"/><Relationship Id="rId3" Type="http://schemas.openxmlformats.org/officeDocument/2006/relationships/image" Target="../media/image145.tmp"/><Relationship Id="rId7" Type="http://schemas.openxmlformats.org/officeDocument/2006/relationships/image" Target="../media/image148.tmp"/><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47.tmp"/><Relationship Id="rId5" Type="http://schemas.openxmlformats.org/officeDocument/2006/relationships/image" Target="../media/image146.tmp"/><Relationship Id="rId10" Type="http://schemas.openxmlformats.org/officeDocument/2006/relationships/image" Target="../media/image151.tmp"/><Relationship Id="rId4" Type="http://schemas.openxmlformats.org/officeDocument/2006/relationships/hyperlink" Target="http://workingwithdevs.com/delivering-databases-migrations-vs-state/" TargetMode="External"/><Relationship Id="rId9" Type="http://schemas.openxmlformats.org/officeDocument/2006/relationships/image" Target="../media/image150.tmp"/></Relationships>
</file>

<file path=ppt/slides/_rels/slide81.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3.tmp"/></Relationships>
</file>

<file path=ppt/slides/_rels/slide82.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6.svg"/></Relationships>
</file>

<file path=ppt/slides/_rels/slide8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56.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hyperlink" Target="https://www.slideshare.net/leenasn/expand-contract-pattern-continuous-delivery-and-databases/22"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57.tmp"/></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octopus.com/blog/sql-server-deployment-options-for-octopus-deplo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tmp"/></Relationships>
</file>

<file path=ppt/slides/_rels/slide91.xml.rels><?xml version="1.0" encoding="UTF-8" standalone="yes"?>
<Relationships xmlns="http://schemas.openxmlformats.org/package/2006/relationships"><Relationship Id="rId3" Type="http://schemas.openxmlformats.org/officeDocument/2006/relationships/hyperlink" Target="https://www.brentozar.com/archive/2018/12/comparison-review-microsoft-ssdt-vs-red-gate-sql-source-control/" TargetMode="External"/><Relationship Id="rId2" Type="http://schemas.openxmlformats.org/officeDocument/2006/relationships/image" Target="../media/image165.tmp"/><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67.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slide" Target="slide96.xml"/><Relationship Id="rId5" Type="http://schemas.openxmlformats.org/officeDocument/2006/relationships/image" Target="../media/image167.png"/><Relationship Id="rId4" Type="http://schemas.openxmlformats.org/officeDocument/2006/relationships/image" Target="../media/image2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1DE0-9373-42B3-BA30-F14586BE0D47}"/>
              </a:ext>
            </a:extLst>
          </p:cNvPr>
          <p:cNvSpPr>
            <a:spLocks noGrp="1"/>
          </p:cNvSpPr>
          <p:nvPr>
            <p:ph type="ctrTitle"/>
          </p:nvPr>
        </p:nvSpPr>
        <p:spPr>
          <a:xfrm>
            <a:off x="1524000" y="1871663"/>
            <a:ext cx="9144000" cy="2387600"/>
          </a:xfrm>
        </p:spPr>
        <p:txBody>
          <a:bodyPr>
            <a:normAutofit/>
          </a:bodyPr>
          <a:lstStyle/>
          <a:p>
            <a:r>
              <a:rPr lang="en-GB" sz="4800" dirty="0"/>
              <a:t>Deploying SQL Server Databases with Octopus Deploy</a:t>
            </a:r>
          </a:p>
        </p:txBody>
      </p:sp>
      <p:sp>
        <p:nvSpPr>
          <p:cNvPr id="3" name="Subtitle 2">
            <a:extLst>
              <a:ext uri="{FF2B5EF4-FFF2-40B4-BE49-F238E27FC236}">
                <a16:creationId xmlns:a16="http://schemas.microsoft.com/office/drawing/2014/main" id="{7D701F80-3386-4FA7-9C7E-EC1BE603862C}"/>
              </a:ext>
            </a:extLst>
          </p:cNvPr>
          <p:cNvSpPr>
            <a:spLocks noGrp="1"/>
          </p:cNvSpPr>
          <p:nvPr>
            <p:ph type="subTitle" idx="1"/>
          </p:nvPr>
        </p:nvSpPr>
        <p:spPr>
          <a:xfrm>
            <a:off x="1524000" y="4491503"/>
            <a:ext cx="9144000" cy="1655762"/>
          </a:xfrm>
        </p:spPr>
        <p:txBody>
          <a:bodyPr/>
          <a:lstStyle/>
          <a:p>
            <a:r>
              <a:rPr lang="en-GB" dirty="0"/>
              <a:t>in 1 day, for 1 dollar</a:t>
            </a:r>
          </a:p>
        </p:txBody>
      </p:sp>
    </p:spTree>
    <p:extLst>
      <p:ext uri="{BB962C8B-B14F-4D97-AF65-F5344CB8AC3E}">
        <p14:creationId xmlns:p14="http://schemas.microsoft.com/office/powerpoint/2010/main" val="294118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t>PART 1 – INTROS</a:t>
            </a:r>
          </a:p>
          <a:p>
            <a:pPr marL="0" indent="0">
              <a:buNone/>
            </a:pPr>
            <a:r>
              <a:rPr lang="en-GB" sz="2000" i="1" dirty="0">
                <a:solidFill>
                  <a:srgbClr val="A1CFF1"/>
                </a:solidFill>
              </a:rPr>
              <a:t>09:00	- Welcome</a:t>
            </a:r>
          </a:p>
          <a:p>
            <a:pPr marL="0" indent="0">
              <a:buNone/>
            </a:pPr>
            <a:r>
              <a:rPr lang="en-GB" sz="2000" b="1" dirty="0">
                <a:solidFill>
                  <a:srgbClr val="FF0000"/>
                </a:solidFill>
              </a:rPr>
              <a:t>09:30	- A brief intro to DevOps</a:t>
            </a:r>
          </a:p>
          <a:p>
            <a:pPr marL="0" indent="0">
              <a:buNone/>
            </a:pPr>
            <a:r>
              <a:rPr lang="en-GB" sz="2000" dirty="0"/>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dirty="0"/>
              <a:t>13:00	- Database DevOps</a:t>
            </a:r>
          </a:p>
          <a:p>
            <a:pPr marL="0" indent="0">
              <a:buNone/>
            </a:pPr>
            <a:r>
              <a:rPr lang="en-GB" sz="2000" dirty="0"/>
              <a:t>13:30	- Exploring the tooling options</a:t>
            </a:r>
            <a:endParaRPr lang="en-GB" sz="2000" b="1" dirty="0"/>
          </a:p>
          <a:p>
            <a:pPr marL="0" indent="0">
              <a:buNone/>
            </a:pPr>
            <a:r>
              <a:rPr lang="en-GB" sz="2000" dirty="0"/>
              <a:t>14:00	- Configuring an SSDT project</a:t>
            </a:r>
          </a:p>
          <a:p>
            <a:pPr marL="0" indent="0">
              <a:buNone/>
            </a:pPr>
            <a:r>
              <a:rPr lang="en-GB" sz="800" i="1" dirty="0"/>
              <a:t> </a:t>
            </a:r>
            <a:endParaRPr lang="en-GB" dirty="0"/>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2 – DEPLOYING INFRASTUCTURE</a:t>
            </a:r>
          </a:p>
          <a:p>
            <a:pPr marL="0" indent="0">
              <a:buFont typeface="Arial" panose="020B0604020202020204" pitchFamily="34" charset="0"/>
              <a:buNone/>
            </a:pPr>
            <a:r>
              <a:rPr lang="en-GB" sz="2000" dirty="0"/>
              <a:t>11:00	- Using Octopus Runbooks to</a:t>
            </a:r>
          </a:p>
          <a:p>
            <a:pPr marL="0" indent="0">
              <a:buFont typeface="Arial" panose="020B0604020202020204" pitchFamily="34" charset="0"/>
              <a:buNone/>
            </a:pPr>
            <a:r>
              <a:rPr lang="en-GB" sz="2000" dirty="0"/>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1377927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28C4-AE97-4D10-9669-BAA000BBED27}"/>
              </a:ext>
            </a:extLst>
          </p:cNvPr>
          <p:cNvSpPr>
            <a:spLocks noGrp="1"/>
          </p:cNvSpPr>
          <p:nvPr>
            <p:ph type="title"/>
          </p:nvPr>
        </p:nvSpPr>
        <p:spPr/>
        <p:txBody>
          <a:bodyPr/>
          <a:lstStyle/>
          <a:p>
            <a:r>
              <a:rPr lang="en-GB" dirty="0">
                <a:solidFill>
                  <a:srgbClr val="FF0000"/>
                </a:solidFill>
              </a:rPr>
              <a:t>LAB 8.x: </a:t>
            </a:r>
            <a:r>
              <a:rPr lang="en-GB" dirty="0"/>
              <a:t>Choose your own tooling!</a:t>
            </a:r>
          </a:p>
        </p:txBody>
      </p:sp>
      <p:sp>
        <p:nvSpPr>
          <p:cNvPr id="3" name="Content Placeholder 2">
            <a:extLst>
              <a:ext uri="{FF2B5EF4-FFF2-40B4-BE49-F238E27FC236}">
                <a16:creationId xmlns:a16="http://schemas.microsoft.com/office/drawing/2014/main" id="{A46144B7-2635-406B-B711-E6169AB46123}"/>
              </a:ext>
            </a:extLst>
          </p:cNvPr>
          <p:cNvSpPr>
            <a:spLocks noGrp="1"/>
          </p:cNvSpPr>
          <p:nvPr>
            <p:ph idx="1"/>
          </p:nvPr>
        </p:nvSpPr>
        <p:spPr/>
        <p:txBody>
          <a:bodyPr/>
          <a:lstStyle/>
          <a:p>
            <a:r>
              <a:rPr lang="en-GB" dirty="0"/>
              <a:t>Now take your pick out of Redgate, </a:t>
            </a:r>
            <a:r>
              <a:rPr lang="en-GB" dirty="0" err="1"/>
              <a:t>DbUp</a:t>
            </a:r>
            <a:r>
              <a:rPr lang="en-GB" dirty="0"/>
              <a:t> and Entity Framework and build you own alternate deployment pipeline(s).</a:t>
            </a:r>
          </a:p>
        </p:txBody>
      </p:sp>
      <p:sp>
        <p:nvSpPr>
          <p:cNvPr id="4" name="Slide Number Placeholder 8">
            <a:extLst>
              <a:ext uri="{FF2B5EF4-FFF2-40B4-BE49-F238E27FC236}">
                <a16:creationId xmlns:a16="http://schemas.microsoft.com/office/drawing/2014/main" id="{B73F9B90-68CA-4491-9A72-9D8C6BFED85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100</a:t>
            </a:fld>
            <a:endParaRPr lang="en-GB" dirty="0"/>
          </a:p>
        </p:txBody>
      </p:sp>
      <p:sp>
        <p:nvSpPr>
          <p:cNvPr id="5" name="Footer Placeholder 4">
            <a:extLst>
              <a:ext uri="{FF2B5EF4-FFF2-40B4-BE49-F238E27FC236}">
                <a16:creationId xmlns:a16="http://schemas.microsoft.com/office/drawing/2014/main" id="{5255E616-F914-4ADB-BE1F-B9232808CF91}"/>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E8E4544A-ADCE-4485-BAFD-F7DAFF585FE4}"/>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Redgate, </a:t>
            </a:r>
            <a:r>
              <a:rPr lang="en-GB" sz="1200" dirty="0" err="1">
                <a:latin typeface="Roboto" panose="02000000000000000000" pitchFamily="2" charset="0"/>
              </a:rPr>
              <a:t>DbUp</a:t>
            </a:r>
            <a:r>
              <a:rPr lang="en-GB" sz="1200" dirty="0">
                <a:latin typeface="Roboto" panose="02000000000000000000" pitchFamily="2" charset="0"/>
              </a:rPr>
              <a:t>, Entity Framework</a:t>
            </a:r>
          </a:p>
        </p:txBody>
      </p:sp>
      <p:sp>
        <p:nvSpPr>
          <p:cNvPr id="9" name="Rectangle 8">
            <a:extLst>
              <a:ext uri="{FF2B5EF4-FFF2-40B4-BE49-F238E27FC236}">
                <a16:creationId xmlns:a16="http://schemas.microsoft.com/office/drawing/2014/main" id="{C0E07879-BEA5-4EE3-BAB3-11963118DC90}"/>
              </a:ext>
            </a:extLst>
          </p:cNvPr>
          <p:cNvSpPr/>
          <p:nvPr/>
        </p:nvSpPr>
        <p:spPr>
          <a:xfrm>
            <a:off x="3579778" y="2821021"/>
            <a:ext cx="7962359" cy="3355942"/>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500" dirty="0">
                <a:latin typeface="Roboto" panose="02000000000000000000" pitchFamily="2" charset="0"/>
              </a:rPr>
              <a:t>TO DO!</a:t>
            </a:r>
          </a:p>
          <a:p>
            <a:pPr algn="ctr"/>
            <a:r>
              <a:rPr lang="en-GB" sz="3600" dirty="0">
                <a:latin typeface="Roboto" panose="02000000000000000000" pitchFamily="2" charset="0"/>
              </a:rPr>
              <a:t>(Screenshot of Deploy Process with all the steps for all the databases.)</a:t>
            </a:r>
          </a:p>
        </p:txBody>
      </p:sp>
    </p:spTree>
    <p:extLst>
      <p:ext uri="{BB962C8B-B14F-4D97-AF65-F5344CB8AC3E}">
        <p14:creationId xmlns:p14="http://schemas.microsoft.com/office/powerpoint/2010/main" val="21358574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solidFill>
                  <a:srgbClr val="A1CFF1"/>
                </a:solidFill>
              </a:rPr>
              <a:t>PART 3 – DEPLOYING DATABASES</a:t>
            </a:r>
          </a:p>
          <a:p>
            <a:pPr marL="0" indent="0">
              <a:buNone/>
            </a:pPr>
            <a:r>
              <a:rPr lang="en-GB" sz="2000" i="1" dirty="0">
                <a:solidFill>
                  <a:srgbClr val="A1CFF1"/>
                </a:solidFill>
              </a:rPr>
              <a:t>13:00	- Database DevOps</a:t>
            </a:r>
          </a:p>
          <a:p>
            <a:pPr marL="0" indent="0">
              <a:buNone/>
            </a:pPr>
            <a:r>
              <a:rPr lang="en-GB" sz="2000" i="1" dirty="0">
                <a:solidFill>
                  <a:srgbClr val="A1CFF1"/>
                </a:solidFill>
              </a:rPr>
              <a:t>13:30	- Exploring the tooling options</a:t>
            </a:r>
          </a:p>
          <a:p>
            <a:pPr marL="0" indent="0">
              <a:buNone/>
            </a:pPr>
            <a:r>
              <a:rPr lang="en-GB" sz="2000" i="1" dirty="0">
                <a:solidFill>
                  <a:srgbClr val="A1CFF1"/>
                </a:solidFill>
              </a:rPr>
              <a:t>14:00	- Configuring an SSDT project</a:t>
            </a:r>
          </a:p>
          <a:p>
            <a:pPr marL="0" indent="0">
              <a:buNone/>
            </a:pPr>
            <a:r>
              <a:rPr lang="en-GB" sz="2000" b="1" dirty="0">
                <a:solidFill>
                  <a:srgbClr val="FF0000"/>
                </a:solidFill>
              </a:rPr>
              <a:t> </a:t>
            </a:r>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i="1" dirty="0">
                <a:solidFill>
                  <a:srgbClr val="A1CFF1"/>
                </a:solidFill>
              </a:rPr>
              <a:t>15:15	- Redgate, </a:t>
            </a:r>
            <a:r>
              <a:rPr lang="en-GB" sz="2000" i="1" dirty="0" err="1">
                <a:solidFill>
                  <a:srgbClr val="A1CFF1"/>
                </a:solidFill>
              </a:rPr>
              <a:t>DbUp</a:t>
            </a:r>
            <a:r>
              <a:rPr lang="en-GB" sz="2000" i="1" dirty="0">
                <a:solidFill>
                  <a:srgbClr val="A1CFF1"/>
                </a:solidFill>
              </a:rPr>
              <a:t>, Entity Framework</a:t>
            </a:r>
          </a:p>
          <a:p>
            <a:pPr marL="0" indent="0">
              <a:buFont typeface="Arial" panose="020B0604020202020204" pitchFamily="34" charset="0"/>
              <a:buNone/>
            </a:pPr>
            <a:r>
              <a:rPr lang="en-GB" sz="2000" b="1" dirty="0">
                <a:solidFill>
                  <a:srgbClr val="FF0000"/>
                </a:solidFill>
              </a:rPr>
              <a:t>16:30	- Q+A</a:t>
            </a:r>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101</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7938385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t>Q+A</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normAutofit/>
          </a:bodyPr>
          <a:lstStyle/>
          <a:p>
            <a:pPr marL="0" indent="0" algn="ctr">
              <a:buNone/>
            </a:pPr>
            <a:r>
              <a:rPr lang="en-GB" sz="28700" b="1" dirty="0"/>
              <a:t>?</a:t>
            </a:r>
          </a:p>
          <a:p>
            <a:endParaRPr lang="en-GB" dirty="0"/>
          </a:p>
        </p:txBody>
      </p:sp>
      <p:sp>
        <p:nvSpPr>
          <p:cNvPr id="7" name="Slide Number Placeholder 8">
            <a:extLst>
              <a:ext uri="{FF2B5EF4-FFF2-40B4-BE49-F238E27FC236}">
                <a16:creationId xmlns:a16="http://schemas.microsoft.com/office/drawing/2014/main" id="{5E8AE4AB-C223-4F23-A953-441B8E07D4AE}"/>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102</a:t>
            </a:fld>
            <a:endParaRPr lang="en-GB" dirty="0"/>
          </a:p>
        </p:txBody>
      </p:sp>
      <p:sp>
        <p:nvSpPr>
          <p:cNvPr id="8" name="Footer Placeholder 4">
            <a:extLst>
              <a:ext uri="{FF2B5EF4-FFF2-40B4-BE49-F238E27FC236}">
                <a16:creationId xmlns:a16="http://schemas.microsoft.com/office/drawing/2014/main" id="{77F10A36-D7D8-4CD1-ACB9-9A56F623A83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F9C77785-7442-4FC2-A41D-87A8523CBEE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Q+A</a:t>
            </a:r>
          </a:p>
        </p:txBody>
      </p:sp>
    </p:spTree>
    <p:extLst>
      <p:ext uri="{BB962C8B-B14F-4D97-AF65-F5344CB8AC3E}">
        <p14:creationId xmlns:p14="http://schemas.microsoft.com/office/powerpoint/2010/main" val="1180340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solidFill>
                  <a:srgbClr val="A1CFF1"/>
                </a:solidFill>
              </a:rPr>
              <a:t>PART 3 – DEPLOYING DATABASES</a:t>
            </a:r>
          </a:p>
          <a:p>
            <a:pPr marL="0" indent="0">
              <a:buNone/>
            </a:pPr>
            <a:r>
              <a:rPr lang="en-GB" sz="2000" i="1" dirty="0">
                <a:solidFill>
                  <a:srgbClr val="A1CFF1"/>
                </a:solidFill>
              </a:rPr>
              <a:t>13:00	- Database DevOps</a:t>
            </a:r>
          </a:p>
          <a:p>
            <a:pPr marL="0" indent="0">
              <a:buNone/>
            </a:pPr>
            <a:r>
              <a:rPr lang="en-GB" sz="2000" i="1" dirty="0">
                <a:solidFill>
                  <a:srgbClr val="A1CFF1"/>
                </a:solidFill>
              </a:rPr>
              <a:t>13:30	- Exploring the tooling options</a:t>
            </a:r>
          </a:p>
          <a:p>
            <a:pPr marL="0" indent="0">
              <a:buNone/>
            </a:pPr>
            <a:r>
              <a:rPr lang="en-GB" sz="2000" i="1" dirty="0">
                <a:solidFill>
                  <a:srgbClr val="A1CFF1"/>
                </a:solidFill>
              </a:rPr>
              <a:t>14:00	- Configuring an SSDT project</a:t>
            </a:r>
          </a:p>
          <a:p>
            <a:pPr marL="0" indent="0">
              <a:buNone/>
            </a:pPr>
            <a:r>
              <a:rPr lang="en-GB" sz="2000" b="1" dirty="0">
                <a:solidFill>
                  <a:srgbClr val="FF0000"/>
                </a:solidFill>
              </a:rPr>
              <a:t> </a:t>
            </a:r>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14:45	    Afternoon Break</a:t>
            </a:r>
          </a:p>
          <a:p>
            <a:pPr marL="0" indent="0">
              <a:buFont typeface="Arial" panose="020B0604020202020204" pitchFamily="34" charset="0"/>
              <a:buNone/>
            </a:pPr>
            <a:r>
              <a:rPr lang="en-GB" sz="800" i="1" dirty="0"/>
              <a:t> </a:t>
            </a:r>
            <a:endParaRPr lang="en-GB" dirty="0"/>
          </a:p>
          <a:p>
            <a:pPr marL="0" indent="0">
              <a:lnSpc>
                <a:spcPct val="100000"/>
              </a:lnSpc>
              <a:buNone/>
            </a:pPr>
            <a:r>
              <a:rPr lang="en-GB" sz="2000" b="1" dirty="0">
                <a:solidFill>
                  <a:srgbClr val="A1CFF1"/>
                </a:solidFill>
              </a:rPr>
              <a:t>PART 4 – EXTENSIONS</a:t>
            </a:r>
          </a:p>
          <a:p>
            <a:pPr marL="0" indent="0">
              <a:buFont typeface="Arial" panose="020B0604020202020204" pitchFamily="34" charset="0"/>
              <a:buNone/>
            </a:pPr>
            <a:r>
              <a:rPr lang="en-GB" sz="2000" i="1" dirty="0">
                <a:solidFill>
                  <a:srgbClr val="A1CFF1"/>
                </a:solidFill>
              </a:rPr>
              <a:t>15:15	- Redgate, </a:t>
            </a:r>
            <a:r>
              <a:rPr lang="en-GB" sz="2000" i="1" dirty="0" err="1">
                <a:solidFill>
                  <a:srgbClr val="A1CFF1"/>
                </a:solidFill>
              </a:rPr>
              <a:t>DbUp</a:t>
            </a:r>
            <a:r>
              <a:rPr lang="en-GB" sz="2000" i="1" dirty="0">
                <a:solidFill>
                  <a:srgbClr val="A1CFF1"/>
                </a:solidFill>
              </a:rPr>
              <a:t>, Entity Framework</a:t>
            </a:r>
          </a:p>
          <a:p>
            <a:pPr marL="0" indent="0">
              <a:buFont typeface="Arial" panose="020B0604020202020204" pitchFamily="34" charset="0"/>
              <a:buNone/>
            </a:pPr>
            <a:r>
              <a:rPr lang="en-GB" sz="2000" i="1" dirty="0">
                <a:solidFill>
                  <a:srgbClr val="A1CFF1"/>
                </a:solidFill>
              </a:rPr>
              <a:t>16:30	- Q+A</a:t>
            </a:r>
          </a:p>
          <a:p>
            <a:pPr marL="0" indent="0">
              <a:buFont typeface="Arial" panose="020B0604020202020204" pitchFamily="34" charset="0"/>
              <a:buNone/>
            </a:pPr>
            <a:endParaRPr lang="en-GB" sz="200" dirty="0"/>
          </a:p>
          <a:p>
            <a:pPr marL="0" indent="0">
              <a:buFont typeface="Arial" panose="020B0604020202020204" pitchFamily="34" charset="0"/>
              <a:buNone/>
            </a:pPr>
            <a:r>
              <a:rPr lang="en-GB" sz="2000" b="1" dirty="0">
                <a:solidFill>
                  <a:srgbClr val="FF0000"/>
                </a:solidFill>
              </a:rPr>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103</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2227530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4192D1-4E93-47BE-94C0-EE22DE41597F}"/>
              </a:ext>
            </a:extLst>
          </p:cNvPr>
          <p:cNvSpPr>
            <a:spLocks noGrp="1"/>
          </p:cNvSpPr>
          <p:nvPr>
            <p:ph type="title"/>
          </p:nvPr>
        </p:nvSpPr>
        <p:spPr/>
        <p:txBody>
          <a:bodyPr/>
          <a:lstStyle/>
          <a:p>
            <a:r>
              <a:rPr lang="en-GB" dirty="0"/>
              <a:t>Additional resources</a:t>
            </a:r>
          </a:p>
        </p:txBody>
      </p:sp>
      <p:sp>
        <p:nvSpPr>
          <p:cNvPr id="6" name="Content Placeholder 5">
            <a:extLst>
              <a:ext uri="{FF2B5EF4-FFF2-40B4-BE49-F238E27FC236}">
                <a16:creationId xmlns:a16="http://schemas.microsoft.com/office/drawing/2014/main" id="{AB488524-72FB-45D6-8A14-50C61A9B16D4}"/>
              </a:ext>
            </a:extLst>
          </p:cNvPr>
          <p:cNvSpPr>
            <a:spLocks noGrp="1"/>
          </p:cNvSpPr>
          <p:nvPr>
            <p:ph idx="1"/>
          </p:nvPr>
        </p:nvSpPr>
        <p:spPr/>
        <p:txBody>
          <a:bodyPr/>
          <a:lstStyle/>
          <a:p>
            <a:r>
              <a:rPr lang="en-GB" dirty="0"/>
              <a:t>Some resources</a:t>
            </a:r>
          </a:p>
          <a:p>
            <a:r>
              <a:rPr lang="en-GB" dirty="0"/>
              <a:t>Where attendees</a:t>
            </a:r>
          </a:p>
          <a:p>
            <a:r>
              <a:rPr lang="en-GB" dirty="0"/>
              <a:t>Can learn more</a:t>
            </a:r>
          </a:p>
          <a:p>
            <a:r>
              <a:rPr lang="en-GB" dirty="0"/>
              <a:t>About the topics </a:t>
            </a:r>
          </a:p>
          <a:p>
            <a:r>
              <a:rPr lang="en-GB" dirty="0"/>
              <a:t>In this class</a:t>
            </a:r>
          </a:p>
        </p:txBody>
      </p:sp>
      <p:sp>
        <p:nvSpPr>
          <p:cNvPr id="4" name="Slide Number Placeholder 8">
            <a:extLst>
              <a:ext uri="{FF2B5EF4-FFF2-40B4-BE49-F238E27FC236}">
                <a16:creationId xmlns:a16="http://schemas.microsoft.com/office/drawing/2014/main" id="{66189E9C-3842-40A3-B68A-51162002403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104</a:t>
            </a:fld>
            <a:endParaRPr lang="en-GB" dirty="0"/>
          </a:p>
        </p:txBody>
      </p:sp>
      <p:sp>
        <p:nvSpPr>
          <p:cNvPr id="7" name="Footer Placeholder 4">
            <a:extLst>
              <a:ext uri="{FF2B5EF4-FFF2-40B4-BE49-F238E27FC236}">
                <a16:creationId xmlns:a16="http://schemas.microsoft.com/office/drawing/2014/main" id="{966419C4-B9DF-4F84-A53A-102A441EA80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E3209195-E733-4264-99D1-D0DA68F97CC0}"/>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9" name="Rectangle 8">
            <a:extLst>
              <a:ext uri="{FF2B5EF4-FFF2-40B4-BE49-F238E27FC236}">
                <a16:creationId xmlns:a16="http://schemas.microsoft.com/office/drawing/2014/main" id="{8E0B266E-6844-47A3-972C-E7F8B01E1151}"/>
              </a:ext>
            </a:extLst>
          </p:cNvPr>
          <p:cNvSpPr/>
          <p:nvPr/>
        </p:nvSpPr>
        <p:spPr>
          <a:xfrm>
            <a:off x="4270442" y="2305454"/>
            <a:ext cx="7680257" cy="3394955"/>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p:txBody>
      </p:sp>
    </p:spTree>
    <p:extLst>
      <p:ext uri="{BB962C8B-B14F-4D97-AF65-F5344CB8AC3E}">
        <p14:creationId xmlns:p14="http://schemas.microsoft.com/office/powerpoint/2010/main" val="19162181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3735-A0F8-401C-9B5D-265E2AF3E714}"/>
              </a:ext>
            </a:extLst>
          </p:cNvPr>
          <p:cNvSpPr>
            <a:spLocks noGrp="1"/>
          </p:cNvSpPr>
          <p:nvPr>
            <p:ph type="title"/>
          </p:nvPr>
        </p:nvSpPr>
        <p:spPr/>
        <p:txBody>
          <a:bodyPr/>
          <a:lstStyle/>
          <a:p>
            <a:r>
              <a:rPr lang="en-GB" dirty="0">
                <a:solidFill>
                  <a:srgbClr val="FF0000"/>
                </a:solidFill>
              </a:rPr>
              <a:t>IMPORTANT: </a:t>
            </a:r>
            <a:br>
              <a:rPr lang="en-GB" dirty="0">
                <a:solidFill>
                  <a:srgbClr val="FF0000"/>
                </a:solidFill>
              </a:rPr>
            </a:br>
            <a:r>
              <a:rPr lang="en-GB" dirty="0"/>
              <a:t>What you are currently paying for!</a:t>
            </a:r>
          </a:p>
        </p:txBody>
      </p:sp>
      <p:sp>
        <p:nvSpPr>
          <p:cNvPr id="3" name="Content Placeholder 2">
            <a:extLst>
              <a:ext uri="{FF2B5EF4-FFF2-40B4-BE49-F238E27FC236}">
                <a16:creationId xmlns:a16="http://schemas.microsoft.com/office/drawing/2014/main" id="{F56E30B7-86DE-406C-A59F-50A41989930C}"/>
              </a:ext>
            </a:extLst>
          </p:cNvPr>
          <p:cNvSpPr>
            <a:spLocks noGrp="1"/>
          </p:cNvSpPr>
          <p:nvPr>
            <p:ph sz="half" idx="1"/>
          </p:nvPr>
        </p:nvSpPr>
        <p:spPr>
          <a:xfrm>
            <a:off x="838200" y="1825625"/>
            <a:ext cx="10515600" cy="4351338"/>
          </a:xfrm>
        </p:spPr>
        <p:txBody>
          <a:bodyPr>
            <a:normAutofit fontScale="92500"/>
          </a:bodyPr>
          <a:lstStyle/>
          <a:p>
            <a:r>
              <a:rPr lang="en-GB" dirty="0"/>
              <a:t>Instances: &lt;$0.02/hr</a:t>
            </a:r>
          </a:p>
          <a:p>
            <a:r>
              <a:rPr lang="en-GB" dirty="0"/>
              <a:t>Secrets: $0.40/month</a:t>
            </a:r>
          </a:p>
          <a:p>
            <a:endParaRPr lang="en-GB" dirty="0"/>
          </a:p>
          <a:p>
            <a:pPr marL="0" indent="0">
              <a:buNone/>
            </a:pPr>
            <a:r>
              <a:rPr lang="en-GB" b="1" dirty="0">
                <a:solidFill>
                  <a:srgbClr val="FF0000"/>
                </a:solidFill>
              </a:rPr>
              <a:t>To stop paying, you must do one of the following:</a:t>
            </a:r>
          </a:p>
          <a:p>
            <a:r>
              <a:rPr lang="en-GB" dirty="0"/>
              <a:t>Delete all secrets and instances (in all regions) in the AWS console.</a:t>
            </a:r>
          </a:p>
          <a:p>
            <a:r>
              <a:rPr lang="en-GB" dirty="0"/>
              <a:t>Create a new runbook for hard_reset-kill_everything.ps1 (no parameters required).</a:t>
            </a:r>
          </a:p>
          <a:p>
            <a:pPr marL="0" indent="0">
              <a:buNone/>
            </a:pPr>
            <a:endParaRPr lang="en-GB" dirty="0"/>
          </a:p>
          <a:p>
            <a:pPr marL="0" indent="0">
              <a:buNone/>
            </a:pPr>
            <a:r>
              <a:rPr lang="en-GB" dirty="0"/>
              <a:t>See the appendices in the lab manual for details.</a:t>
            </a:r>
          </a:p>
        </p:txBody>
      </p:sp>
      <p:sp>
        <p:nvSpPr>
          <p:cNvPr id="4" name="Slide Number Placeholder 8">
            <a:extLst>
              <a:ext uri="{FF2B5EF4-FFF2-40B4-BE49-F238E27FC236}">
                <a16:creationId xmlns:a16="http://schemas.microsoft.com/office/drawing/2014/main" id="{B3FF45FE-FCEA-4709-BA70-8299D4216F8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105</a:t>
            </a:fld>
            <a:endParaRPr lang="en-GB" dirty="0"/>
          </a:p>
        </p:txBody>
      </p:sp>
      <p:sp>
        <p:nvSpPr>
          <p:cNvPr id="6" name="Title Placeholder 1">
            <a:extLst>
              <a:ext uri="{FF2B5EF4-FFF2-40B4-BE49-F238E27FC236}">
                <a16:creationId xmlns:a16="http://schemas.microsoft.com/office/drawing/2014/main" id="{52CB4C9C-1990-4698-B595-28B1A4B47E62}"/>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Footer Placeholder 4">
            <a:extLst>
              <a:ext uri="{FF2B5EF4-FFF2-40B4-BE49-F238E27FC236}">
                <a16:creationId xmlns:a16="http://schemas.microsoft.com/office/drawing/2014/main" id="{F9D15C1B-CAC5-4B98-8247-276FF5B5379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301937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solidFill>
                  <a:srgbClr val="FF0000"/>
                </a:solidFill>
                <a:ea typeface="Roboto" panose="02000000000000000000" pitchFamily="2" charset="0"/>
              </a:rPr>
              <a:t>A reminder: </a:t>
            </a:r>
            <a:r>
              <a:rPr lang="en-GB" dirty="0">
                <a:ea typeface="Roboto" panose="02000000000000000000" pitchFamily="2" charset="0"/>
              </a:rPr>
              <a:t>Why we are here</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p:txBody>
          <a:bodyPr/>
          <a:lstStyle/>
          <a:p>
            <a:pPr marL="0" indent="0">
              <a:buNone/>
            </a:pPr>
            <a:r>
              <a:rPr lang="en-GB" dirty="0"/>
              <a:t>Automated deployments are simultaneously:</a:t>
            </a:r>
          </a:p>
          <a:p>
            <a:r>
              <a:rPr lang="en-GB" dirty="0"/>
              <a:t>Faster</a:t>
            </a:r>
          </a:p>
          <a:p>
            <a:r>
              <a:rPr lang="en-GB" dirty="0"/>
              <a:t>Safer</a:t>
            </a:r>
          </a:p>
          <a:p>
            <a:r>
              <a:rPr lang="en-GB" dirty="0"/>
              <a:t>Cheaper</a:t>
            </a:r>
          </a:p>
          <a:p>
            <a:pPr marL="0" indent="0">
              <a:buNone/>
            </a:pPr>
            <a:endParaRPr lang="en-GB" dirty="0"/>
          </a:p>
          <a:p>
            <a:pPr marL="0" indent="0">
              <a:buNone/>
            </a:pPr>
            <a:r>
              <a:rPr lang="en-GB" dirty="0"/>
              <a:t>Active learning beats passive learning:</a:t>
            </a:r>
          </a:p>
          <a:p>
            <a:r>
              <a:rPr lang="en-GB" dirty="0"/>
              <a:t>Build your own </a:t>
            </a:r>
            <a:r>
              <a:rPr lang="en-GB" dirty="0" err="1"/>
              <a:t>PoC</a:t>
            </a:r>
            <a:endParaRPr lang="en-GB" dirty="0"/>
          </a:p>
          <a:p>
            <a:r>
              <a:rPr lang="en-GB" dirty="0"/>
              <a:t>Keep your own personal reference project</a:t>
            </a:r>
          </a:p>
          <a:p>
            <a:pPr marL="0" indent="0">
              <a:buNone/>
            </a:pPr>
            <a:endParaRPr lang="en-GB" dirty="0"/>
          </a:p>
        </p:txBody>
      </p:sp>
      <p:sp>
        <p:nvSpPr>
          <p:cNvPr id="4" name="Slide Number Placeholder 8">
            <a:extLst>
              <a:ext uri="{FF2B5EF4-FFF2-40B4-BE49-F238E27FC236}">
                <a16:creationId xmlns:a16="http://schemas.microsoft.com/office/drawing/2014/main" id="{2B26B02E-3CC1-47AD-B225-23B0CC12548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106</a:t>
            </a:fld>
            <a:endParaRPr lang="en-GB" dirty="0"/>
          </a:p>
        </p:txBody>
      </p:sp>
      <p:sp>
        <p:nvSpPr>
          <p:cNvPr id="6" name="Title Placeholder 1">
            <a:extLst>
              <a:ext uri="{FF2B5EF4-FFF2-40B4-BE49-F238E27FC236}">
                <a16:creationId xmlns:a16="http://schemas.microsoft.com/office/drawing/2014/main" id="{13F879D5-5043-49C7-BB73-D17D1BE58FCB}"/>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Footer Placeholder 4">
            <a:extLst>
              <a:ext uri="{FF2B5EF4-FFF2-40B4-BE49-F238E27FC236}">
                <a16:creationId xmlns:a16="http://schemas.microsoft.com/office/drawing/2014/main" id="{91E8E7EE-0CCE-4E2D-BF7D-B412C57F3A3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46151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solidFill>
                  <a:srgbClr val="FF0000"/>
                </a:solidFill>
                <a:ea typeface="Roboto" panose="02000000000000000000" pitchFamily="2" charset="0"/>
              </a:rPr>
              <a:t>A reminder: </a:t>
            </a:r>
            <a:r>
              <a:rPr lang="en-GB" dirty="0">
                <a:ea typeface="Roboto" panose="02000000000000000000" pitchFamily="2" charset="0"/>
              </a:rPr>
              <a:t>Today’s learning objective</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a:xfrm>
            <a:off x="838199" y="1825625"/>
            <a:ext cx="10515601" cy="4351338"/>
          </a:xfrm>
        </p:spPr>
        <p:txBody>
          <a:bodyPr>
            <a:normAutofit fontScale="70000" lnSpcReduction="20000"/>
          </a:bodyPr>
          <a:lstStyle/>
          <a:p>
            <a:pPr marL="0" indent="0">
              <a:lnSpc>
                <a:spcPct val="120000"/>
              </a:lnSpc>
              <a:buNone/>
            </a:pPr>
            <a:r>
              <a:rPr lang="en-GB" dirty="0"/>
              <a:t>Attendees will </a:t>
            </a:r>
            <a:r>
              <a:rPr lang="en-GB" b="1" dirty="0">
                <a:solidFill>
                  <a:srgbClr val="FF0000"/>
                </a:solidFill>
              </a:rPr>
              <a:t>understand</a:t>
            </a:r>
            <a:r>
              <a:rPr lang="en-GB" dirty="0"/>
              <a:t>, and have </a:t>
            </a:r>
            <a:r>
              <a:rPr lang="en-GB" b="1" dirty="0">
                <a:solidFill>
                  <a:srgbClr val="FF0000"/>
                </a:solidFill>
              </a:rPr>
              <a:t>practical experience </a:t>
            </a:r>
            <a:r>
              <a:rPr lang="en-GB" dirty="0"/>
              <a:t>using, the core Octopus features and additional tools/services required to automate </a:t>
            </a:r>
            <a:r>
              <a:rPr lang="en-GB" b="1" dirty="0">
                <a:solidFill>
                  <a:srgbClr val="FF0000"/>
                </a:solidFill>
              </a:rPr>
              <a:t>database deployments</a:t>
            </a:r>
            <a:r>
              <a:rPr lang="en-GB" dirty="0"/>
              <a:t>, including:</a:t>
            </a:r>
          </a:p>
          <a:p>
            <a:r>
              <a:rPr lang="en-GB" dirty="0"/>
              <a:t>Environments, Deployment Targets, Tentacles and Workers</a:t>
            </a:r>
          </a:p>
          <a:p>
            <a:r>
              <a:rPr lang="en-GB" dirty="0"/>
              <a:t>Operations Runbooks, Deployments, Variables and Releases</a:t>
            </a:r>
          </a:p>
          <a:p>
            <a:r>
              <a:rPr lang="en-GB" dirty="0"/>
              <a:t>Various open-source and 3</a:t>
            </a:r>
            <a:r>
              <a:rPr lang="en-GB" baseline="30000" dirty="0"/>
              <a:t>rd</a:t>
            </a:r>
            <a:r>
              <a:rPr lang="en-GB" dirty="0"/>
              <a:t> party database deployment tooling options</a:t>
            </a:r>
          </a:p>
          <a:p>
            <a:endParaRPr lang="en-GB" dirty="0"/>
          </a:p>
          <a:p>
            <a:pPr marL="0" indent="0">
              <a:lnSpc>
                <a:spcPct val="120000"/>
              </a:lnSpc>
              <a:buNone/>
            </a:pPr>
            <a:r>
              <a:rPr lang="en-GB" dirty="0"/>
              <a:t>Attendees will have an </a:t>
            </a:r>
            <a:r>
              <a:rPr lang="en-GB" b="1" dirty="0">
                <a:solidFill>
                  <a:srgbClr val="FF0000"/>
                </a:solidFill>
              </a:rPr>
              <a:t>awareness</a:t>
            </a:r>
            <a:r>
              <a:rPr lang="en-GB" dirty="0"/>
              <a:t> of more </a:t>
            </a:r>
            <a:r>
              <a:rPr lang="en-GB" b="1" dirty="0">
                <a:solidFill>
                  <a:srgbClr val="FF0000"/>
                </a:solidFill>
              </a:rPr>
              <a:t>advanced</a:t>
            </a:r>
            <a:r>
              <a:rPr lang="en-GB" dirty="0"/>
              <a:t> Octopus features, and an opportunity to </a:t>
            </a:r>
            <a:r>
              <a:rPr lang="en-GB" b="1" dirty="0">
                <a:solidFill>
                  <a:srgbClr val="FF0000"/>
                </a:solidFill>
              </a:rPr>
              <a:t>discuss unique requirements </a:t>
            </a:r>
            <a:r>
              <a:rPr lang="en-GB" dirty="0"/>
              <a:t>with an experienced trainer.</a:t>
            </a:r>
          </a:p>
          <a:p>
            <a:pPr marL="0" indent="0">
              <a:lnSpc>
                <a:spcPct val="120000"/>
              </a:lnSpc>
              <a:buNone/>
            </a:pPr>
            <a:endParaRPr lang="en-GB" dirty="0"/>
          </a:p>
          <a:p>
            <a:pPr marL="0" indent="0">
              <a:lnSpc>
                <a:spcPct val="120000"/>
              </a:lnSpc>
              <a:buNone/>
            </a:pPr>
            <a:r>
              <a:rPr lang="en-GB" dirty="0"/>
              <a:t>Additionally, attendees will learn the </a:t>
            </a:r>
            <a:r>
              <a:rPr lang="en-GB" b="1" dirty="0">
                <a:solidFill>
                  <a:srgbClr val="FF0000"/>
                </a:solidFill>
              </a:rPr>
              <a:t>bare minimum GitHub and AWS skills </a:t>
            </a:r>
            <a:r>
              <a:rPr lang="en-GB" dirty="0"/>
              <a:t>required to implement a SQL Server deployment pipeline.</a:t>
            </a:r>
          </a:p>
        </p:txBody>
      </p:sp>
      <p:sp>
        <p:nvSpPr>
          <p:cNvPr id="6" name="Slide Number Placeholder 8">
            <a:extLst>
              <a:ext uri="{FF2B5EF4-FFF2-40B4-BE49-F238E27FC236}">
                <a16:creationId xmlns:a16="http://schemas.microsoft.com/office/drawing/2014/main" id="{8DB22D4C-E075-4E96-B66E-261CA969FC6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107</a:t>
            </a:fld>
            <a:endParaRPr lang="en-GB" dirty="0"/>
          </a:p>
        </p:txBody>
      </p:sp>
      <p:sp>
        <p:nvSpPr>
          <p:cNvPr id="7" name="Footer Placeholder 4">
            <a:extLst>
              <a:ext uri="{FF2B5EF4-FFF2-40B4-BE49-F238E27FC236}">
                <a16:creationId xmlns:a16="http://schemas.microsoft.com/office/drawing/2014/main" id="{AA303005-6F60-4939-B431-2FD21BB694F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5C82942A-1423-4EE8-ADA4-A1052EDD1733}"/>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625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solidFill>
                  <a:srgbClr val="FF0000"/>
                </a:solidFill>
                <a:ea typeface="Roboto" panose="02000000000000000000" pitchFamily="2" charset="0"/>
              </a:rPr>
              <a:t>A reminder: </a:t>
            </a:r>
            <a:r>
              <a:rPr lang="en-GB" dirty="0">
                <a:ea typeface="Roboto" panose="02000000000000000000" pitchFamily="2" charset="0"/>
              </a:rPr>
              <a:t>Today’s task</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p:txBody>
          <a:bodyPr>
            <a:normAutofit lnSpcReduction="10000"/>
          </a:bodyPr>
          <a:lstStyle/>
          <a:p>
            <a:pPr marL="0" indent="0">
              <a:buNone/>
            </a:pPr>
            <a:r>
              <a:rPr lang="en-GB" dirty="0"/>
              <a:t>Build your own working PoC by the end of the day.</a:t>
            </a:r>
          </a:p>
          <a:p>
            <a:pPr marL="0" indent="0">
              <a:buNone/>
            </a:pPr>
            <a:endParaRPr lang="en-GB" dirty="0"/>
          </a:p>
          <a:p>
            <a:pPr marL="0" indent="0">
              <a:buNone/>
            </a:pPr>
            <a:r>
              <a:rPr lang="en-GB" dirty="0"/>
              <a:t>You’ll deploy a</a:t>
            </a:r>
          </a:p>
          <a:p>
            <a:r>
              <a:rPr lang="en-GB" dirty="0"/>
              <a:t>SQL Server Database </a:t>
            </a:r>
            <a:r>
              <a:rPr lang="en-GB" sz="2000" i="1" dirty="0"/>
              <a:t>(from…)</a:t>
            </a:r>
            <a:endParaRPr lang="en-GB" i="1" dirty="0"/>
          </a:p>
          <a:p>
            <a:r>
              <a:rPr lang="en-GB" dirty="0"/>
              <a:t>GitHub</a:t>
            </a:r>
            <a:r>
              <a:rPr lang="en-GB" i="1" dirty="0"/>
              <a:t> </a:t>
            </a:r>
            <a:r>
              <a:rPr lang="en-GB" sz="2000" i="1" dirty="0"/>
              <a:t>(onto…)</a:t>
            </a:r>
          </a:p>
          <a:p>
            <a:r>
              <a:rPr lang="en-GB" dirty="0"/>
              <a:t>Windows Servers </a:t>
            </a:r>
            <a:r>
              <a:rPr lang="en-GB" sz="2000" i="1" dirty="0"/>
              <a:t>(hosted in…)</a:t>
            </a:r>
          </a:p>
          <a:p>
            <a:r>
              <a:rPr lang="en-GB" dirty="0"/>
              <a:t>Amazon Web Services (AWS)</a:t>
            </a:r>
          </a:p>
          <a:p>
            <a:pPr marL="0" indent="0">
              <a:buNone/>
            </a:pPr>
            <a:endParaRPr lang="en-GB" dirty="0"/>
          </a:p>
          <a:p>
            <a:pPr marL="0" indent="0">
              <a:buNone/>
            </a:pPr>
            <a:r>
              <a:rPr lang="en-GB" dirty="0"/>
              <a:t>(Other tech/platforms are available)</a:t>
            </a:r>
          </a:p>
        </p:txBody>
      </p:sp>
      <p:sp>
        <p:nvSpPr>
          <p:cNvPr id="4" name="Slide Number Placeholder 8">
            <a:extLst>
              <a:ext uri="{FF2B5EF4-FFF2-40B4-BE49-F238E27FC236}">
                <a16:creationId xmlns:a16="http://schemas.microsoft.com/office/drawing/2014/main" id="{2B26B02E-3CC1-47AD-B225-23B0CC12548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108</a:t>
            </a:fld>
            <a:endParaRPr lang="en-GB" dirty="0"/>
          </a:p>
        </p:txBody>
      </p:sp>
      <p:sp>
        <p:nvSpPr>
          <p:cNvPr id="6" name="Title Placeholder 1">
            <a:extLst>
              <a:ext uri="{FF2B5EF4-FFF2-40B4-BE49-F238E27FC236}">
                <a16:creationId xmlns:a16="http://schemas.microsoft.com/office/drawing/2014/main" id="{6B9E70E2-335A-4E03-BCA8-1BC6F53C0A62}"/>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Footer Placeholder 4">
            <a:extLst>
              <a:ext uri="{FF2B5EF4-FFF2-40B4-BE49-F238E27FC236}">
                <a16:creationId xmlns:a16="http://schemas.microsoft.com/office/drawing/2014/main" id="{6D8578EF-DE9C-4A40-AD7F-8DDDCEB97940}"/>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2328988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A9CCC-DB18-41EC-9309-44B2ACAA040D}"/>
              </a:ext>
            </a:extLst>
          </p:cNvPr>
          <p:cNvSpPr>
            <a:spLocks noGrp="1"/>
          </p:cNvSpPr>
          <p:nvPr>
            <p:ph type="title"/>
          </p:nvPr>
        </p:nvSpPr>
        <p:spPr>
          <a:xfrm>
            <a:off x="838200" y="365125"/>
            <a:ext cx="10515600" cy="1325563"/>
          </a:xfrm>
        </p:spPr>
        <p:txBody>
          <a:bodyPr/>
          <a:lstStyle/>
          <a:p>
            <a:r>
              <a:rPr lang="en-GB" dirty="0">
                <a:solidFill>
                  <a:srgbClr val="FF0000"/>
                </a:solidFill>
                <a:ea typeface="Roboto" panose="02000000000000000000" pitchFamily="2" charset="0"/>
              </a:rPr>
              <a:t>A reminder: </a:t>
            </a:r>
            <a:r>
              <a:rPr lang="en-GB" dirty="0">
                <a:ea typeface="Roboto" panose="02000000000000000000" pitchFamily="2" charset="0"/>
              </a:rPr>
              <a:t>Octopus Deploy (vs Competition / Octo USP)</a:t>
            </a:r>
          </a:p>
        </p:txBody>
      </p:sp>
      <p:sp>
        <p:nvSpPr>
          <p:cNvPr id="5" name="Content Placeholder 4">
            <a:extLst>
              <a:ext uri="{FF2B5EF4-FFF2-40B4-BE49-F238E27FC236}">
                <a16:creationId xmlns:a16="http://schemas.microsoft.com/office/drawing/2014/main" id="{8FF131C1-3EBA-47D3-9723-A5CF58950440}"/>
              </a:ext>
            </a:extLst>
          </p:cNvPr>
          <p:cNvSpPr>
            <a:spLocks noGrp="1"/>
          </p:cNvSpPr>
          <p:nvPr>
            <p:ph idx="1"/>
          </p:nvPr>
        </p:nvSpPr>
        <p:spPr/>
        <p:txBody>
          <a:bodyPr/>
          <a:lstStyle/>
          <a:p>
            <a:r>
              <a:rPr lang="en-GB" dirty="0"/>
              <a:t>Some </a:t>
            </a:r>
          </a:p>
          <a:p>
            <a:r>
              <a:rPr lang="en-GB" dirty="0"/>
              <a:t>Intro</a:t>
            </a:r>
          </a:p>
          <a:p>
            <a:r>
              <a:rPr lang="en-GB" dirty="0"/>
              <a:t>To</a:t>
            </a:r>
          </a:p>
          <a:p>
            <a:r>
              <a:rPr lang="en-GB" dirty="0"/>
              <a:t>Octopus</a:t>
            </a:r>
          </a:p>
        </p:txBody>
      </p:sp>
      <p:sp>
        <p:nvSpPr>
          <p:cNvPr id="7" name="Slide Number Placeholder 8">
            <a:extLst>
              <a:ext uri="{FF2B5EF4-FFF2-40B4-BE49-F238E27FC236}">
                <a16:creationId xmlns:a16="http://schemas.microsoft.com/office/drawing/2014/main" id="{DABCA50B-13E2-47F8-9601-CD83AAD9A0F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109</a:t>
            </a:fld>
            <a:endParaRPr lang="en-GB" dirty="0"/>
          </a:p>
        </p:txBody>
      </p:sp>
      <p:sp>
        <p:nvSpPr>
          <p:cNvPr id="6" name="Title Placeholder 1">
            <a:extLst>
              <a:ext uri="{FF2B5EF4-FFF2-40B4-BE49-F238E27FC236}">
                <a16:creationId xmlns:a16="http://schemas.microsoft.com/office/drawing/2014/main" id="{5F15059B-C36B-4FA9-A8A2-8E035BF21C78}"/>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9" name="Footer Placeholder 4">
            <a:extLst>
              <a:ext uri="{FF2B5EF4-FFF2-40B4-BE49-F238E27FC236}">
                <a16:creationId xmlns:a16="http://schemas.microsoft.com/office/drawing/2014/main" id="{6EFB9F1C-E380-46D3-A3D4-67FAE596C02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Rectangle 9">
            <a:extLst>
              <a:ext uri="{FF2B5EF4-FFF2-40B4-BE49-F238E27FC236}">
                <a16:creationId xmlns:a16="http://schemas.microsoft.com/office/drawing/2014/main" id="{EB92CF70-B0E0-4064-8445-C46F33C954F5}"/>
              </a:ext>
            </a:extLst>
          </p:cNvPr>
          <p:cNvSpPr/>
          <p:nvPr/>
        </p:nvSpPr>
        <p:spPr>
          <a:xfrm>
            <a:off x="4319081" y="2500008"/>
            <a:ext cx="7213330" cy="3185133"/>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a:p>
            <a:pPr algn="ctr"/>
            <a:r>
              <a:rPr lang="en-GB" sz="2000" dirty="0">
                <a:latin typeface="Roboto" panose="02000000000000000000" pitchFamily="2" charset="0"/>
              </a:rPr>
              <a:t>Do the folks at Octopus already have a sliced for this?</a:t>
            </a:r>
          </a:p>
        </p:txBody>
      </p:sp>
    </p:spTree>
    <p:extLst>
      <p:ext uri="{BB962C8B-B14F-4D97-AF65-F5344CB8AC3E}">
        <p14:creationId xmlns:p14="http://schemas.microsoft.com/office/powerpoint/2010/main" val="180471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normAutofit/>
          </a:bodyPr>
          <a:lstStyle/>
          <a:p>
            <a:r>
              <a:rPr lang="en-GB" dirty="0"/>
              <a:t>Accelerate: </a:t>
            </a:r>
            <a:r>
              <a:rPr lang="en-GB" i="1" dirty="0"/>
              <a:t>The Science of DevOps</a:t>
            </a:r>
            <a:endParaRPr lang="en-GB" dirty="0"/>
          </a:p>
        </p:txBody>
      </p:sp>
      <p:sp>
        <p:nvSpPr>
          <p:cNvPr id="7" name="Slide Number Placeholder 8">
            <a:extLst>
              <a:ext uri="{FF2B5EF4-FFF2-40B4-BE49-F238E27FC236}">
                <a16:creationId xmlns:a16="http://schemas.microsoft.com/office/drawing/2014/main" id="{7CC5C18F-2469-4A85-97AD-59EB49542B5C}"/>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a:t>
            </a:fld>
            <a:endParaRPr lang="en-GB" dirty="0"/>
          </a:p>
        </p:txBody>
      </p:sp>
      <p:pic>
        <p:nvPicPr>
          <p:cNvPr id="9" name="Picture 2" descr="Accelerate: The Science of Lean Software and Devops: Building and ...">
            <a:extLst>
              <a:ext uri="{FF2B5EF4-FFF2-40B4-BE49-F238E27FC236}">
                <a16:creationId xmlns:a16="http://schemas.microsoft.com/office/drawing/2014/main" id="{B0A71871-4C0D-4E67-8B68-F17924C91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Placeholder 1">
            <a:extLst>
              <a:ext uri="{FF2B5EF4-FFF2-40B4-BE49-F238E27FC236}">
                <a16:creationId xmlns:a16="http://schemas.microsoft.com/office/drawing/2014/main" id="{C5A3541C-31B3-4E81-8680-F8942FC5618E}"/>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pic>
        <p:nvPicPr>
          <p:cNvPr id="11" name="Picture 2" descr="People of ACM - Nicole Forsgren">
            <a:extLst>
              <a:ext uri="{FF2B5EF4-FFF2-40B4-BE49-F238E27FC236}">
                <a16:creationId xmlns:a16="http://schemas.microsoft.com/office/drawing/2014/main" id="{1808E3FD-E878-42A9-BB03-DAF241DF31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 t="1096" r="14098" b="909"/>
          <a:stretch/>
        </p:blipFill>
        <p:spPr bwMode="auto">
          <a:xfrm flipH="1">
            <a:off x="4873892"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eople of ACM - Nicole Forsgren">
            <a:extLst>
              <a:ext uri="{FF2B5EF4-FFF2-40B4-BE49-F238E27FC236}">
                <a16:creationId xmlns:a16="http://schemas.microsoft.com/office/drawing/2014/main" id="{409B9A1A-4824-4611-B3E9-78E04E4244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 t="1096" r="14098" b="909"/>
          <a:stretch/>
        </p:blipFill>
        <p:spPr bwMode="auto">
          <a:xfrm flipH="1">
            <a:off x="3886200"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a:extLst>
              <a:ext uri="{FF2B5EF4-FFF2-40B4-BE49-F238E27FC236}">
                <a16:creationId xmlns:a16="http://schemas.microsoft.com/office/drawing/2014/main" id="{056974A2-5193-4DE0-BA96-345E0FC894BB}"/>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Nicole </a:t>
            </a:r>
            <a:r>
              <a:rPr lang="en-GB" sz="2400" b="1" i="1" dirty="0" err="1">
                <a:solidFill>
                  <a:srgbClr val="2F93E0"/>
                </a:solidFill>
                <a:latin typeface="Roboto" panose="02000000000000000000" pitchFamily="2" charset="0"/>
                <a:ea typeface="Roboto" panose="02000000000000000000" pitchFamily="2" charset="0"/>
              </a:rPr>
              <a:t>Forsgren</a:t>
            </a:r>
            <a:endParaRPr lang="en-GB" sz="2400" b="1" i="1" dirty="0">
              <a:solidFill>
                <a:srgbClr val="2F93E0"/>
              </a:solidFill>
              <a:latin typeface="Roboto" panose="02000000000000000000" pitchFamily="2" charset="0"/>
              <a:ea typeface="Roboto" panose="02000000000000000000" pitchFamily="2" charset="0"/>
            </a:endParaRP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Accelerate</a:t>
            </a:r>
          </a:p>
        </p:txBody>
      </p:sp>
      <p:sp>
        <p:nvSpPr>
          <p:cNvPr id="14" name="Footer Placeholder 4">
            <a:extLst>
              <a:ext uri="{FF2B5EF4-FFF2-40B4-BE49-F238E27FC236}">
                <a16:creationId xmlns:a16="http://schemas.microsoft.com/office/drawing/2014/main" id="{2DF94A63-FBE1-4827-9DC0-D452F8C5ECB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5688952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0417F-1BAE-40A1-8823-7797A8A27B62}"/>
              </a:ext>
            </a:extLst>
          </p:cNvPr>
          <p:cNvSpPr>
            <a:spLocks noGrp="1"/>
          </p:cNvSpPr>
          <p:nvPr>
            <p:ph type="title"/>
          </p:nvPr>
        </p:nvSpPr>
        <p:spPr/>
        <p:txBody>
          <a:bodyPr/>
          <a:lstStyle/>
          <a:p>
            <a:r>
              <a:rPr lang="en-GB" dirty="0"/>
              <a:t>More classes in this series</a:t>
            </a:r>
          </a:p>
        </p:txBody>
      </p:sp>
      <p:sp>
        <p:nvSpPr>
          <p:cNvPr id="3" name="Content Placeholder 2">
            <a:extLst>
              <a:ext uri="{FF2B5EF4-FFF2-40B4-BE49-F238E27FC236}">
                <a16:creationId xmlns:a16="http://schemas.microsoft.com/office/drawing/2014/main" id="{5450F938-87E9-46E6-9FEE-35F829E8CDBD}"/>
              </a:ext>
            </a:extLst>
          </p:cNvPr>
          <p:cNvSpPr>
            <a:spLocks noGrp="1"/>
          </p:cNvSpPr>
          <p:nvPr>
            <p:ph idx="1"/>
          </p:nvPr>
        </p:nvSpPr>
        <p:spPr/>
        <p:txBody>
          <a:bodyPr/>
          <a:lstStyle/>
          <a:p>
            <a:r>
              <a:rPr lang="en-GB" dirty="0"/>
              <a:t>Deploying SQL Server databases</a:t>
            </a:r>
          </a:p>
          <a:p>
            <a:r>
              <a:rPr lang="en-GB" dirty="0"/>
              <a:t>Managing Infrastructure with Terraform and Octopus</a:t>
            </a:r>
          </a:p>
          <a:p>
            <a:r>
              <a:rPr lang="en-GB" dirty="0"/>
              <a:t>Deploying to Kubernetes</a:t>
            </a:r>
          </a:p>
          <a:p>
            <a:r>
              <a:rPr lang="en-GB" dirty="0"/>
              <a:t>Chaos Engineering deep dive</a:t>
            </a:r>
          </a:p>
          <a:p>
            <a:r>
              <a:rPr lang="en-GB" dirty="0"/>
              <a:t>Advanced, zero downtime deployment patterns</a:t>
            </a:r>
          </a:p>
          <a:p>
            <a:r>
              <a:rPr lang="en-GB" dirty="0"/>
              <a:t>Hardening Octopus security deep dive</a:t>
            </a:r>
          </a:p>
          <a:p>
            <a:endParaRPr lang="en-GB" dirty="0"/>
          </a:p>
          <a:p>
            <a:pPr marL="0" indent="0">
              <a:buNone/>
            </a:pPr>
            <a:r>
              <a:rPr lang="en-GB" i="1" dirty="0"/>
              <a:t>(Just ideas!)</a:t>
            </a:r>
          </a:p>
        </p:txBody>
      </p:sp>
      <p:sp>
        <p:nvSpPr>
          <p:cNvPr id="4" name="Slide Number Placeholder 8">
            <a:extLst>
              <a:ext uri="{FF2B5EF4-FFF2-40B4-BE49-F238E27FC236}">
                <a16:creationId xmlns:a16="http://schemas.microsoft.com/office/drawing/2014/main" id="{3E72E57A-E576-4DA1-940D-ADE8DE68D0F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110</a:t>
            </a:fld>
            <a:endParaRPr lang="en-GB" dirty="0"/>
          </a:p>
        </p:txBody>
      </p:sp>
      <p:sp>
        <p:nvSpPr>
          <p:cNvPr id="5" name="Footer Placeholder 4">
            <a:extLst>
              <a:ext uri="{FF2B5EF4-FFF2-40B4-BE49-F238E27FC236}">
                <a16:creationId xmlns:a16="http://schemas.microsoft.com/office/drawing/2014/main" id="{DE8F09AD-5910-4AB1-92E2-E2514E0788EE}"/>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92C331E9-170E-41BE-AD4E-AF563F331D4C}"/>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Rectangle 6">
            <a:extLst>
              <a:ext uri="{FF2B5EF4-FFF2-40B4-BE49-F238E27FC236}">
                <a16:creationId xmlns:a16="http://schemas.microsoft.com/office/drawing/2014/main" id="{363CD323-C2C6-451E-ADE1-D6AB2D537A2F}"/>
              </a:ext>
            </a:extLst>
          </p:cNvPr>
          <p:cNvSpPr/>
          <p:nvPr/>
        </p:nvSpPr>
        <p:spPr>
          <a:xfrm>
            <a:off x="5899150" y="4843460"/>
            <a:ext cx="5422900" cy="1500189"/>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Roboto" panose="02000000000000000000" pitchFamily="2" charset="0"/>
              </a:rPr>
              <a:t>PLACEHOLDER SLIDE</a:t>
            </a:r>
            <a:br>
              <a:rPr lang="en-GB" sz="4000" dirty="0">
                <a:latin typeface="Roboto" panose="02000000000000000000" pitchFamily="2" charset="0"/>
              </a:rPr>
            </a:br>
            <a:r>
              <a:rPr lang="en-GB" sz="3200" i="1" dirty="0">
                <a:latin typeface="Roboto" panose="02000000000000000000" pitchFamily="2" charset="0"/>
              </a:rPr>
              <a:t>(Update before class)</a:t>
            </a:r>
            <a:endParaRPr lang="en-GB" sz="4000" i="1" dirty="0">
              <a:latin typeface="Roboto" panose="02000000000000000000" pitchFamily="2" charset="0"/>
            </a:endParaRPr>
          </a:p>
        </p:txBody>
      </p:sp>
    </p:spTree>
    <p:extLst>
      <p:ext uri="{BB962C8B-B14F-4D97-AF65-F5344CB8AC3E}">
        <p14:creationId xmlns:p14="http://schemas.microsoft.com/office/powerpoint/2010/main" val="20877180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AD38-E81E-4A26-8FD0-036846D50FFA}"/>
              </a:ext>
            </a:extLst>
          </p:cNvPr>
          <p:cNvSpPr>
            <a:spLocks noGrp="1"/>
          </p:cNvSpPr>
          <p:nvPr>
            <p:ph type="title"/>
          </p:nvPr>
        </p:nvSpPr>
        <p:spPr/>
        <p:txBody>
          <a:bodyPr/>
          <a:lstStyle/>
          <a:p>
            <a:r>
              <a:rPr lang="en-GB" dirty="0"/>
              <a:t>Upcoming class schedule</a:t>
            </a:r>
          </a:p>
        </p:txBody>
      </p:sp>
      <p:sp>
        <p:nvSpPr>
          <p:cNvPr id="3" name="Content Placeholder 2">
            <a:extLst>
              <a:ext uri="{FF2B5EF4-FFF2-40B4-BE49-F238E27FC236}">
                <a16:creationId xmlns:a16="http://schemas.microsoft.com/office/drawing/2014/main" id="{C5CFE2BB-C09F-41DF-A058-21DE06349DDE}"/>
              </a:ext>
            </a:extLst>
          </p:cNvPr>
          <p:cNvSpPr>
            <a:spLocks noGrp="1"/>
          </p:cNvSpPr>
          <p:nvPr>
            <p:ph idx="1"/>
          </p:nvPr>
        </p:nvSpPr>
        <p:spPr/>
        <p:txBody>
          <a:bodyPr/>
          <a:lstStyle/>
          <a:p>
            <a:pPr marL="0" indent="0">
              <a:buNone/>
            </a:pPr>
            <a:r>
              <a:rPr lang="en-GB" b="1" dirty="0"/>
              <a:t>1</a:t>
            </a:r>
            <a:r>
              <a:rPr lang="en-GB" b="1" baseline="30000" dirty="0"/>
              <a:t>st</a:t>
            </a:r>
            <a:r>
              <a:rPr lang="en-GB" b="1" dirty="0"/>
              <a:t> of </a:t>
            </a:r>
            <a:r>
              <a:rPr lang="en-GB" b="1" dirty="0" err="1"/>
              <a:t>Whentember</a:t>
            </a:r>
            <a:r>
              <a:rPr lang="en-GB" b="1" dirty="0"/>
              <a:t>:</a:t>
            </a:r>
            <a:r>
              <a:rPr lang="en-GB" dirty="0"/>
              <a:t> Deploying SQL Server Databases </a:t>
            </a:r>
          </a:p>
          <a:p>
            <a:pPr marL="0" indent="0">
              <a:buNone/>
            </a:pPr>
            <a:r>
              <a:rPr lang="en-GB" b="1" dirty="0"/>
              <a:t>32</a:t>
            </a:r>
            <a:r>
              <a:rPr lang="en-GB" b="1" baseline="30000" dirty="0"/>
              <a:t>nd</a:t>
            </a:r>
            <a:r>
              <a:rPr lang="en-GB" b="1" dirty="0"/>
              <a:t> of </a:t>
            </a:r>
            <a:r>
              <a:rPr lang="en-GB" b="1" dirty="0" err="1"/>
              <a:t>Futurary</a:t>
            </a:r>
            <a:r>
              <a:rPr lang="en-GB" b="1" dirty="0"/>
              <a:t>: </a:t>
            </a:r>
            <a:r>
              <a:rPr lang="en-GB" dirty="0"/>
              <a:t>Chaos Engineering Deep Dive</a:t>
            </a:r>
          </a:p>
          <a:p>
            <a:pPr marL="0" indent="0">
              <a:buNone/>
            </a:pPr>
            <a:endParaRPr lang="en-GB" dirty="0"/>
          </a:p>
          <a:p>
            <a:pPr marL="0" indent="0">
              <a:buNone/>
            </a:pPr>
            <a:r>
              <a:rPr lang="en-GB" dirty="0"/>
              <a:t>Reserve your place: </a:t>
            </a:r>
            <a:r>
              <a:rPr lang="en-GB" dirty="0">
                <a:hlinkClick r:id="rId3"/>
              </a:rPr>
              <a:t>www.someURL.com</a:t>
            </a:r>
            <a:endParaRPr lang="en-GB" dirty="0"/>
          </a:p>
          <a:p>
            <a:pPr marL="0" indent="0">
              <a:buNone/>
            </a:pPr>
            <a:r>
              <a:rPr lang="en-GB" dirty="0"/>
              <a:t>Book a private class: </a:t>
            </a:r>
            <a:r>
              <a:rPr lang="en-GB" dirty="0">
                <a:hlinkClick r:id="rId4"/>
              </a:rPr>
              <a:t>www.anotherURL.com</a:t>
            </a:r>
            <a:endParaRPr lang="en-GB" dirty="0"/>
          </a:p>
        </p:txBody>
      </p:sp>
      <p:sp>
        <p:nvSpPr>
          <p:cNvPr id="4" name="Slide Number Placeholder 8">
            <a:extLst>
              <a:ext uri="{FF2B5EF4-FFF2-40B4-BE49-F238E27FC236}">
                <a16:creationId xmlns:a16="http://schemas.microsoft.com/office/drawing/2014/main" id="{5F645E85-C529-4B7F-A147-AE588EC645BC}"/>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111</a:t>
            </a:fld>
            <a:endParaRPr lang="en-GB" dirty="0"/>
          </a:p>
        </p:txBody>
      </p:sp>
      <p:sp>
        <p:nvSpPr>
          <p:cNvPr id="5" name="Footer Placeholder 4">
            <a:extLst>
              <a:ext uri="{FF2B5EF4-FFF2-40B4-BE49-F238E27FC236}">
                <a16:creationId xmlns:a16="http://schemas.microsoft.com/office/drawing/2014/main" id="{3BA81CBA-9120-40FF-A3A7-858473198CA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CCF6FB0F-8361-4F50-9A57-3092C5E90B5C}"/>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Rectangle 6">
            <a:extLst>
              <a:ext uri="{FF2B5EF4-FFF2-40B4-BE49-F238E27FC236}">
                <a16:creationId xmlns:a16="http://schemas.microsoft.com/office/drawing/2014/main" id="{641F022C-A1F8-427D-B187-10DFE32DCC31}"/>
              </a:ext>
            </a:extLst>
          </p:cNvPr>
          <p:cNvSpPr/>
          <p:nvPr/>
        </p:nvSpPr>
        <p:spPr>
          <a:xfrm>
            <a:off x="5899150" y="4843460"/>
            <a:ext cx="5422900" cy="1500189"/>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Roboto" panose="02000000000000000000" pitchFamily="2" charset="0"/>
              </a:rPr>
              <a:t>PLACEHOLDER SLIDE</a:t>
            </a:r>
            <a:br>
              <a:rPr lang="en-GB" sz="4000" dirty="0">
                <a:latin typeface="Roboto" panose="02000000000000000000" pitchFamily="2" charset="0"/>
              </a:rPr>
            </a:br>
            <a:r>
              <a:rPr lang="en-GB" sz="3200" i="1" dirty="0">
                <a:latin typeface="Roboto" panose="02000000000000000000" pitchFamily="2" charset="0"/>
              </a:rPr>
              <a:t>(Update before class)</a:t>
            </a:r>
            <a:endParaRPr lang="en-GB" sz="4000" i="1" dirty="0">
              <a:latin typeface="Roboto" panose="02000000000000000000" pitchFamily="2" charset="0"/>
            </a:endParaRPr>
          </a:p>
        </p:txBody>
      </p:sp>
    </p:spTree>
    <p:extLst>
      <p:ext uri="{BB962C8B-B14F-4D97-AF65-F5344CB8AC3E}">
        <p14:creationId xmlns:p14="http://schemas.microsoft.com/office/powerpoint/2010/main" val="3752335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583F-2FCF-4E73-80B8-29915BC1B131}"/>
              </a:ext>
            </a:extLst>
          </p:cNvPr>
          <p:cNvSpPr>
            <a:spLocks noGrp="1"/>
          </p:cNvSpPr>
          <p:nvPr>
            <p:ph type="title"/>
          </p:nvPr>
        </p:nvSpPr>
        <p:spPr/>
        <p:txBody>
          <a:bodyPr>
            <a:normAutofit/>
          </a:bodyPr>
          <a:lstStyle/>
          <a:p>
            <a:r>
              <a:rPr lang="en-GB" dirty="0"/>
              <a:t>Your trainer </a:t>
            </a:r>
            <a:r>
              <a:rPr lang="en-GB" sz="2000" i="1" dirty="0">
                <a:solidFill>
                  <a:schemeClr val="tx1"/>
                </a:solidFill>
              </a:rPr>
              <a:t>(Custom slide to be completed by trainer)</a:t>
            </a:r>
            <a:endParaRPr lang="en-GB" dirty="0"/>
          </a:p>
        </p:txBody>
      </p:sp>
      <p:sp>
        <p:nvSpPr>
          <p:cNvPr id="3" name="Content Placeholder 2">
            <a:extLst>
              <a:ext uri="{FF2B5EF4-FFF2-40B4-BE49-F238E27FC236}">
                <a16:creationId xmlns:a16="http://schemas.microsoft.com/office/drawing/2014/main" id="{34061E8A-6EF1-445C-A363-8CFFE62369EF}"/>
              </a:ext>
            </a:extLst>
          </p:cNvPr>
          <p:cNvSpPr>
            <a:spLocks noGrp="1"/>
          </p:cNvSpPr>
          <p:nvPr>
            <p:ph idx="1"/>
          </p:nvPr>
        </p:nvSpPr>
        <p:spPr/>
        <p:txBody>
          <a:bodyPr>
            <a:normAutofit/>
          </a:bodyPr>
          <a:lstStyle/>
          <a:p>
            <a:pPr marL="0" indent="0">
              <a:buNone/>
            </a:pPr>
            <a:r>
              <a:rPr lang="en-GB" dirty="0"/>
              <a:t>Contact me: </a:t>
            </a:r>
            <a:r>
              <a:rPr lang="en-GB" dirty="0">
                <a:hlinkClick r:id="rId3"/>
              </a:rPr>
              <a:t>my.email@address.com</a:t>
            </a:r>
            <a:endParaRPr lang="en-GB" dirty="0"/>
          </a:p>
          <a:p>
            <a:pPr marL="0" indent="0">
              <a:buNone/>
            </a:pPr>
            <a:endParaRPr lang="en-GB" dirty="0"/>
          </a:p>
          <a:p>
            <a:pPr marL="0" indent="0">
              <a:buNone/>
            </a:pPr>
            <a:r>
              <a:rPr lang="en-GB" dirty="0"/>
              <a:t>Additional training/consulting services:</a:t>
            </a:r>
          </a:p>
          <a:p>
            <a:r>
              <a:rPr lang="en-GB" dirty="0"/>
              <a:t>DevOps masterclass</a:t>
            </a:r>
          </a:p>
          <a:p>
            <a:r>
              <a:rPr lang="en-GB" dirty="0"/>
              <a:t>DevOps Health Check</a:t>
            </a:r>
          </a:p>
          <a:p>
            <a:pPr marL="0" indent="0">
              <a:buNone/>
            </a:pPr>
            <a:r>
              <a:rPr lang="en-GB" dirty="0"/>
              <a:t>More details: </a:t>
            </a:r>
            <a:r>
              <a:rPr lang="en-GB" dirty="0">
                <a:hlinkClick r:id="rId4"/>
              </a:rPr>
              <a:t>www.mywebsite.com</a:t>
            </a:r>
            <a:endParaRPr lang="en-GB" dirty="0"/>
          </a:p>
          <a:p>
            <a:pPr marL="0" indent="0">
              <a:buNone/>
            </a:pPr>
            <a:endParaRPr lang="en-GB" dirty="0"/>
          </a:p>
          <a:p>
            <a:pPr marL="0" indent="0">
              <a:buNone/>
            </a:pPr>
            <a:r>
              <a:rPr lang="en-GB" dirty="0"/>
              <a:t>Feedback: </a:t>
            </a:r>
            <a:r>
              <a:rPr lang="en-GB" dirty="0">
                <a:hlinkClick r:id="rId5"/>
              </a:rPr>
              <a:t>www.feedbackURL.com</a:t>
            </a:r>
            <a:r>
              <a:rPr lang="en-GB" dirty="0"/>
              <a:t> </a:t>
            </a:r>
          </a:p>
        </p:txBody>
      </p:sp>
      <p:sp>
        <p:nvSpPr>
          <p:cNvPr id="4" name="Slide Number Placeholder 8">
            <a:extLst>
              <a:ext uri="{FF2B5EF4-FFF2-40B4-BE49-F238E27FC236}">
                <a16:creationId xmlns:a16="http://schemas.microsoft.com/office/drawing/2014/main" id="{E5CCCADB-5DC7-4E39-8AC7-237BC69D10BE}"/>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112</a:t>
            </a:fld>
            <a:endParaRPr lang="en-GB" dirty="0"/>
          </a:p>
        </p:txBody>
      </p:sp>
      <p:sp>
        <p:nvSpPr>
          <p:cNvPr id="5" name="Footer Placeholder 4">
            <a:extLst>
              <a:ext uri="{FF2B5EF4-FFF2-40B4-BE49-F238E27FC236}">
                <a16:creationId xmlns:a16="http://schemas.microsoft.com/office/drawing/2014/main" id="{900FE3F3-4668-425E-9496-48E41C6C492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13ACDC9F-31BE-4398-A8A2-C7312FFC7589}"/>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Rectangle 6">
            <a:extLst>
              <a:ext uri="{FF2B5EF4-FFF2-40B4-BE49-F238E27FC236}">
                <a16:creationId xmlns:a16="http://schemas.microsoft.com/office/drawing/2014/main" id="{27D16A84-010C-461B-B5B0-024A279241EE}"/>
              </a:ext>
            </a:extLst>
          </p:cNvPr>
          <p:cNvSpPr/>
          <p:nvPr/>
        </p:nvSpPr>
        <p:spPr>
          <a:xfrm>
            <a:off x="5899150" y="4843460"/>
            <a:ext cx="5422900" cy="1500189"/>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Roboto" panose="02000000000000000000" pitchFamily="2" charset="0"/>
              </a:rPr>
              <a:t>PLACEHOLDER SLIDE</a:t>
            </a:r>
            <a:br>
              <a:rPr lang="en-GB" sz="4000" dirty="0">
                <a:latin typeface="Roboto" panose="02000000000000000000" pitchFamily="2" charset="0"/>
              </a:rPr>
            </a:br>
            <a:r>
              <a:rPr lang="en-GB" sz="3200" i="1" dirty="0">
                <a:latin typeface="Roboto" panose="02000000000000000000" pitchFamily="2" charset="0"/>
              </a:rPr>
              <a:t>(Update before class)</a:t>
            </a:r>
            <a:endParaRPr lang="en-GB" sz="4000" i="1" dirty="0">
              <a:latin typeface="Roboto" panose="02000000000000000000" pitchFamily="2" charset="0"/>
            </a:endParaRPr>
          </a:p>
        </p:txBody>
      </p:sp>
    </p:spTree>
    <p:extLst>
      <p:ext uri="{BB962C8B-B14F-4D97-AF65-F5344CB8AC3E}">
        <p14:creationId xmlns:p14="http://schemas.microsoft.com/office/powerpoint/2010/main" val="9344579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7018-E82F-4118-88A2-D1CA96AE7138}"/>
              </a:ext>
            </a:extLst>
          </p:cNvPr>
          <p:cNvSpPr>
            <a:spLocks noGrp="1"/>
          </p:cNvSpPr>
          <p:nvPr>
            <p:ph type="title"/>
          </p:nvPr>
        </p:nvSpPr>
        <p:spPr/>
        <p:txBody>
          <a:bodyPr/>
          <a:lstStyle/>
          <a:p>
            <a:r>
              <a:rPr lang="en-GB" dirty="0"/>
              <a:t>Happy Deployments!</a:t>
            </a:r>
          </a:p>
        </p:txBody>
      </p:sp>
      <p:sp>
        <p:nvSpPr>
          <p:cNvPr id="3" name="Content Placeholder 2">
            <a:extLst>
              <a:ext uri="{FF2B5EF4-FFF2-40B4-BE49-F238E27FC236}">
                <a16:creationId xmlns:a16="http://schemas.microsoft.com/office/drawing/2014/main" id="{74CA65B4-4E3A-4202-9710-B78C5178A89D}"/>
              </a:ext>
            </a:extLst>
          </p:cNvPr>
          <p:cNvSpPr>
            <a:spLocks noGrp="1"/>
          </p:cNvSpPr>
          <p:nvPr>
            <p:ph idx="1"/>
          </p:nvPr>
        </p:nvSpPr>
        <p:spPr/>
        <p:txBody>
          <a:bodyPr/>
          <a:lstStyle/>
          <a:p>
            <a:pPr marL="0" indent="0">
              <a:buNone/>
            </a:pPr>
            <a:r>
              <a:rPr lang="en-GB" dirty="0"/>
              <a:t>INSERT APPROPRIATE INSPIRING IMAGE</a:t>
            </a:r>
          </a:p>
        </p:txBody>
      </p:sp>
      <p:sp>
        <p:nvSpPr>
          <p:cNvPr id="4" name="Slide Number Placeholder 8">
            <a:extLst>
              <a:ext uri="{FF2B5EF4-FFF2-40B4-BE49-F238E27FC236}">
                <a16:creationId xmlns:a16="http://schemas.microsoft.com/office/drawing/2014/main" id="{070686C9-8C21-4DB5-A9DA-52B58271C85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113</a:t>
            </a:fld>
            <a:endParaRPr lang="en-GB" dirty="0"/>
          </a:p>
        </p:txBody>
      </p:sp>
      <p:sp>
        <p:nvSpPr>
          <p:cNvPr id="5" name="Footer Placeholder 4">
            <a:extLst>
              <a:ext uri="{FF2B5EF4-FFF2-40B4-BE49-F238E27FC236}">
                <a16:creationId xmlns:a16="http://schemas.microsoft.com/office/drawing/2014/main" id="{4B3979D9-30EC-4C1B-A797-478EAC2FC5B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310A48D-A58D-4D90-B55D-2E63C8F6339D}"/>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End of day</a:t>
            </a:r>
          </a:p>
        </p:txBody>
      </p:sp>
      <p:sp>
        <p:nvSpPr>
          <p:cNvPr id="7" name="Rectangle 6">
            <a:extLst>
              <a:ext uri="{FF2B5EF4-FFF2-40B4-BE49-F238E27FC236}">
                <a16:creationId xmlns:a16="http://schemas.microsoft.com/office/drawing/2014/main" id="{D8E21333-A9FF-4E04-A15F-DE18312B8330}"/>
              </a:ext>
            </a:extLst>
          </p:cNvPr>
          <p:cNvSpPr/>
          <p:nvPr/>
        </p:nvSpPr>
        <p:spPr>
          <a:xfrm>
            <a:off x="2140084" y="2597285"/>
            <a:ext cx="7592709" cy="3107312"/>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p:txBody>
      </p:sp>
    </p:spTree>
    <p:extLst>
      <p:ext uri="{BB962C8B-B14F-4D97-AF65-F5344CB8AC3E}">
        <p14:creationId xmlns:p14="http://schemas.microsoft.com/office/powerpoint/2010/main" val="16666792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3A333-DE94-4059-A317-DAAEE1404565}"/>
              </a:ext>
            </a:extLst>
          </p:cNvPr>
          <p:cNvSpPr>
            <a:spLocks noGrp="1"/>
          </p:cNvSpPr>
          <p:nvPr>
            <p:ph type="title"/>
          </p:nvPr>
        </p:nvSpPr>
        <p:spPr/>
        <p:txBody>
          <a:bodyPr/>
          <a:lstStyle/>
          <a:p>
            <a:r>
              <a:rPr lang="en-GB" dirty="0"/>
              <a:t>Testimonial</a:t>
            </a:r>
          </a:p>
        </p:txBody>
      </p:sp>
      <p:sp>
        <p:nvSpPr>
          <p:cNvPr id="3" name="Content Placeholder 2">
            <a:extLst>
              <a:ext uri="{FF2B5EF4-FFF2-40B4-BE49-F238E27FC236}">
                <a16:creationId xmlns:a16="http://schemas.microsoft.com/office/drawing/2014/main" id="{FA0C510A-7238-4C09-B747-EF56275B061E}"/>
              </a:ext>
            </a:extLst>
          </p:cNvPr>
          <p:cNvSpPr>
            <a:spLocks noGrp="1"/>
          </p:cNvSpPr>
          <p:nvPr>
            <p:ph idx="1"/>
          </p:nvPr>
        </p:nvSpPr>
        <p:spPr/>
        <p:txBody>
          <a:bodyPr>
            <a:normAutofit fontScale="85000" lnSpcReduction="20000"/>
          </a:bodyPr>
          <a:lstStyle/>
          <a:p>
            <a:pPr marL="0" indent="0">
              <a:lnSpc>
                <a:spcPct val="107000"/>
              </a:lnSpc>
              <a:spcAft>
                <a:spcPts val="800"/>
              </a:spcAft>
              <a:buNone/>
            </a:pPr>
            <a:r>
              <a:rPr lang="en-GB" i="1" dirty="0"/>
              <a:t>“The hands on experience is great, I was able to follow with no problem even with zero prior experience in Octopus and AWS (limited </a:t>
            </a:r>
            <a:r>
              <a:rPr lang="en-GB" i="1" dirty="0" err="1"/>
              <a:t>github</a:t>
            </a:r>
            <a:r>
              <a:rPr lang="en-GB" i="1" dirty="0"/>
              <a:t> experience). I feel basic prior automation and/or DevOps knowledge might be beneficial - especially about packaging.</a:t>
            </a:r>
          </a:p>
          <a:p>
            <a:pPr marL="0" indent="0">
              <a:lnSpc>
                <a:spcPct val="107000"/>
              </a:lnSpc>
              <a:spcAft>
                <a:spcPts val="800"/>
              </a:spcAft>
              <a:buNone/>
            </a:pPr>
            <a:r>
              <a:rPr lang="en-GB" i="1" dirty="0"/>
              <a:t>I like how it was tailored for DB specialists which are often a forgotten group.</a:t>
            </a:r>
          </a:p>
          <a:p>
            <a:pPr marL="0" indent="0">
              <a:lnSpc>
                <a:spcPct val="107000"/>
              </a:lnSpc>
              <a:spcAft>
                <a:spcPts val="800"/>
              </a:spcAft>
              <a:buNone/>
            </a:pPr>
            <a:r>
              <a:rPr lang="en-GB" i="1" dirty="0"/>
              <a:t>DevOps and automation are often interchangeable, but this workshop put things in context.”</a:t>
            </a:r>
            <a:endParaRPr lang="en-GB" dirty="0"/>
          </a:p>
          <a:p>
            <a:pPr marL="0" indent="0">
              <a:buNone/>
            </a:pPr>
            <a:endParaRPr lang="en-GB" dirty="0"/>
          </a:p>
          <a:p>
            <a:pPr marL="0" indent="0">
              <a:buNone/>
            </a:pPr>
            <a:r>
              <a:rPr lang="en-GB" dirty="0" err="1"/>
              <a:t>Tomáš</a:t>
            </a:r>
            <a:r>
              <a:rPr lang="en-GB" dirty="0"/>
              <a:t> </a:t>
            </a:r>
            <a:r>
              <a:rPr lang="en-GB" dirty="0" err="1"/>
              <a:t>Zíka</a:t>
            </a:r>
            <a:endParaRPr lang="en-GB" dirty="0"/>
          </a:p>
          <a:p>
            <a:pPr marL="0" indent="0">
              <a:buNone/>
            </a:pPr>
            <a:r>
              <a:rPr lang="en-GB" dirty="0"/>
              <a:t>Database Specialist at Alza.cz </a:t>
            </a:r>
            <a:r>
              <a:rPr lang="en-GB" dirty="0" err="1"/>
              <a:t>a.s.</a:t>
            </a:r>
            <a:endParaRPr lang="en-GB" dirty="0"/>
          </a:p>
        </p:txBody>
      </p:sp>
      <p:sp>
        <p:nvSpPr>
          <p:cNvPr id="4" name="Slide Number Placeholder 8">
            <a:extLst>
              <a:ext uri="{FF2B5EF4-FFF2-40B4-BE49-F238E27FC236}">
                <a16:creationId xmlns:a16="http://schemas.microsoft.com/office/drawing/2014/main" id="{AA5E6516-E1B7-4439-BAB0-F485268044DD}"/>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114</a:t>
            </a:fld>
            <a:endParaRPr lang="en-GB" dirty="0"/>
          </a:p>
        </p:txBody>
      </p:sp>
      <p:sp>
        <p:nvSpPr>
          <p:cNvPr id="5" name="Footer Placeholder 4">
            <a:extLst>
              <a:ext uri="{FF2B5EF4-FFF2-40B4-BE49-F238E27FC236}">
                <a16:creationId xmlns:a16="http://schemas.microsoft.com/office/drawing/2014/main" id="{EBBA1219-F31D-42E4-9EA4-D8805A71A00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32178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People of ACM - Nicole Forsgren">
            <a:extLst>
              <a:ext uri="{FF2B5EF4-FFF2-40B4-BE49-F238E27FC236}">
                <a16:creationId xmlns:a16="http://schemas.microsoft.com/office/drawing/2014/main" id="{B696046B-878B-4D36-9513-D270E3DB09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4873892"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of ACM - Nicole Forsgren">
            <a:extLst>
              <a:ext uri="{FF2B5EF4-FFF2-40B4-BE49-F238E27FC236}">
                <a16:creationId xmlns:a16="http://schemas.microsoft.com/office/drawing/2014/main" id="{FE8771FA-B890-4A7F-BA74-33130B76A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3886200"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BEFE7EBF-9ECD-47D0-B437-8B2594F21427}"/>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Nicole </a:t>
            </a:r>
            <a:r>
              <a:rPr lang="en-GB" sz="2400" b="1" i="1" dirty="0" err="1">
                <a:solidFill>
                  <a:srgbClr val="2F93E0"/>
                </a:solidFill>
                <a:latin typeface="Roboto" panose="02000000000000000000" pitchFamily="2" charset="0"/>
                <a:ea typeface="Roboto" panose="02000000000000000000" pitchFamily="2" charset="0"/>
              </a:rPr>
              <a:t>Forsgren</a:t>
            </a:r>
            <a:endParaRPr lang="en-GB" sz="2400" b="1" i="1" dirty="0">
              <a:solidFill>
                <a:srgbClr val="2F93E0"/>
              </a:solidFill>
              <a:latin typeface="Roboto" panose="02000000000000000000" pitchFamily="2" charset="0"/>
              <a:ea typeface="Roboto" panose="02000000000000000000" pitchFamily="2" charset="0"/>
            </a:endParaRP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Accelerate</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Accelerate: </a:t>
            </a:r>
            <a:r>
              <a:rPr lang="en-GB" i="1" dirty="0"/>
              <a:t>4 key metrics</a:t>
            </a:r>
          </a:p>
        </p:txBody>
      </p:sp>
      <p:sp>
        <p:nvSpPr>
          <p:cNvPr id="8" name="Slide Number Placeholder 8">
            <a:extLst>
              <a:ext uri="{FF2B5EF4-FFF2-40B4-BE49-F238E27FC236}">
                <a16:creationId xmlns:a16="http://schemas.microsoft.com/office/drawing/2014/main" id="{DCA31D7F-B537-462D-B693-99ABCC0B331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12</a:t>
            </a:fld>
            <a:endParaRPr lang="en-GB" dirty="0"/>
          </a:p>
        </p:txBody>
      </p:sp>
      <p:pic>
        <p:nvPicPr>
          <p:cNvPr id="10" name="Picture 2" descr="Accelerate: The Science of Lean Software and Devops: Building and ...">
            <a:extLst>
              <a:ext uri="{FF2B5EF4-FFF2-40B4-BE49-F238E27FC236}">
                <a16:creationId xmlns:a16="http://schemas.microsoft.com/office/drawing/2014/main" id="{0C62FF78-F066-4DDA-9CD0-F9993C38F0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D69E789-90BF-4A6A-99DA-F349385F7CF5}"/>
              </a:ext>
            </a:extLst>
          </p:cNvPr>
          <p:cNvSpPr txBox="1">
            <a:spLocks/>
          </p:cNvSpPr>
          <p:nvPr/>
        </p:nvSpPr>
        <p:spPr>
          <a:xfrm>
            <a:off x="6915705" y="2095130"/>
            <a:ext cx="5086478" cy="4029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Deployment Frequency</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Lead Time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Mean Time to Restore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Change Failure %</a:t>
            </a:r>
          </a:p>
          <a:p>
            <a:pPr marL="457200" indent="-457200">
              <a:buFont typeface="Arial" panose="020B0604020202020204" pitchFamily="34" charset="0"/>
              <a:buAutoNum type="arabicPeriod"/>
            </a:pPr>
            <a:endParaRPr lang="en-GB" dirty="0">
              <a:solidFill>
                <a:srgbClr val="2F93E0"/>
              </a:solidFill>
              <a:latin typeface="Roboto" panose="02000000000000000000" pitchFamily="2" charset="0"/>
              <a:cs typeface="Calibri Light" panose="020F0302020204030204" pitchFamily="34" charset="0"/>
            </a:endParaRPr>
          </a:p>
          <a:p>
            <a:pPr marL="0" indent="0">
              <a:buNone/>
            </a:pPr>
            <a:endParaRPr lang="en-GB" dirty="0">
              <a:solidFill>
                <a:srgbClr val="2F93E0"/>
              </a:solidFill>
              <a:latin typeface="Roboto" panose="02000000000000000000" pitchFamily="2" charset="0"/>
              <a:cs typeface="Calibri Light" panose="020F0302020204030204" pitchFamily="34" charset="0"/>
            </a:endParaRPr>
          </a:p>
        </p:txBody>
      </p:sp>
      <p:sp>
        <p:nvSpPr>
          <p:cNvPr id="12" name="Title Placeholder 1">
            <a:extLst>
              <a:ext uri="{FF2B5EF4-FFF2-40B4-BE49-F238E27FC236}">
                <a16:creationId xmlns:a16="http://schemas.microsoft.com/office/drawing/2014/main" id="{61619404-02BC-4863-8B64-E65CC1548229}"/>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6" name="Footer Placeholder 4">
            <a:extLst>
              <a:ext uri="{FF2B5EF4-FFF2-40B4-BE49-F238E27FC236}">
                <a16:creationId xmlns:a16="http://schemas.microsoft.com/office/drawing/2014/main" id="{D2122735-87C6-478D-A701-C2B25B137373}"/>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347762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People of ACM - Nicole Forsgren">
            <a:extLst>
              <a:ext uri="{FF2B5EF4-FFF2-40B4-BE49-F238E27FC236}">
                <a16:creationId xmlns:a16="http://schemas.microsoft.com/office/drawing/2014/main" id="{1F3B8F11-A02F-4DEE-9418-2DFEC4C0E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4873892"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Accelerate: </a:t>
            </a:r>
            <a:r>
              <a:rPr lang="en-GB" i="1" dirty="0"/>
              <a:t>4 key metrics</a:t>
            </a:r>
          </a:p>
        </p:txBody>
      </p:sp>
      <p:sp>
        <p:nvSpPr>
          <p:cNvPr id="8" name="Slide Number Placeholder 8">
            <a:extLst>
              <a:ext uri="{FF2B5EF4-FFF2-40B4-BE49-F238E27FC236}">
                <a16:creationId xmlns:a16="http://schemas.microsoft.com/office/drawing/2014/main" id="{336B16E5-A3B5-4759-B9BA-D78869AB316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13</a:t>
            </a:fld>
            <a:endParaRPr lang="en-GB" dirty="0"/>
          </a:p>
        </p:txBody>
      </p:sp>
      <p:pic>
        <p:nvPicPr>
          <p:cNvPr id="10" name="Picture 2" descr="Accelerate: The Science of Lean Software and Devops: Building and ...">
            <a:extLst>
              <a:ext uri="{FF2B5EF4-FFF2-40B4-BE49-F238E27FC236}">
                <a16:creationId xmlns:a16="http://schemas.microsoft.com/office/drawing/2014/main" id="{05B63EF8-BFBA-418B-A9AB-E28AD72FA8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of ACM - Nicole Forsgren">
            <a:extLst>
              <a:ext uri="{FF2B5EF4-FFF2-40B4-BE49-F238E27FC236}">
                <a16:creationId xmlns:a16="http://schemas.microsoft.com/office/drawing/2014/main" id="{3B9A3FAB-B99D-4D91-A13C-17C251EBB1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3886200"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FCB7C28-68DA-417B-B0B3-4095F6D8C1DC}"/>
              </a:ext>
            </a:extLst>
          </p:cNvPr>
          <p:cNvSpPr txBox="1">
            <a:spLocks/>
          </p:cNvSpPr>
          <p:nvPr/>
        </p:nvSpPr>
        <p:spPr>
          <a:xfrm>
            <a:off x="7001690" y="1922453"/>
            <a:ext cx="4352110" cy="3407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“Analysis over several years shows that high-performing organizations were consistently </a:t>
            </a:r>
            <a:r>
              <a:rPr lang="en-GB" b="1" i="1" dirty="0">
                <a:solidFill>
                  <a:srgbClr val="1866A0"/>
                </a:solidFill>
                <a:latin typeface="Roboto" panose="02000000000000000000" pitchFamily="2" charset="0"/>
                <a:ea typeface="Roboto" panose="02000000000000000000" pitchFamily="2" charset="0"/>
                <a:cs typeface="Calibri Light" panose="020F0302020204030204" pitchFamily="34" charset="0"/>
              </a:rPr>
              <a:t>twice as likely</a:t>
            </a: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 to exceed [the </a:t>
            </a:r>
            <a:r>
              <a:rPr lang="en-GB" b="1" i="1" dirty="0">
                <a:solidFill>
                  <a:srgbClr val="1866A0"/>
                </a:solidFill>
                <a:latin typeface="Roboto" panose="02000000000000000000" pitchFamily="2" charset="0"/>
                <a:ea typeface="Roboto" panose="02000000000000000000" pitchFamily="2" charset="0"/>
                <a:cs typeface="Calibri Light" panose="020F0302020204030204" pitchFamily="34" charset="0"/>
              </a:rPr>
              <a:t>profitability</a:t>
            </a: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 </a:t>
            </a:r>
            <a:r>
              <a:rPr lang="en-GB" b="1" i="1" dirty="0">
                <a:solidFill>
                  <a:srgbClr val="1866A0"/>
                </a:solidFill>
                <a:latin typeface="Roboto" panose="02000000000000000000" pitchFamily="2" charset="0"/>
                <a:ea typeface="Roboto" panose="02000000000000000000" pitchFamily="2" charset="0"/>
                <a:cs typeface="Calibri Light" panose="020F0302020204030204" pitchFamily="34" charset="0"/>
              </a:rPr>
              <a:t>market</a:t>
            </a: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 </a:t>
            </a:r>
            <a:r>
              <a:rPr lang="en-GB" b="1" i="1" dirty="0">
                <a:solidFill>
                  <a:srgbClr val="1866A0"/>
                </a:solidFill>
                <a:latin typeface="Roboto" panose="02000000000000000000" pitchFamily="2" charset="0"/>
                <a:ea typeface="Roboto" panose="02000000000000000000" pitchFamily="2" charset="0"/>
                <a:cs typeface="Calibri Light" panose="020F0302020204030204" pitchFamily="34" charset="0"/>
              </a:rPr>
              <a:t>share</a:t>
            </a: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 and </a:t>
            </a:r>
            <a:r>
              <a:rPr lang="en-GB" b="1" i="1" dirty="0">
                <a:solidFill>
                  <a:srgbClr val="1866A0"/>
                </a:solidFill>
                <a:latin typeface="Roboto" panose="02000000000000000000" pitchFamily="2" charset="0"/>
                <a:ea typeface="Roboto" panose="02000000000000000000" pitchFamily="2" charset="0"/>
                <a:cs typeface="Calibri Light" panose="020F0302020204030204" pitchFamily="34" charset="0"/>
              </a:rPr>
              <a:t>productivity</a:t>
            </a:r>
            <a:r>
              <a:rPr lang="en-GB" i="1" dirty="0">
                <a:solidFill>
                  <a:srgbClr val="2F93E0"/>
                </a:solidFill>
                <a:latin typeface="Roboto" panose="02000000000000000000" pitchFamily="2" charset="0"/>
                <a:ea typeface="Roboto" panose="02000000000000000000" pitchFamily="2" charset="0"/>
                <a:cs typeface="Calibri Light" panose="020F0302020204030204" pitchFamily="34" charset="0"/>
              </a:rPr>
              <a:t> of] low performers.”</a:t>
            </a:r>
          </a:p>
        </p:txBody>
      </p:sp>
      <p:sp>
        <p:nvSpPr>
          <p:cNvPr id="12" name="Title 3">
            <a:extLst>
              <a:ext uri="{FF2B5EF4-FFF2-40B4-BE49-F238E27FC236}">
                <a16:creationId xmlns:a16="http://schemas.microsoft.com/office/drawing/2014/main" id="{A25D98AE-370B-4C1A-8245-7CFBF1E07726}"/>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Nicole </a:t>
            </a:r>
            <a:r>
              <a:rPr lang="en-GB" sz="2400" b="1" i="1" dirty="0" err="1">
                <a:solidFill>
                  <a:srgbClr val="2F93E0"/>
                </a:solidFill>
                <a:latin typeface="Roboto" panose="02000000000000000000" pitchFamily="2" charset="0"/>
                <a:ea typeface="Roboto" panose="02000000000000000000" pitchFamily="2" charset="0"/>
              </a:rPr>
              <a:t>Forsgren</a:t>
            </a:r>
            <a:endParaRPr lang="en-GB" sz="2400" b="1" i="1" dirty="0">
              <a:solidFill>
                <a:srgbClr val="2F93E0"/>
              </a:solidFill>
              <a:latin typeface="Roboto" panose="02000000000000000000" pitchFamily="2" charset="0"/>
              <a:ea typeface="Roboto" panose="02000000000000000000" pitchFamily="2" charset="0"/>
            </a:endParaRP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Accelerate</a:t>
            </a:r>
          </a:p>
        </p:txBody>
      </p:sp>
      <p:sp>
        <p:nvSpPr>
          <p:cNvPr id="18" name="Title Placeholder 1">
            <a:extLst>
              <a:ext uri="{FF2B5EF4-FFF2-40B4-BE49-F238E27FC236}">
                <a16:creationId xmlns:a16="http://schemas.microsoft.com/office/drawing/2014/main" id="{3CEF5B99-8C3B-4E26-8A99-D53E007D6160}"/>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1" name="Footer Placeholder 4">
            <a:extLst>
              <a:ext uri="{FF2B5EF4-FFF2-40B4-BE49-F238E27FC236}">
                <a16:creationId xmlns:a16="http://schemas.microsoft.com/office/drawing/2014/main" id="{90610299-B444-4EBD-9486-94AAC59FD533}"/>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423801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People of ACM - Nicole Forsgren">
            <a:extLst>
              <a:ext uri="{FF2B5EF4-FFF2-40B4-BE49-F238E27FC236}">
                <a16:creationId xmlns:a16="http://schemas.microsoft.com/office/drawing/2014/main" id="{B696046B-878B-4D36-9513-D270E3DB09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4873892"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of ACM - Nicole Forsgren">
            <a:extLst>
              <a:ext uri="{FF2B5EF4-FFF2-40B4-BE49-F238E27FC236}">
                <a16:creationId xmlns:a16="http://schemas.microsoft.com/office/drawing/2014/main" id="{FE8771FA-B890-4A7F-BA74-33130B76A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3886200"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BEFE7EBF-9ECD-47D0-B437-8B2594F21427}"/>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Nicole </a:t>
            </a:r>
            <a:r>
              <a:rPr lang="en-GB" sz="2400" b="1" i="1" dirty="0" err="1">
                <a:solidFill>
                  <a:srgbClr val="2F93E0"/>
                </a:solidFill>
                <a:latin typeface="Roboto" panose="02000000000000000000" pitchFamily="2" charset="0"/>
                <a:ea typeface="Roboto" panose="02000000000000000000" pitchFamily="2" charset="0"/>
              </a:rPr>
              <a:t>Forsgren</a:t>
            </a:r>
            <a:endParaRPr lang="en-GB" sz="2400" b="1" i="1" dirty="0">
              <a:solidFill>
                <a:srgbClr val="2F93E0"/>
              </a:solidFill>
              <a:latin typeface="Roboto" panose="02000000000000000000" pitchFamily="2" charset="0"/>
              <a:ea typeface="Roboto" panose="02000000000000000000" pitchFamily="2" charset="0"/>
            </a:endParaRP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Accelerate</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Accelerate: </a:t>
            </a:r>
            <a:r>
              <a:rPr lang="en-GB" i="1" dirty="0"/>
              <a:t>4 key metrics</a:t>
            </a:r>
          </a:p>
        </p:txBody>
      </p:sp>
      <p:sp>
        <p:nvSpPr>
          <p:cNvPr id="8" name="Slide Number Placeholder 8">
            <a:extLst>
              <a:ext uri="{FF2B5EF4-FFF2-40B4-BE49-F238E27FC236}">
                <a16:creationId xmlns:a16="http://schemas.microsoft.com/office/drawing/2014/main" id="{DCA31D7F-B537-462D-B693-99ABCC0B331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14</a:t>
            </a:fld>
            <a:endParaRPr lang="en-GB" dirty="0"/>
          </a:p>
        </p:txBody>
      </p:sp>
      <p:pic>
        <p:nvPicPr>
          <p:cNvPr id="10" name="Picture 2" descr="Accelerate: The Science of Lean Software and Devops: Building and ...">
            <a:extLst>
              <a:ext uri="{FF2B5EF4-FFF2-40B4-BE49-F238E27FC236}">
                <a16:creationId xmlns:a16="http://schemas.microsoft.com/office/drawing/2014/main" id="{0C62FF78-F066-4DDA-9CD0-F9993C38F0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D69E789-90BF-4A6A-99DA-F349385F7CF5}"/>
              </a:ext>
            </a:extLst>
          </p:cNvPr>
          <p:cNvSpPr txBox="1">
            <a:spLocks/>
          </p:cNvSpPr>
          <p:nvPr/>
        </p:nvSpPr>
        <p:spPr>
          <a:xfrm>
            <a:off x="6915705" y="2095130"/>
            <a:ext cx="5086478" cy="4029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Deployment Frequency</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Lead Time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Mean Time to Restore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Change Failure %</a:t>
            </a:r>
          </a:p>
          <a:p>
            <a:pPr marL="457200" indent="-457200">
              <a:buFont typeface="Arial" panose="020B0604020202020204" pitchFamily="34" charset="0"/>
              <a:buAutoNum type="arabicPeriod"/>
            </a:pPr>
            <a:endParaRPr lang="en-GB" dirty="0">
              <a:solidFill>
                <a:srgbClr val="2F93E0"/>
              </a:solidFill>
              <a:latin typeface="Roboto" panose="02000000000000000000" pitchFamily="2" charset="0"/>
              <a:cs typeface="Calibri Light" panose="020F0302020204030204" pitchFamily="34" charset="0"/>
            </a:endParaRPr>
          </a:p>
          <a:p>
            <a:pPr marL="0" indent="0">
              <a:buNone/>
            </a:pPr>
            <a:endParaRPr lang="en-GB" dirty="0">
              <a:solidFill>
                <a:srgbClr val="2F93E0"/>
              </a:solidFill>
              <a:latin typeface="Roboto" panose="02000000000000000000" pitchFamily="2" charset="0"/>
              <a:cs typeface="Calibri Light" panose="020F0302020204030204" pitchFamily="34" charset="0"/>
            </a:endParaRPr>
          </a:p>
        </p:txBody>
      </p:sp>
      <p:sp>
        <p:nvSpPr>
          <p:cNvPr id="12" name="Title Placeholder 1">
            <a:extLst>
              <a:ext uri="{FF2B5EF4-FFF2-40B4-BE49-F238E27FC236}">
                <a16:creationId xmlns:a16="http://schemas.microsoft.com/office/drawing/2014/main" id="{61619404-02BC-4863-8B64-E65CC1548229}"/>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6" name="Footer Placeholder 4">
            <a:extLst>
              <a:ext uri="{FF2B5EF4-FFF2-40B4-BE49-F238E27FC236}">
                <a16:creationId xmlns:a16="http://schemas.microsoft.com/office/drawing/2014/main" id="{9B7A523F-E20A-4E2D-89D3-DF487E90365F}"/>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843009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Small batch sizes</a:t>
            </a:r>
          </a:p>
        </p:txBody>
      </p:sp>
      <p:pic>
        <p:nvPicPr>
          <p:cNvPr id="4" name="Picture 2" descr="Releng 2014 - Keynote 1: Chuck Rossi, Release Engineering ...">
            <a:extLst>
              <a:ext uri="{FF2B5EF4-FFF2-40B4-BE49-F238E27FC236}">
                <a16:creationId xmlns:a16="http://schemas.microsoft.com/office/drawing/2014/main" id="{CB33844E-61BB-4761-8B50-A90C26175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4" t="-1" r="19550" b="18618"/>
          <a:stretch/>
        </p:blipFill>
        <p:spPr bwMode="auto">
          <a:xfrm>
            <a:off x="3886200" y="1913601"/>
            <a:ext cx="5013321" cy="421983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8">
            <a:extLst>
              <a:ext uri="{FF2B5EF4-FFF2-40B4-BE49-F238E27FC236}">
                <a16:creationId xmlns:a16="http://schemas.microsoft.com/office/drawing/2014/main" id="{06444F30-DAF3-4AEA-A6AF-C58BFD17701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15</a:t>
            </a:fld>
            <a:endParaRPr lang="en-GB" dirty="0"/>
          </a:p>
        </p:txBody>
      </p:sp>
      <p:pic>
        <p:nvPicPr>
          <p:cNvPr id="9" name="Picture 2" descr="The Devops Handbook: How to Create World-Class Agility, Reliability, and  Security in Technology Organizations: Amazon.co.uk: Gene Kim, Patrick  Debois, John Willis: 9781942788003: Books">
            <a:extLst>
              <a:ext uri="{FF2B5EF4-FFF2-40B4-BE49-F238E27FC236}">
                <a16:creationId xmlns:a16="http://schemas.microsoft.com/office/drawing/2014/main" id="{41079359-CE3F-4DCF-8F8C-547CD78AD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13601"/>
            <a:ext cx="2756567" cy="42198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799DABD-77AB-4AEC-AA89-B1140D343A2B}"/>
              </a:ext>
            </a:extLst>
          </p:cNvPr>
          <p:cNvSpPr/>
          <p:nvPr/>
        </p:nvSpPr>
        <p:spPr>
          <a:xfrm>
            <a:off x="6465564" y="1910803"/>
            <a:ext cx="2433957" cy="4248031"/>
          </a:xfrm>
          <a:prstGeom prst="rect">
            <a:avLst/>
          </a:prstGeom>
          <a:gradFill flip="none" rotWithShape="1">
            <a:gsLst>
              <a:gs pos="0">
                <a:schemeClr val="accent1">
                  <a:tint val="66000"/>
                  <a:satMod val="160000"/>
                  <a:alpha val="0"/>
                </a:schemeClr>
              </a:gs>
              <a:gs pos="77000">
                <a:schemeClr val="bg1">
                  <a:alpha val="76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509000" y="2514600"/>
            <a:ext cx="2844800" cy="3618834"/>
          </a:xfrm>
        </p:spPr>
        <p:txBody>
          <a:bodyPr>
            <a:normAutofit/>
          </a:bodyPr>
          <a:lstStyle/>
          <a:p>
            <a:pPr marL="0" indent="0">
              <a:lnSpc>
                <a:spcPct val="100000"/>
              </a:lnSpc>
              <a:buNone/>
            </a:pPr>
            <a:r>
              <a:rPr lang="en-GB" sz="3200" i="1" dirty="0"/>
              <a:t>“If we want more changes, </a:t>
            </a:r>
            <a:br>
              <a:rPr lang="en-GB" sz="3200" i="1" dirty="0"/>
            </a:br>
            <a:r>
              <a:rPr lang="en-GB" sz="3200" i="1" dirty="0"/>
              <a:t>we need </a:t>
            </a:r>
            <a:r>
              <a:rPr lang="en-GB" sz="3200" b="1" i="1" dirty="0">
                <a:solidFill>
                  <a:srgbClr val="1866A0"/>
                </a:solidFill>
              </a:rPr>
              <a:t>more</a:t>
            </a:r>
            <a:r>
              <a:rPr lang="en-GB" sz="3200" i="1" dirty="0"/>
              <a:t> </a:t>
            </a:r>
            <a:r>
              <a:rPr lang="en-GB" sz="3200" b="1" i="1" dirty="0">
                <a:solidFill>
                  <a:srgbClr val="1866A0"/>
                </a:solidFill>
              </a:rPr>
              <a:t>deployments.</a:t>
            </a:r>
            <a:r>
              <a:rPr lang="en-GB" sz="3200" i="1" dirty="0"/>
              <a:t>”</a:t>
            </a:r>
          </a:p>
        </p:txBody>
      </p:sp>
      <p:sp>
        <p:nvSpPr>
          <p:cNvPr id="11" name="Title 3">
            <a:extLst>
              <a:ext uri="{FF2B5EF4-FFF2-40B4-BE49-F238E27FC236}">
                <a16:creationId xmlns:a16="http://schemas.microsoft.com/office/drawing/2014/main" id="{1BC76E49-FDCC-48B1-911F-A0167F9B87E0}"/>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Chuck Rossi</a:t>
            </a: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Facebook</a:t>
            </a:r>
          </a:p>
        </p:txBody>
      </p:sp>
      <p:sp>
        <p:nvSpPr>
          <p:cNvPr id="12" name="Title Placeholder 1">
            <a:extLst>
              <a:ext uri="{FF2B5EF4-FFF2-40B4-BE49-F238E27FC236}">
                <a16:creationId xmlns:a16="http://schemas.microsoft.com/office/drawing/2014/main" id="{3AA37C3D-CEAF-4B2D-A295-6AA82C7E9A25}"/>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3" name="Footer Placeholder 4">
            <a:extLst>
              <a:ext uri="{FF2B5EF4-FFF2-40B4-BE49-F238E27FC236}">
                <a16:creationId xmlns:a16="http://schemas.microsoft.com/office/drawing/2014/main" id="{3C3065D7-C94C-4014-B20E-36FCB483A513}"/>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89402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People of ACM - Nicole Forsgren">
            <a:extLst>
              <a:ext uri="{FF2B5EF4-FFF2-40B4-BE49-F238E27FC236}">
                <a16:creationId xmlns:a16="http://schemas.microsoft.com/office/drawing/2014/main" id="{B696046B-878B-4D36-9513-D270E3DB09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4873892"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eople of ACM - Nicole Forsgren">
            <a:extLst>
              <a:ext uri="{FF2B5EF4-FFF2-40B4-BE49-F238E27FC236}">
                <a16:creationId xmlns:a16="http://schemas.microsoft.com/office/drawing/2014/main" id="{FE8771FA-B890-4A7F-BA74-33130B76A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 t="1096" r="14098" b="909"/>
          <a:stretch/>
        </p:blipFill>
        <p:spPr bwMode="auto">
          <a:xfrm flipH="1">
            <a:off x="3886200" y="1918582"/>
            <a:ext cx="6479908" cy="4202128"/>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
            <a:extLst>
              <a:ext uri="{FF2B5EF4-FFF2-40B4-BE49-F238E27FC236}">
                <a16:creationId xmlns:a16="http://schemas.microsoft.com/office/drawing/2014/main" id="{BEFE7EBF-9ECD-47D0-B437-8B2594F21427}"/>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i="1" dirty="0">
                <a:solidFill>
                  <a:srgbClr val="2F93E0"/>
                </a:solidFill>
                <a:latin typeface="Roboto" panose="02000000000000000000" pitchFamily="2" charset="0"/>
                <a:ea typeface="Roboto" panose="02000000000000000000" pitchFamily="2" charset="0"/>
              </a:rPr>
              <a:t>Nicole </a:t>
            </a:r>
            <a:r>
              <a:rPr lang="en-GB" sz="2400" b="1" i="1" dirty="0" err="1">
                <a:solidFill>
                  <a:srgbClr val="2F93E0"/>
                </a:solidFill>
                <a:latin typeface="Roboto" panose="02000000000000000000" pitchFamily="2" charset="0"/>
                <a:ea typeface="Roboto" panose="02000000000000000000" pitchFamily="2" charset="0"/>
              </a:rPr>
              <a:t>Forsgren</a:t>
            </a:r>
            <a:endParaRPr lang="en-GB" sz="2400" b="1" i="1" dirty="0">
              <a:solidFill>
                <a:srgbClr val="2F93E0"/>
              </a:solidFill>
              <a:latin typeface="Roboto" panose="02000000000000000000" pitchFamily="2" charset="0"/>
              <a:ea typeface="Roboto" panose="02000000000000000000" pitchFamily="2" charset="0"/>
            </a:endParaRP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Accelerate</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Accelerate: </a:t>
            </a:r>
            <a:r>
              <a:rPr lang="en-GB" i="1" dirty="0"/>
              <a:t>4 key metrics</a:t>
            </a:r>
          </a:p>
        </p:txBody>
      </p:sp>
      <p:sp>
        <p:nvSpPr>
          <p:cNvPr id="8" name="Slide Number Placeholder 8">
            <a:extLst>
              <a:ext uri="{FF2B5EF4-FFF2-40B4-BE49-F238E27FC236}">
                <a16:creationId xmlns:a16="http://schemas.microsoft.com/office/drawing/2014/main" id="{DCA31D7F-B537-462D-B693-99ABCC0B331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16</a:t>
            </a:fld>
            <a:endParaRPr lang="en-GB" dirty="0"/>
          </a:p>
        </p:txBody>
      </p:sp>
      <p:pic>
        <p:nvPicPr>
          <p:cNvPr id="10" name="Picture 2" descr="Accelerate: The Science of Lean Software and Devops: Building and ...">
            <a:extLst>
              <a:ext uri="{FF2B5EF4-FFF2-40B4-BE49-F238E27FC236}">
                <a16:creationId xmlns:a16="http://schemas.microsoft.com/office/drawing/2014/main" id="{0C62FF78-F066-4DDA-9CD0-F9993C38F0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D69E789-90BF-4A6A-99DA-F349385F7CF5}"/>
              </a:ext>
            </a:extLst>
          </p:cNvPr>
          <p:cNvSpPr txBox="1">
            <a:spLocks/>
          </p:cNvSpPr>
          <p:nvPr/>
        </p:nvSpPr>
        <p:spPr>
          <a:xfrm>
            <a:off x="6915705" y="2095130"/>
            <a:ext cx="4438095" cy="4029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Deployment Frequency</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Lead Time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Mean Time to Restore</a:t>
            </a:r>
          </a:p>
          <a:p>
            <a:pPr marL="457200" indent="-457200">
              <a:buFont typeface="Arial" panose="020B0604020202020204" pitchFamily="34" charset="0"/>
              <a:buAutoNum type="arabicPeriod"/>
            </a:pPr>
            <a:r>
              <a:rPr lang="en-GB" dirty="0">
                <a:solidFill>
                  <a:srgbClr val="2F93E0"/>
                </a:solidFill>
                <a:latin typeface="Roboto" panose="02000000000000000000" pitchFamily="2" charset="0"/>
                <a:cs typeface="Calibri Light" panose="020F0302020204030204" pitchFamily="34" charset="0"/>
              </a:rPr>
              <a:t>Change Failure %</a:t>
            </a:r>
          </a:p>
          <a:p>
            <a:pPr marL="457200" indent="-457200">
              <a:buFont typeface="Arial" panose="020B0604020202020204" pitchFamily="34" charset="0"/>
              <a:buAutoNum type="arabicPeriod"/>
            </a:pPr>
            <a:endParaRPr lang="en-GB" dirty="0">
              <a:solidFill>
                <a:srgbClr val="2F93E0"/>
              </a:solidFill>
              <a:latin typeface="Roboto" panose="02000000000000000000" pitchFamily="2" charset="0"/>
              <a:cs typeface="Calibri Light" panose="020F0302020204030204" pitchFamily="34" charset="0"/>
            </a:endParaRPr>
          </a:p>
          <a:p>
            <a:pPr marL="0" indent="0" algn="r">
              <a:buNone/>
            </a:pPr>
            <a:r>
              <a:rPr lang="en-GB" sz="2800" i="1" dirty="0">
                <a:solidFill>
                  <a:srgbClr val="2F93E0"/>
                </a:solidFill>
                <a:latin typeface="Roboto" panose="02000000000000000000" pitchFamily="2" charset="0"/>
                <a:cs typeface="Calibri Light" panose="020F0302020204030204" pitchFamily="34" charset="0"/>
              </a:rPr>
              <a:t>(Small batch sizes FTW!)</a:t>
            </a:r>
            <a:endParaRPr lang="en-GB" sz="3600" i="1" dirty="0">
              <a:solidFill>
                <a:srgbClr val="2F93E0"/>
              </a:solidFill>
              <a:latin typeface="Roboto" panose="02000000000000000000" pitchFamily="2" charset="0"/>
              <a:cs typeface="Calibri Light" panose="020F0302020204030204" pitchFamily="34" charset="0"/>
            </a:endParaRPr>
          </a:p>
          <a:p>
            <a:pPr marL="0" indent="0">
              <a:buNone/>
            </a:pPr>
            <a:endParaRPr lang="en-GB" i="1" dirty="0">
              <a:solidFill>
                <a:srgbClr val="2F93E0"/>
              </a:solidFill>
              <a:latin typeface="Roboto" panose="02000000000000000000" pitchFamily="2" charset="0"/>
              <a:cs typeface="Calibri Light" panose="020F0302020204030204" pitchFamily="34" charset="0"/>
            </a:endParaRPr>
          </a:p>
          <a:p>
            <a:pPr marL="457200" indent="-457200">
              <a:buFont typeface="Arial" panose="020B0604020202020204" pitchFamily="34" charset="0"/>
              <a:buAutoNum type="arabicPeriod"/>
            </a:pPr>
            <a:endParaRPr lang="en-GB" i="1" dirty="0">
              <a:solidFill>
                <a:srgbClr val="2F93E0"/>
              </a:solidFill>
              <a:latin typeface="Roboto" panose="02000000000000000000" pitchFamily="2" charset="0"/>
              <a:cs typeface="Calibri Light" panose="020F0302020204030204" pitchFamily="34" charset="0"/>
            </a:endParaRPr>
          </a:p>
          <a:p>
            <a:pPr marL="0" indent="0">
              <a:buNone/>
            </a:pPr>
            <a:endParaRPr lang="en-GB" dirty="0">
              <a:solidFill>
                <a:srgbClr val="2F93E0"/>
              </a:solidFill>
              <a:latin typeface="Roboto" panose="02000000000000000000" pitchFamily="2" charset="0"/>
              <a:cs typeface="Calibri Light" panose="020F0302020204030204" pitchFamily="34" charset="0"/>
            </a:endParaRPr>
          </a:p>
        </p:txBody>
      </p:sp>
      <p:sp>
        <p:nvSpPr>
          <p:cNvPr id="12" name="Title Placeholder 1">
            <a:extLst>
              <a:ext uri="{FF2B5EF4-FFF2-40B4-BE49-F238E27FC236}">
                <a16:creationId xmlns:a16="http://schemas.microsoft.com/office/drawing/2014/main" id="{61619404-02BC-4863-8B64-E65CC1548229}"/>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6" name="Footer Placeholder 4">
            <a:extLst>
              <a:ext uri="{FF2B5EF4-FFF2-40B4-BE49-F238E27FC236}">
                <a16:creationId xmlns:a16="http://schemas.microsoft.com/office/drawing/2014/main" id="{0E46A563-DED9-440B-A5D2-4ABD31AE8D9A}"/>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4183535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normAutofit/>
          </a:bodyPr>
          <a:lstStyle/>
          <a:p>
            <a:r>
              <a:rPr lang="en-GB" dirty="0"/>
              <a:t>24 capabilities to drive improvement</a:t>
            </a:r>
          </a:p>
        </p:txBody>
      </p:sp>
      <p:pic>
        <p:nvPicPr>
          <p:cNvPr id="6" name="Picture 2" descr="Accelerate: The Science of Lean Software and Devops: Building and ...">
            <a:extLst>
              <a:ext uri="{FF2B5EF4-FFF2-40B4-BE49-F238E27FC236}">
                <a16:creationId xmlns:a16="http://schemas.microsoft.com/office/drawing/2014/main" id="{40D7DE02-F669-41BA-9DE3-3F3A2A0750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922454"/>
            <a:ext cx="2782938" cy="42021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FCB7C28-68DA-417B-B0B3-4095F6D8C1DC}"/>
              </a:ext>
            </a:extLst>
          </p:cNvPr>
          <p:cNvSpPr txBox="1">
            <a:spLocks/>
          </p:cNvSpPr>
          <p:nvPr/>
        </p:nvSpPr>
        <p:spPr>
          <a:xfrm>
            <a:off x="3797300" y="1922454"/>
            <a:ext cx="4292601" cy="4202129"/>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GB" sz="3600" b="1" dirty="0">
                <a:solidFill>
                  <a:srgbClr val="1866A0"/>
                </a:solidFill>
                <a:latin typeface="Roboto" panose="02000000000000000000" pitchFamily="2" charset="0"/>
                <a:ea typeface="Roboto" panose="02000000000000000000" pitchFamily="2" charset="0"/>
                <a:cs typeface="Calibri Light" panose="020F0302020204030204" pitchFamily="34" charset="0"/>
              </a:rPr>
              <a:t>Version control</a:t>
            </a:r>
          </a:p>
          <a:p>
            <a:pPr marL="457200" indent="-457200">
              <a:buFont typeface="Arial" panose="020B0604020202020204" pitchFamily="34" charset="0"/>
              <a:buAutoNum type="arabicPeriod"/>
            </a:pPr>
            <a:r>
              <a:rPr lang="en-GB" sz="3600" b="1" dirty="0">
                <a:solidFill>
                  <a:srgbClr val="1866A0"/>
                </a:solidFill>
                <a:latin typeface="Roboto" panose="02000000000000000000" pitchFamily="2" charset="0"/>
                <a:ea typeface="Roboto" panose="02000000000000000000" pitchFamily="2" charset="0"/>
                <a:cs typeface="Calibri Light" panose="020F0302020204030204" pitchFamily="34" charset="0"/>
              </a:rPr>
              <a:t>Deployment automation</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Continuous integration</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Trunk-based development</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Test automation</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Test data management</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Shift left on security</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Continuous delivery</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Loosely coupled architecture</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Architect for empowered teams</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Seek out customer feedback </a:t>
            </a:r>
          </a:p>
          <a:p>
            <a:pPr marL="457200" indent="-457200">
              <a:buFont typeface="Arial" panose="020B0604020202020204" pitchFamily="34" charset="0"/>
              <a:buAutoNum type="arabicPeriod"/>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Visualise work through stream</a:t>
            </a:r>
            <a:endParaRPr lang="en-GB" sz="3200" i="1" dirty="0">
              <a:solidFill>
                <a:srgbClr val="2F93E0"/>
              </a:solidFill>
              <a:latin typeface="Roboto" panose="02000000000000000000" pitchFamily="2" charset="0"/>
              <a:ea typeface="Roboto" panose="02000000000000000000" pitchFamily="2" charset="0"/>
              <a:cs typeface="Calibri Light" panose="020F0302020204030204" pitchFamily="34" charset="0"/>
            </a:endParaRPr>
          </a:p>
        </p:txBody>
      </p:sp>
      <p:sp>
        <p:nvSpPr>
          <p:cNvPr id="2" name="Content Placeholder 2">
            <a:extLst>
              <a:ext uri="{FF2B5EF4-FFF2-40B4-BE49-F238E27FC236}">
                <a16:creationId xmlns:a16="http://schemas.microsoft.com/office/drawing/2014/main" id="{B32D3D58-1357-4254-812A-F2D298A06C45}"/>
              </a:ext>
            </a:extLst>
          </p:cNvPr>
          <p:cNvSpPr txBox="1">
            <a:spLocks/>
          </p:cNvSpPr>
          <p:nvPr/>
        </p:nvSpPr>
        <p:spPr>
          <a:xfrm>
            <a:off x="7899400" y="1922454"/>
            <a:ext cx="4292601" cy="4202129"/>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Work in small batches</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Foster team experimentation</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Lightweight change approvals</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Monitor across app and infra</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Check system health proactively</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Implement WIP limits</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Visualise work and quality</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Generative culture</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Support learning</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Collaboration across teams</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Make work meaningful</a:t>
            </a:r>
          </a:p>
          <a:p>
            <a:pPr marL="457200" indent="-457200">
              <a:buFont typeface="Arial" panose="020B0604020202020204" pitchFamily="34" charset="0"/>
              <a:buAutoNum type="arabicPeriod" startAt="13"/>
            </a:pPr>
            <a:r>
              <a:rPr lang="en-GB" sz="3600" dirty="0">
                <a:solidFill>
                  <a:srgbClr val="2F93E0"/>
                </a:solidFill>
                <a:latin typeface="Roboto" panose="02000000000000000000" pitchFamily="2" charset="0"/>
                <a:ea typeface="Roboto" panose="02000000000000000000" pitchFamily="2" charset="0"/>
                <a:cs typeface="Calibri Light" panose="020F0302020204030204" pitchFamily="34" charset="0"/>
              </a:rPr>
              <a:t>Transformational leadership</a:t>
            </a:r>
          </a:p>
        </p:txBody>
      </p:sp>
      <p:sp>
        <p:nvSpPr>
          <p:cNvPr id="8" name="Slide Number Placeholder 8">
            <a:extLst>
              <a:ext uri="{FF2B5EF4-FFF2-40B4-BE49-F238E27FC236}">
                <a16:creationId xmlns:a16="http://schemas.microsoft.com/office/drawing/2014/main" id="{6EA8CFE3-1653-4DA9-90C5-D9EBABD1075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17</a:t>
            </a:fld>
            <a:endParaRPr lang="en-GB" dirty="0"/>
          </a:p>
        </p:txBody>
      </p:sp>
      <p:sp>
        <p:nvSpPr>
          <p:cNvPr id="10" name="Title Placeholder 1">
            <a:extLst>
              <a:ext uri="{FF2B5EF4-FFF2-40B4-BE49-F238E27FC236}">
                <a16:creationId xmlns:a16="http://schemas.microsoft.com/office/drawing/2014/main" id="{9B72A834-D576-40D3-B5CE-8B949147AE51}"/>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1" name="Footer Placeholder 4">
            <a:extLst>
              <a:ext uri="{FF2B5EF4-FFF2-40B4-BE49-F238E27FC236}">
                <a16:creationId xmlns:a16="http://schemas.microsoft.com/office/drawing/2014/main" id="{062D3787-CA96-45B6-8FC2-9EE0F0702A1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548380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64C4-0CFF-4F4A-A974-C453F1F6CEC5}"/>
              </a:ext>
            </a:extLst>
          </p:cNvPr>
          <p:cNvSpPr>
            <a:spLocks noGrp="1"/>
          </p:cNvSpPr>
          <p:nvPr>
            <p:ph type="title"/>
          </p:nvPr>
        </p:nvSpPr>
        <p:spPr/>
        <p:txBody>
          <a:bodyPr/>
          <a:lstStyle/>
          <a:p>
            <a:r>
              <a:rPr lang="en-GB" dirty="0"/>
              <a:t>The Five Ideals</a:t>
            </a:r>
          </a:p>
        </p:txBody>
      </p:sp>
      <p:pic>
        <p:nvPicPr>
          <p:cNvPr id="7" name="Picture 2" descr="Join Gene Kim in a webinar about where the database fits in DevOps">
            <a:extLst>
              <a:ext uri="{FF2B5EF4-FFF2-40B4-BE49-F238E27FC236}">
                <a16:creationId xmlns:a16="http://schemas.microsoft.com/office/drawing/2014/main" id="{A4E85A9E-4D76-4632-BA1D-55F235260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46" t="-1" r="6145" b="358"/>
          <a:stretch/>
        </p:blipFill>
        <p:spPr bwMode="auto">
          <a:xfrm>
            <a:off x="4064001" y="1922454"/>
            <a:ext cx="7289799" cy="417889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28D11FF7-141B-4ED7-8BD5-165F09A12A13}"/>
              </a:ext>
            </a:extLst>
          </p:cNvPr>
          <p:cNvSpPr txBox="1">
            <a:spLocks/>
          </p:cNvSpPr>
          <p:nvPr/>
        </p:nvSpPr>
        <p:spPr bwMode="auto">
          <a:xfrm>
            <a:off x="7048500" y="1922454"/>
            <a:ext cx="4305300" cy="3293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20000"/>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nSpc>
                <a:spcPct val="100000"/>
              </a:lnSpc>
            </a:pP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“What I find so amazing, is that as an organization goes from a code deployment lead times that are measured in months, maybe even in quarters, down to </a:t>
            </a:r>
            <a:b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b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minutes, </a:t>
            </a:r>
            <a:r>
              <a:rPr lang="en-GB" sz="2800" b="1" i="1" dirty="0">
                <a:solidFill>
                  <a:srgbClr val="1866A0"/>
                </a:solidFill>
                <a:latin typeface="Roboto" panose="02000000000000000000" pitchFamily="2" charset="0"/>
                <a:ea typeface="Roboto" panose="02000000000000000000" pitchFamily="2" charset="0"/>
                <a:cs typeface="Calibri Light" panose="020F0302020204030204" pitchFamily="34" charset="0"/>
              </a:rPr>
              <a:t>the constraint</a:t>
            </a:r>
            <a:r>
              <a:rPr lang="en-GB" sz="2800" i="1" dirty="0">
                <a:solidFill>
                  <a:srgbClr val="1866A0"/>
                </a:solidFill>
                <a:latin typeface="Roboto" panose="02000000000000000000" pitchFamily="2" charset="0"/>
                <a:ea typeface="Roboto" panose="02000000000000000000" pitchFamily="2" charset="0"/>
                <a:cs typeface="Calibri Light" panose="020F0302020204030204" pitchFamily="34" charset="0"/>
              </a:rPr>
              <a:t> </a:t>
            </a:r>
            <a:r>
              <a:rPr lang="en-GB" sz="2800" b="1" i="1" dirty="0">
                <a:solidFill>
                  <a:srgbClr val="1866A0"/>
                </a:solidFill>
                <a:latin typeface="Roboto" panose="02000000000000000000" pitchFamily="2" charset="0"/>
                <a:ea typeface="Roboto" panose="02000000000000000000" pitchFamily="2" charset="0"/>
                <a:cs typeface="Calibri Light" panose="020F0302020204030204" pitchFamily="34" charset="0"/>
              </a:rPr>
              <a:t>moves in some pretty predictable ways</a:t>
            </a: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a:t>
            </a:r>
          </a:p>
        </p:txBody>
      </p:sp>
      <p:pic>
        <p:nvPicPr>
          <p:cNvPr id="10" name="Picture 2" descr="Beyond The Phoenix Project: The Origins and Evolution Of DevOps (Official  Transcript of The Audio Series) eBook: Kim, Gene, Willis, John:  Amazon.co.uk: Kindle Store">
            <a:extLst>
              <a:ext uri="{FF2B5EF4-FFF2-40B4-BE49-F238E27FC236}">
                <a16:creationId xmlns:a16="http://schemas.microsoft.com/office/drawing/2014/main" id="{65009765-041D-4A12-BA0A-334798C0A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33" y="1922454"/>
            <a:ext cx="2791505" cy="417889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8">
            <a:extLst>
              <a:ext uri="{FF2B5EF4-FFF2-40B4-BE49-F238E27FC236}">
                <a16:creationId xmlns:a16="http://schemas.microsoft.com/office/drawing/2014/main" id="{EEB6ED4F-0D86-43DA-85ED-017204FEF85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18</a:t>
            </a:fld>
            <a:endParaRPr lang="en-GB" dirty="0"/>
          </a:p>
        </p:txBody>
      </p:sp>
      <p:sp>
        <p:nvSpPr>
          <p:cNvPr id="15" name="Title 3">
            <a:extLst>
              <a:ext uri="{FF2B5EF4-FFF2-40B4-BE49-F238E27FC236}">
                <a16:creationId xmlns:a16="http://schemas.microsoft.com/office/drawing/2014/main" id="{F2D64C9A-5013-4873-8565-ECB84CA79C4A}"/>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dirty="0">
                <a:solidFill>
                  <a:srgbClr val="2F93E0"/>
                </a:solidFill>
                <a:latin typeface="Roboto" panose="02000000000000000000" pitchFamily="2" charset="0"/>
                <a:ea typeface="Roboto" panose="02000000000000000000" pitchFamily="2" charset="0"/>
                <a:cs typeface="Calibri" panose="020F0502020204030204" pitchFamily="34" charset="0"/>
              </a:rPr>
              <a:t>Gene Kim </a:t>
            </a: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Beyond the Phoenix Project </a:t>
            </a:r>
          </a:p>
        </p:txBody>
      </p:sp>
      <p:sp>
        <p:nvSpPr>
          <p:cNvPr id="16" name="Title Placeholder 1">
            <a:extLst>
              <a:ext uri="{FF2B5EF4-FFF2-40B4-BE49-F238E27FC236}">
                <a16:creationId xmlns:a16="http://schemas.microsoft.com/office/drawing/2014/main" id="{3E344944-C718-44BC-9058-DD9763DFD4A2}"/>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3" name="Footer Placeholder 4">
            <a:extLst>
              <a:ext uri="{FF2B5EF4-FFF2-40B4-BE49-F238E27FC236}">
                <a16:creationId xmlns:a16="http://schemas.microsoft.com/office/drawing/2014/main" id="{EC7FA754-B5D1-4AF0-B45D-76B71A4EC25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010225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64C4-0CFF-4F4A-A974-C453F1F6CEC5}"/>
              </a:ext>
            </a:extLst>
          </p:cNvPr>
          <p:cNvSpPr>
            <a:spLocks noGrp="1"/>
          </p:cNvSpPr>
          <p:nvPr>
            <p:ph type="title"/>
          </p:nvPr>
        </p:nvSpPr>
        <p:spPr/>
        <p:txBody>
          <a:bodyPr/>
          <a:lstStyle/>
          <a:p>
            <a:r>
              <a:rPr lang="en-GB" dirty="0"/>
              <a:t>The Five Ideals</a:t>
            </a:r>
          </a:p>
        </p:txBody>
      </p:sp>
      <p:pic>
        <p:nvPicPr>
          <p:cNvPr id="7" name="Picture 2" descr="Join Gene Kim in a webinar about where the database fits in DevOps">
            <a:extLst>
              <a:ext uri="{FF2B5EF4-FFF2-40B4-BE49-F238E27FC236}">
                <a16:creationId xmlns:a16="http://schemas.microsoft.com/office/drawing/2014/main" id="{A4E85A9E-4D76-4632-BA1D-55F235260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46" t="-1" r="6145" b="358"/>
          <a:stretch/>
        </p:blipFill>
        <p:spPr bwMode="auto">
          <a:xfrm>
            <a:off x="4064001" y="1922454"/>
            <a:ext cx="7289799" cy="417889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28D11FF7-141B-4ED7-8BD5-165F09A12A13}"/>
              </a:ext>
            </a:extLst>
          </p:cNvPr>
          <p:cNvSpPr txBox="1">
            <a:spLocks/>
          </p:cNvSpPr>
          <p:nvPr/>
        </p:nvSpPr>
        <p:spPr bwMode="auto">
          <a:xfrm>
            <a:off x="7188200" y="1922455"/>
            <a:ext cx="4165600" cy="3293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514350" indent="-514350">
              <a:lnSpc>
                <a:spcPct val="100000"/>
              </a:lnSpc>
              <a:buFont typeface="+mj-lt"/>
              <a:buAutoNum type="arabicPeriod"/>
            </a:pPr>
            <a:r>
              <a:rPr lang="en-GB" sz="2800" b="1" i="1" dirty="0">
                <a:solidFill>
                  <a:srgbClr val="1866A0"/>
                </a:solidFill>
                <a:latin typeface="Roboto" panose="02000000000000000000" pitchFamily="2" charset="0"/>
                <a:ea typeface="Roboto" panose="02000000000000000000" pitchFamily="2" charset="0"/>
                <a:cs typeface="Calibri Light" panose="020F0302020204030204" pitchFamily="34" charset="0"/>
              </a:rPr>
              <a:t>Environment creation</a:t>
            </a:r>
          </a:p>
          <a:p>
            <a:pPr marL="514350" indent="-514350">
              <a:lnSpc>
                <a:spcPct val="100000"/>
              </a:lnSpc>
              <a:buFont typeface="+mj-lt"/>
              <a:buAutoNum type="arabicPeriod"/>
            </a:pPr>
            <a:r>
              <a:rPr lang="en-GB" sz="2800" b="1" i="1" dirty="0">
                <a:solidFill>
                  <a:srgbClr val="1866A0"/>
                </a:solidFill>
                <a:latin typeface="Roboto" panose="02000000000000000000" pitchFamily="2" charset="0"/>
                <a:ea typeface="Roboto" panose="02000000000000000000" pitchFamily="2" charset="0"/>
                <a:cs typeface="Calibri Light" panose="020F0302020204030204" pitchFamily="34" charset="0"/>
              </a:rPr>
              <a:t>Code deployment</a:t>
            </a:r>
          </a:p>
          <a:p>
            <a:pPr marL="514350" indent="-514350">
              <a:lnSpc>
                <a:spcPct val="100000"/>
              </a:lnSpc>
              <a:buFont typeface="+mj-lt"/>
              <a:buAutoNum type="arabicPeriod"/>
            </a:pP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Testing</a:t>
            </a:r>
          </a:p>
          <a:p>
            <a:pPr marL="514350" indent="-514350">
              <a:lnSpc>
                <a:spcPct val="100000"/>
              </a:lnSpc>
              <a:buFont typeface="+mj-lt"/>
              <a:buAutoNum type="arabicPeriod"/>
            </a:pP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Architecture</a:t>
            </a:r>
          </a:p>
          <a:p>
            <a:pPr marL="514350" indent="-514350">
              <a:lnSpc>
                <a:spcPct val="100000"/>
              </a:lnSpc>
              <a:buFont typeface="+mj-lt"/>
              <a:buAutoNum type="arabicPeriod"/>
            </a:pPr>
            <a:r>
              <a:rPr lang="en-GB" sz="2800" i="1" dirty="0">
                <a:solidFill>
                  <a:srgbClr val="2F93E0"/>
                </a:solidFill>
                <a:latin typeface="Roboto" panose="02000000000000000000" pitchFamily="2" charset="0"/>
                <a:ea typeface="Roboto" panose="02000000000000000000" pitchFamily="2" charset="0"/>
                <a:cs typeface="Calibri Light" panose="020F0302020204030204" pitchFamily="34" charset="0"/>
              </a:rPr>
              <a:t>Ideas</a:t>
            </a:r>
          </a:p>
          <a:p>
            <a:pPr algn="r">
              <a:lnSpc>
                <a:spcPct val="100000"/>
              </a:lnSpc>
            </a:pPr>
            <a:endParaRPr lang="en-GB" sz="2800" b="1" i="1" dirty="0">
              <a:solidFill>
                <a:srgbClr val="10436A"/>
              </a:solidFill>
              <a:latin typeface="Roboto" panose="02000000000000000000" pitchFamily="2" charset="0"/>
              <a:cs typeface="Calibri Light" panose="020F0302020204030204" pitchFamily="34" charset="0"/>
            </a:endParaRPr>
          </a:p>
        </p:txBody>
      </p:sp>
      <p:sp>
        <p:nvSpPr>
          <p:cNvPr id="9" name="Title 3">
            <a:extLst>
              <a:ext uri="{FF2B5EF4-FFF2-40B4-BE49-F238E27FC236}">
                <a16:creationId xmlns:a16="http://schemas.microsoft.com/office/drawing/2014/main" id="{FCE238B9-7AF2-4735-8A73-077D9EBD6BA3}"/>
              </a:ext>
            </a:extLst>
          </p:cNvPr>
          <p:cNvSpPr txBox="1">
            <a:spLocks/>
          </p:cNvSpPr>
          <p:nvPr/>
        </p:nvSpPr>
        <p:spPr bwMode="auto">
          <a:xfrm>
            <a:off x="6705600" y="4972597"/>
            <a:ext cx="4532797" cy="1030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000" b="0" i="0" kern="1200">
                <a:solidFill>
                  <a:srgbClr val="191919"/>
                </a:solidFill>
                <a:latin typeface="Roboto Medium"/>
                <a:ea typeface="+mj-ea"/>
                <a:cs typeface="Roboto Medium"/>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r">
              <a:lnSpc>
                <a:spcPct val="100000"/>
              </a:lnSpc>
            </a:pPr>
            <a:r>
              <a:rPr lang="en-GB" sz="2400" b="1" dirty="0">
                <a:solidFill>
                  <a:srgbClr val="2F93E0"/>
                </a:solidFill>
                <a:latin typeface="Roboto" panose="02000000000000000000" pitchFamily="2" charset="0"/>
                <a:ea typeface="Roboto" panose="02000000000000000000" pitchFamily="2" charset="0"/>
                <a:cs typeface="Calibri" panose="020F0502020204030204" pitchFamily="34" charset="0"/>
              </a:rPr>
              <a:t>Gene Kim </a:t>
            </a:r>
          </a:p>
          <a:p>
            <a:pPr algn="r">
              <a:lnSpc>
                <a:spcPct val="100000"/>
              </a:lnSpc>
            </a:pPr>
            <a:r>
              <a:rPr lang="en-GB" sz="2000" b="1" dirty="0">
                <a:solidFill>
                  <a:srgbClr val="2F93E0"/>
                </a:solidFill>
                <a:latin typeface="Roboto" panose="02000000000000000000" pitchFamily="2" charset="0"/>
                <a:ea typeface="Roboto" panose="02000000000000000000" pitchFamily="2" charset="0"/>
                <a:cs typeface="Calibri" panose="020F0502020204030204" pitchFamily="34" charset="0"/>
              </a:rPr>
              <a:t>Beyond the Phoenix Project </a:t>
            </a:r>
          </a:p>
        </p:txBody>
      </p:sp>
      <p:sp>
        <p:nvSpPr>
          <p:cNvPr id="11" name="Slide Number Placeholder 8">
            <a:extLst>
              <a:ext uri="{FF2B5EF4-FFF2-40B4-BE49-F238E27FC236}">
                <a16:creationId xmlns:a16="http://schemas.microsoft.com/office/drawing/2014/main" id="{7662CEE2-AFE5-43CA-8DEB-2DF5CBDD35C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19</a:t>
            </a:fld>
            <a:endParaRPr lang="en-GB" dirty="0"/>
          </a:p>
        </p:txBody>
      </p:sp>
      <p:pic>
        <p:nvPicPr>
          <p:cNvPr id="14" name="Picture 2" descr="Beyond The Phoenix Project: The Origins and Evolution Of DevOps (Official  Transcript of The Audio Series) eBook: Kim, Gene, Willis, John:  Amazon.co.uk: Kindle Store">
            <a:extLst>
              <a:ext uri="{FF2B5EF4-FFF2-40B4-BE49-F238E27FC236}">
                <a16:creationId xmlns:a16="http://schemas.microsoft.com/office/drawing/2014/main" id="{A685EBE2-C6D7-4EE5-A473-5B47B5D6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33" y="1922454"/>
            <a:ext cx="2791505" cy="417889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Placeholder 1">
            <a:extLst>
              <a:ext uri="{FF2B5EF4-FFF2-40B4-BE49-F238E27FC236}">
                <a16:creationId xmlns:a16="http://schemas.microsoft.com/office/drawing/2014/main" id="{1DEFDE31-679D-4BBB-980C-496088F6337F}"/>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10" name="Footer Placeholder 4">
            <a:extLst>
              <a:ext uri="{FF2B5EF4-FFF2-40B4-BE49-F238E27FC236}">
                <a16:creationId xmlns:a16="http://schemas.microsoft.com/office/drawing/2014/main" id="{F65B4C24-3122-4092-8502-0B65B737086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63057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2FE9B-B7C1-4029-99A3-1BE7958554E4}"/>
              </a:ext>
            </a:extLst>
          </p:cNvPr>
          <p:cNvSpPr>
            <a:spLocks noGrp="1"/>
          </p:cNvSpPr>
          <p:nvPr>
            <p:ph type="title"/>
          </p:nvPr>
        </p:nvSpPr>
        <p:spPr/>
        <p:txBody>
          <a:bodyPr/>
          <a:lstStyle/>
          <a:p>
            <a:r>
              <a:rPr lang="en-GB" dirty="0"/>
              <a:t>Welcome</a:t>
            </a:r>
          </a:p>
        </p:txBody>
      </p:sp>
      <p:sp>
        <p:nvSpPr>
          <p:cNvPr id="4" name="Text Placeholder 3">
            <a:extLst>
              <a:ext uri="{FF2B5EF4-FFF2-40B4-BE49-F238E27FC236}">
                <a16:creationId xmlns:a16="http://schemas.microsoft.com/office/drawing/2014/main" id="{C3C857ED-8818-443B-8D3B-344613EAA698}"/>
              </a:ext>
            </a:extLst>
          </p:cNvPr>
          <p:cNvSpPr>
            <a:spLocks noGrp="1"/>
          </p:cNvSpPr>
          <p:nvPr>
            <p:ph type="body" idx="1"/>
          </p:nvPr>
        </p:nvSpPr>
        <p:spPr/>
        <p:txBody>
          <a:bodyPr/>
          <a:lstStyle/>
          <a:p>
            <a:r>
              <a:rPr lang="en-GB" i="1" dirty="0"/>
              <a:t>Let’s be wonderful to each other.</a:t>
            </a:r>
          </a:p>
        </p:txBody>
      </p:sp>
      <p:sp>
        <p:nvSpPr>
          <p:cNvPr id="6" name="Slide Number Placeholder 8">
            <a:extLst>
              <a:ext uri="{FF2B5EF4-FFF2-40B4-BE49-F238E27FC236}">
                <a16:creationId xmlns:a16="http://schemas.microsoft.com/office/drawing/2014/main" id="{83AC0D23-1F5A-4E4A-9D93-B5ACC451D3C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a:t>
            </a:fld>
            <a:endParaRPr lang="en-GB" dirty="0"/>
          </a:p>
        </p:txBody>
      </p:sp>
      <p:sp>
        <p:nvSpPr>
          <p:cNvPr id="7" name="Footer Placeholder 4">
            <a:extLst>
              <a:ext uri="{FF2B5EF4-FFF2-40B4-BE49-F238E27FC236}">
                <a16:creationId xmlns:a16="http://schemas.microsoft.com/office/drawing/2014/main" id="{8D18B610-86DF-4418-858A-92A10AD05F2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254207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a:xfrm>
            <a:off x="838200" y="402817"/>
            <a:ext cx="10515600" cy="1325563"/>
          </a:xfrm>
        </p:spPr>
        <p:txBody>
          <a:bodyPr>
            <a:normAutofit/>
          </a:bodyPr>
          <a:lstStyle/>
          <a:p>
            <a:r>
              <a:rPr lang="en-GB" dirty="0"/>
              <a:t>Further DevOps Reading…</a:t>
            </a:r>
          </a:p>
        </p:txBody>
      </p:sp>
      <p:sp>
        <p:nvSpPr>
          <p:cNvPr id="8" name="Slide Number Placeholder 8">
            <a:extLst>
              <a:ext uri="{FF2B5EF4-FFF2-40B4-BE49-F238E27FC236}">
                <a16:creationId xmlns:a16="http://schemas.microsoft.com/office/drawing/2014/main" id="{6EA8CFE3-1653-4DA9-90C5-D9EBABD1075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20</a:t>
            </a:fld>
            <a:endParaRPr lang="en-GB" dirty="0"/>
          </a:p>
        </p:txBody>
      </p:sp>
      <p:pic>
        <p:nvPicPr>
          <p:cNvPr id="12" name="Picture 11">
            <a:extLst>
              <a:ext uri="{FF2B5EF4-FFF2-40B4-BE49-F238E27FC236}">
                <a16:creationId xmlns:a16="http://schemas.microsoft.com/office/drawing/2014/main" id="{7E600349-6006-4A09-938D-AF6A49B3F06E}"/>
              </a:ext>
            </a:extLst>
          </p:cNvPr>
          <p:cNvPicPr>
            <a:picLocks noChangeAspect="1"/>
          </p:cNvPicPr>
          <p:nvPr/>
        </p:nvPicPr>
        <p:blipFill rotWithShape="1">
          <a:blip r:embed="rId3"/>
          <a:srcRect l="19118" t="16606" r="2987" b="17955"/>
          <a:stretch/>
        </p:blipFill>
        <p:spPr>
          <a:xfrm>
            <a:off x="1384300" y="1728380"/>
            <a:ext cx="3005138" cy="4436022"/>
          </a:xfrm>
          <a:prstGeom prst="rect">
            <a:avLst/>
          </a:prstGeom>
        </p:spPr>
      </p:pic>
      <p:pic>
        <p:nvPicPr>
          <p:cNvPr id="77826" name="Picture 2">
            <a:extLst>
              <a:ext uri="{FF2B5EF4-FFF2-40B4-BE49-F238E27FC236}">
                <a16:creationId xmlns:a16="http://schemas.microsoft.com/office/drawing/2014/main" id="{050B7EB6-D7C2-4EA9-ACC7-F786607DF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800" y="2259956"/>
            <a:ext cx="5125214" cy="3873500"/>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a:extLst>
              <a:ext uri="{FF2B5EF4-FFF2-40B4-BE49-F238E27FC236}">
                <a16:creationId xmlns:a16="http://schemas.microsoft.com/office/drawing/2014/main" id="{9B8FF4B1-D6D0-4500-BD84-EFACE20AAE56}"/>
              </a:ext>
            </a:extLst>
          </p:cNvPr>
          <p:cNvSpPr txBox="1">
            <a:spLocks/>
          </p:cNvSpPr>
          <p:nvPr/>
        </p:nvSpPr>
        <p:spPr>
          <a:xfrm>
            <a:off x="4343400" y="1757941"/>
            <a:ext cx="7556500" cy="6218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3200" i="1" dirty="0">
              <a:solidFill>
                <a:srgbClr val="2F93E0"/>
              </a:solidFill>
              <a:latin typeface="Roboto" panose="02000000000000000000" pitchFamily="2" charset="0"/>
              <a:ea typeface="Roboto" panose="02000000000000000000" pitchFamily="2" charset="0"/>
              <a:cs typeface="Calibri Light" panose="020F0302020204030204" pitchFamily="34" charset="0"/>
            </a:endParaRPr>
          </a:p>
        </p:txBody>
      </p:sp>
      <p:sp>
        <p:nvSpPr>
          <p:cNvPr id="26" name="TextBox 25">
            <a:extLst>
              <a:ext uri="{FF2B5EF4-FFF2-40B4-BE49-F238E27FC236}">
                <a16:creationId xmlns:a16="http://schemas.microsoft.com/office/drawing/2014/main" id="{A38F7CFF-A9EC-4DC3-AE58-2C75944E357E}"/>
              </a:ext>
            </a:extLst>
          </p:cNvPr>
          <p:cNvSpPr txBox="1"/>
          <p:nvPr/>
        </p:nvSpPr>
        <p:spPr>
          <a:xfrm>
            <a:off x="4557236" y="1828855"/>
            <a:ext cx="6530342" cy="523220"/>
          </a:xfrm>
          <a:prstGeom prst="rect">
            <a:avLst/>
          </a:prstGeom>
          <a:noFill/>
        </p:spPr>
        <p:txBody>
          <a:bodyPr wrap="square">
            <a:spAutoFit/>
          </a:bodyPr>
          <a:lstStyle/>
          <a:p>
            <a:pPr algn="ctr"/>
            <a:r>
              <a:rPr lang="en-GB" sz="2800" u="sng" dirty="0">
                <a:solidFill>
                  <a:srgbClr val="2F93E0"/>
                </a:solidFill>
                <a:latin typeface="Roboto" panose="02000000000000000000" pitchFamily="2" charset="0"/>
                <a:ea typeface="Roboto" panose="02000000000000000000" pitchFamily="2" charset="0"/>
              </a:rPr>
              <a:t>octopus.com/blog/devops-reading-list</a:t>
            </a:r>
          </a:p>
        </p:txBody>
      </p:sp>
      <p:grpSp>
        <p:nvGrpSpPr>
          <p:cNvPr id="25" name="Group 24">
            <a:extLst>
              <a:ext uri="{FF2B5EF4-FFF2-40B4-BE49-F238E27FC236}">
                <a16:creationId xmlns:a16="http://schemas.microsoft.com/office/drawing/2014/main" id="{5093B24A-25B9-4364-98BE-4DD34C9CDFE2}"/>
              </a:ext>
            </a:extLst>
          </p:cNvPr>
          <p:cNvGrpSpPr/>
          <p:nvPr/>
        </p:nvGrpSpPr>
        <p:grpSpPr>
          <a:xfrm>
            <a:off x="1097642" y="5983653"/>
            <a:ext cx="3580144" cy="273175"/>
            <a:chOff x="1097642" y="5983653"/>
            <a:chExt cx="3580144" cy="273175"/>
          </a:xfrm>
        </p:grpSpPr>
        <p:grpSp>
          <p:nvGrpSpPr>
            <p:cNvPr id="22" name="Group 21">
              <a:extLst>
                <a:ext uri="{FF2B5EF4-FFF2-40B4-BE49-F238E27FC236}">
                  <a16:creationId xmlns:a16="http://schemas.microsoft.com/office/drawing/2014/main" id="{69AB2A12-7FC4-4E1B-9B73-3C429BC56168}"/>
                </a:ext>
              </a:extLst>
            </p:cNvPr>
            <p:cNvGrpSpPr/>
            <p:nvPr/>
          </p:nvGrpSpPr>
          <p:grpSpPr>
            <a:xfrm>
              <a:off x="1097642" y="5983653"/>
              <a:ext cx="3451565" cy="273175"/>
              <a:chOff x="551542" y="6004151"/>
              <a:chExt cx="3451565" cy="273175"/>
            </a:xfrm>
          </p:grpSpPr>
          <p:sp>
            <p:nvSpPr>
              <p:cNvPr id="13" name="Explosion: 14 Points 12">
                <a:extLst>
                  <a:ext uri="{FF2B5EF4-FFF2-40B4-BE49-F238E27FC236}">
                    <a16:creationId xmlns:a16="http://schemas.microsoft.com/office/drawing/2014/main" id="{AC4A7DA5-1767-4821-B3C5-6FA81B33BE18}"/>
                  </a:ext>
                </a:extLst>
              </p:cNvPr>
              <p:cNvSpPr/>
              <p:nvPr/>
            </p:nvSpPr>
            <p:spPr>
              <a:xfrm rot="11174909">
                <a:off x="551542" y="6013678"/>
                <a:ext cx="856343"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4" name="Explosion: 14 Points 13">
                <a:extLst>
                  <a:ext uri="{FF2B5EF4-FFF2-40B4-BE49-F238E27FC236}">
                    <a16:creationId xmlns:a16="http://schemas.microsoft.com/office/drawing/2014/main" id="{D209D924-FB29-40E3-B1C9-70B8B03E7C30}"/>
                  </a:ext>
                </a:extLst>
              </p:cNvPr>
              <p:cNvSpPr/>
              <p:nvPr/>
            </p:nvSpPr>
            <p:spPr>
              <a:xfrm rot="11174909">
                <a:off x="1042274" y="6013678"/>
                <a:ext cx="545688"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5" name="Explosion: 14 Points 14">
                <a:extLst>
                  <a:ext uri="{FF2B5EF4-FFF2-40B4-BE49-F238E27FC236}">
                    <a16:creationId xmlns:a16="http://schemas.microsoft.com/office/drawing/2014/main" id="{5421235C-F8E2-4A20-96D4-7FB1A490DAB4}"/>
                  </a:ext>
                </a:extLst>
              </p:cNvPr>
              <p:cNvSpPr/>
              <p:nvPr/>
            </p:nvSpPr>
            <p:spPr>
              <a:xfrm rot="11174909">
                <a:off x="1222351" y="6013679"/>
                <a:ext cx="856343"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6" name="Explosion: 14 Points 15">
                <a:extLst>
                  <a:ext uri="{FF2B5EF4-FFF2-40B4-BE49-F238E27FC236}">
                    <a16:creationId xmlns:a16="http://schemas.microsoft.com/office/drawing/2014/main" id="{840D6D63-101B-4A7B-B54C-28E0F83133A6}"/>
                  </a:ext>
                </a:extLst>
              </p:cNvPr>
              <p:cNvSpPr/>
              <p:nvPr/>
            </p:nvSpPr>
            <p:spPr>
              <a:xfrm rot="11174909">
                <a:off x="1661407" y="6030583"/>
                <a:ext cx="856343"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7" name="Explosion: 14 Points 16">
                <a:extLst>
                  <a:ext uri="{FF2B5EF4-FFF2-40B4-BE49-F238E27FC236}">
                    <a16:creationId xmlns:a16="http://schemas.microsoft.com/office/drawing/2014/main" id="{4F06431F-FAF1-4F8A-8661-00ED30321004}"/>
                  </a:ext>
                </a:extLst>
              </p:cNvPr>
              <p:cNvSpPr/>
              <p:nvPr/>
            </p:nvSpPr>
            <p:spPr>
              <a:xfrm rot="11174909">
                <a:off x="2155486" y="6013677"/>
                <a:ext cx="659222"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8" name="Explosion: 14 Points 17">
                <a:extLst>
                  <a:ext uri="{FF2B5EF4-FFF2-40B4-BE49-F238E27FC236}">
                    <a16:creationId xmlns:a16="http://schemas.microsoft.com/office/drawing/2014/main" id="{291E8676-823F-4606-BCD4-D6B30094977F}"/>
                  </a:ext>
                </a:extLst>
              </p:cNvPr>
              <p:cNvSpPr/>
              <p:nvPr/>
            </p:nvSpPr>
            <p:spPr>
              <a:xfrm rot="11174909">
                <a:off x="2540937" y="6013676"/>
                <a:ext cx="378878"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9" name="Explosion: 14 Points 18">
                <a:extLst>
                  <a:ext uri="{FF2B5EF4-FFF2-40B4-BE49-F238E27FC236}">
                    <a16:creationId xmlns:a16="http://schemas.microsoft.com/office/drawing/2014/main" id="{8B3267F1-55F9-4A7F-86E0-9E332ED0EC79}"/>
                  </a:ext>
                </a:extLst>
              </p:cNvPr>
              <p:cNvSpPr/>
              <p:nvPr/>
            </p:nvSpPr>
            <p:spPr>
              <a:xfrm rot="11174909">
                <a:off x="2598168" y="6022661"/>
                <a:ext cx="856343"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0" name="Explosion: 14 Points 19">
                <a:extLst>
                  <a:ext uri="{FF2B5EF4-FFF2-40B4-BE49-F238E27FC236}">
                    <a16:creationId xmlns:a16="http://schemas.microsoft.com/office/drawing/2014/main" id="{AC2E97E6-E750-4956-8C81-A949865B669E}"/>
                  </a:ext>
                </a:extLst>
              </p:cNvPr>
              <p:cNvSpPr/>
              <p:nvPr/>
            </p:nvSpPr>
            <p:spPr>
              <a:xfrm rot="11174909">
                <a:off x="2904397" y="6020784"/>
                <a:ext cx="856343"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1" name="Explosion: 14 Points 20">
                <a:extLst>
                  <a:ext uri="{FF2B5EF4-FFF2-40B4-BE49-F238E27FC236}">
                    <a16:creationId xmlns:a16="http://schemas.microsoft.com/office/drawing/2014/main" id="{B7B54F1F-E039-4812-A77B-F0965FD869F7}"/>
                  </a:ext>
                </a:extLst>
              </p:cNvPr>
              <p:cNvSpPr/>
              <p:nvPr/>
            </p:nvSpPr>
            <p:spPr>
              <a:xfrm rot="21358463">
                <a:off x="3490040" y="6004151"/>
                <a:ext cx="513067" cy="246743"/>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sp>
          <p:nvSpPr>
            <p:cNvPr id="27" name="Explosion: 14 Points 26">
              <a:extLst>
                <a:ext uri="{FF2B5EF4-FFF2-40B4-BE49-F238E27FC236}">
                  <a16:creationId xmlns:a16="http://schemas.microsoft.com/office/drawing/2014/main" id="{E9D4E297-8FDD-4CA3-AAB6-5F362BEE41EA}"/>
                </a:ext>
              </a:extLst>
            </p:cNvPr>
            <p:cNvSpPr/>
            <p:nvPr/>
          </p:nvSpPr>
          <p:spPr>
            <a:xfrm rot="21358463">
              <a:off x="4212623" y="6061829"/>
              <a:ext cx="465163" cy="181701"/>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sp>
        <p:nvSpPr>
          <p:cNvPr id="29" name="Title Placeholder 1">
            <a:extLst>
              <a:ext uri="{FF2B5EF4-FFF2-40B4-BE49-F238E27FC236}">
                <a16:creationId xmlns:a16="http://schemas.microsoft.com/office/drawing/2014/main" id="{56209EA8-135F-4179-86A1-0288B45119E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A brief intro to DevOps</a:t>
            </a:r>
            <a:endParaRPr lang="en-GB" sz="1200" dirty="0">
              <a:latin typeface="Roboto" panose="02000000000000000000" pitchFamily="2" charset="0"/>
              <a:ea typeface="Roboto" panose="02000000000000000000" pitchFamily="2" charset="0"/>
            </a:endParaRPr>
          </a:p>
        </p:txBody>
      </p:sp>
      <p:sp>
        <p:nvSpPr>
          <p:cNvPr id="23" name="Footer Placeholder 4">
            <a:extLst>
              <a:ext uri="{FF2B5EF4-FFF2-40B4-BE49-F238E27FC236}">
                <a16:creationId xmlns:a16="http://schemas.microsoft.com/office/drawing/2014/main" id="{D68DB285-50E7-4AAC-B50E-F599CDDCD8E1}"/>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64259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AFD53-15AB-482B-AC93-94E4AD2DD443}"/>
              </a:ext>
            </a:extLst>
          </p:cNvPr>
          <p:cNvSpPr>
            <a:spLocks noGrp="1"/>
          </p:cNvSpPr>
          <p:nvPr>
            <p:ph type="title"/>
          </p:nvPr>
        </p:nvSpPr>
        <p:spPr/>
        <p:txBody>
          <a:bodyPr/>
          <a:lstStyle/>
          <a:p>
            <a:r>
              <a:rPr lang="en-GB" dirty="0"/>
              <a:t>Measuring ROI of DevOps</a:t>
            </a:r>
          </a:p>
        </p:txBody>
      </p:sp>
      <p:pic>
        <p:nvPicPr>
          <p:cNvPr id="4" name="Picture 3">
            <a:extLst>
              <a:ext uri="{FF2B5EF4-FFF2-40B4-BE49-F238E27FC236}">
                <a16:creationId xmlns:a16="http://schemas.microsoft.com/office/drawing/2014/main" id="{A61C51CF-C4F5-4984-A4FF-D56878440498}"/>
              </a:ext>
            </a:extLst>
          </p:cNvPr>
          <p:cNvPicPr>
            <a:picLocks noChangeAspect="1"/>
          </p:cNvPicPr>
          <p:nvPr/>
        </p:nvPicPr>
        <p:blipFill>
          <a:blip r:embed="rId3"/>
          <a:stretch>
            <a:fillRect/>
          </a:stretch>
        </p:blipFill>
        <p:spPr>
          <a:xfrm>
            <a:off x="829632" y="1922453"/>
            <a:ext cx="3227949" cy="4178899"/>
          </a:xfrm>
          <a:prstGeom prst="rect">
            <a:avLst/>
          </a:prstGeom>
        </p:spPr>
      </p:pic>
      <p:pic>
        <p:nvPicPr>
          <p:cNvPr id="8" name="Picture 7">
            <a:extLst>
              <a:ext uri="{FF2B5EF4-FFF2-40B4-BE49-F238E27FC236}">
                <a16:creationId xmlns:a16="http://schemas.microsoft.com/office/drawing/2014/main" id="{B310E074-5DCE-4070-9510-BA35D1919F77}"/>
              </a:ext>
            </a:extLst>
          </p:cNvPr>
          <p:cNvPicPr>
            <a:picLocks noChangeAspect="1"/>
          </p:cNvPicPr>
          <p:nvPr/>
        </p:nvPicPr>
        <p:blipFill>
          <a:blip r:embed="rId4"/>
          <a:stretch>
            <a:fillRect/>
          </a:stretch>
        </p:blipFill>
        <p:spPr>
          <a:xfrm>
            <a:off x="4982316" y="1992379"/>
            <a:ext cx="6304209" cy="3672013"/>
          </a:xfrm>
          <a:prstGeom prst="rect">
            <a:avLst/>
          </a:prstGeom>
        </p:spPr>
      </p:pic>
      <p:sp>
        <p:nvSpPr>
          <p:cNvPr id="10" name="Rectangle 9">
            <a:extLst>
              <a:ext uri="{FF2B5EF4-FFF2-40B4-BE49-F238E27FC236}">
                <a16:creationId xmlns:a16="http://schemas.microsoft.com/office/drawing/2014/main" id="{182049D7-3263-4AB1-9B9E-75CDA06732F8}"/>
              </a:ext>
            </a:extLst>
          </p:cNvPr>
          <p:cNvSpPr/>
          <p:nvPr/>
        </p:nvSpPr>
        <p:spPr>
          <a:xfrm>
            <a:off x="4494727" y="5132231"/>
            <a:ext cx="7289442" cy="914399"/>
          </a:xfrm>
          <a:prstGeom prst="rect">
            <a:avLst/>
          </a:prstGeom>
          <a:gradFill>
            <a:gsLst>
              <a:gs pos="0">
                <a:srgbClr val="FFFFFF">
                  <a:alpha val="0"/>
                </a:srgbClr>
              </a:gs>
              <a:gs pos="64000">
                <a:srgbClr val="FFFF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361183CE-D438-4ADC-93CC-6C0EE9577CEF}"/>
              </a:ext>
            </a:extLst>
          </p:cNvPr>
          <p:cNvSpPr txBox="1"/>
          <p:nvPr/>
        </p:nvSpPr>
        <p:spPr>
          <a:xfrm>
            <a:off x="4174042" y="5732020"/>
            <a:ext cx="7920758" cy="369332"/>
          </a:xfrm>
          <a:prstGeom prst="rect">
            <a:avLst/>
          </a:prstGeom>
          <a:noFill/>
        </p:spPr>
        <p:txBody>
          <a:bodyPr wrap="none" rtlCol="0">
            <a:spAutoFit/>
          </a:bodyPr>
          <a:lstStyle/>
          <a:p>
            <a:r>
              <a:rPr lang="en-GB" dirty="0">
                <a:hlinkClick r:id="rId5"/>
              </a:rPr>
              <a:t>https://services.google.com/fh/files/misc/dora_devops_roi_whitepaper.pdf</a:t>
            </a:r>
            <a:r>
              <a:rPr lang="en-GB" dirty="0"/>
              <a:t> </a:t>
            </a:r>
          </a:p>
        </p:txBody>
      </p:sp>
    </p:spTree>
    <p:extLst>
      <p:ext uri="{BB962C8B-B14F-4D97-AF65-F5344CB8AC3E}">
        <p14:creationId xmlns:p14="http://schemas.microsoft.com/office/powerpoint/2010/main" val="424305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b="1" dirty="0">
                <a:solidFill>
                  <a:srgbClr val="FF0000"/>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dirty="0"/>
              <a:t>13:00	- Database DevOps</a:t>
            </a:r>
          </a:p>
          <a:p>
            <a:pPr marL="0" indent="0">
              <a:buNone/>
            </a:pPr>
            <a:r>
              <a:rPr lang="en-GB" sz="2000" dirty="0"/>
              <a:t>13:30	- Exploring the tooling options</a:t>
            </a:r>
            <a:endParaRPr lang="en-GB" sz="2000" b="1" dirty="0"/>
          </a:p>
          <a:p>
            <a:pPr marL="0" indent="0">
              <a:buNone/>
            </a:pPr>
            <a:r>
              <a:rPr lang="en-GB" sz="2000" dirty="0"/>
              <a:t>14:00	- Configuring an SSDT project</a:t>
            </a:r>
          </a:p>
          <a:p>
            <a:pPr marL="0" indent="0">
              <a:buNone/>
            </a:pPr>
            <a:r>
              <a:rPr lang="en-GB" sz="800" i="1" dirty="0"/>
              <a:t> </a:t>
            </a:r>
            <a:endParaRPr lang="en-GB" dirty="0"/>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2 – DEPLOYING INFRASTUCTURE</a:t>
            </a:r>
          </a:p>
          <a:p>
            <a:pPr marL="0" indent="0">
              <a:buFont typeface="Arial" panose="020B0604020202020204" pitchFamily="34" charset="0"/>
              <a:buNone/>
            </a:pPr>
            <a:r>
              <a:rPr lang="en-GB" sz="2000" dirty="0"/>
              <a:t>11:00	- Using Octopus Runbooks to</a:t>
            </a:r>
          </a:p>
          <a:p>
            <a:pPr marL="0" indent="0">
              <a:buFont typeface="Arial" panose="020B0604020202020204" pitchFamily="34" charset="0"/>
              <a:buNone/>
            </a:pPr>
            <a:r>
              <a:rPr lang="en-GB" sz="2000" dirty="0"/>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22</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48882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Graphical user interface, text, application, email, website&#10;&#10;Description automatically generated">
            <a:extLst>
              <a:ext uri="{FF2B5EF4-FFF2-40B4-BE49-F238E27FC236}">
                <a16:creationId xmlns:a16="http://schemas.microsoft.com/office/drawing/2014/main" id="{3A8386F7-2432-405D-AE8E-C41464587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917" y="2095217"/>
            <a:ext cx="4435513" cy="3029131"/>
          </a:xfrm>
          <a:prstGeom prst="rect">
            <a:avLst/>
          </a:prstGeom>
        </p:spPr>
      </p:pic>
      <p:pic>
        <p:nvPicPr>
          <p:cNvPr id="7" name="Picture 6" descr="A screenshot of a cell phone screen with text&#10;&#10;Description automatically generated">
            <a:extLst>
              <a:ext uri="{FF2B5EF4-FFF2-40B4-BE49-F238E27FC236}">
                <a16:creationId xmlns:a16="http://schemas.microsoft.com/office/drawing/2014/main" id="{A578C7A8-AA8B-45CF-BFFA-39BD88AD66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3803343"/>
            <a:ext cx="5501354" cy="2281718"/>
          </a:xfrm>
          <a:prstGeom prst="rect">
            <a:avLst/>
          </a:prstGeom>
        </p:spPr>
      </p:pic>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a:xfrm>
            <a:off x="838200" y="306936"/>
            <a:ext cx="11036300" cy="782031"/>
          </a:xfrm>
        </p:spPr>
        <p:txBody>
          <a:bodyPr>
            <a:normAutofit/>
          </a:bodyPr>
          <a:lstStyle/>
          <a:p>
            <a:r>
              <a:rPr lang="en-GB" dirty="0"/>
              <a:t>GitHub Forking</a:t>
            </a:r>
            <a:endParaRPr lang="en-GB" i="1" dirty="0"/>
          </a:p>
        </p:txBody>
      </p:sp>
      <p:sp>
        <p:nvSpPr>
          <p:cNvPr id="3" name="Title Placeholder 1">
            <a:extLst>
              <a:ext uri="{FF2B5EF4-FFF2-40B4-BE49-F238E27FC236}">
                <a16:creationId xmlns:a16="http://schemas.microsoft.com/office/drawing/2014/main" id="{6E507282-4E89-4868-9CF8-5CFEC66BD75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sp>
        <p:nvSpPr>
          <p:cNvPr id="17" name="Rectangle 16">
            <a:extLst>
              <a:ext uri="{FF2B5EF4-FFF2-40B4-BE49-F238E27FC236}">
                <a16:creationId xmlns:a16="http://schemas.microsoft.com/office/drawing/2014/main" id="{652FD5FB-F445-4800-A256-A6DEDA267FD1}"/>
              </a:ext>
            </a:extLst>
          </p:cNvPr>
          <p:cNvSpPr/>
          <p:nvPr/>
        </p:nvSpPr>
        <p:spPr>
          <a:xfrm>
            <a:off x="5057139" y="4198254"/>
            <a:ext cx="645161" cy="292098"/>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cxnSp>
        <p:nvCxnSpPr>
          <p:cNvPr id="18" name="Straight Connector 17">
            <a:extLst>
              <a:ext uri="{FF2B5EF4-FFF2-40B4-BE49-F238E27FC236}">
                <a16:creationId xmlns:a16="http://schemas.microsoft.com/office/drawing/2014/main" id="{06A7A2CB-D2DD-45E0-91AB-116386EA5669}"/>
              </a:ext>
            </a:extLst>
          </p:cNvPr>
          <p:cNvCxnSpPr>
            <a:cxnSpLocks/>
          </p:cNvCxnSpPr>
          <p:nvPr/>
        </p:nvCxnSpPr>
        <p:spPr>
          <a:xfrm>
            <a:off x="3705225" y="3021311"/>
            <a:ext cx="1351915" cy="1184087"/>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27C587-CE5F-410B-8841-A5FC78C83C4C}"/>
              </a:ext>
            </a:extLst>
          </p:cNvPr>
          <p:cNvCxnSpPr>
            <a:cxnSpLocks/>
          </p:cNvCxnSpPr>
          <p:nvPr/>
        </p:nvCxnSpPr>
        <p:spPr>
          <a:xfrm flipV="1">
            <a:off x="5702300" y="3021311"/>
            <a:ext cx="1098550" cy="1176944"/>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 screen with text&#10;&#10;Description automatically generated">
            <a:extLst>
              <a:ext uri="{FF2B5EF4-FFF2-40B4-BE49-F238E27FC236}">
                <a16:creationId xmlns:a16="http://schemas.microsoft.com/office/drawing/2014/main" id="{5C977995-4C5A-4DDC-B78A-9564E2086F87}"/>
              </a:ext>
            </a:extLst>
          </p:cNvPr>
          <p:cNvPicPr>
            <a:picLocks noChangeAspect="1"/>
          </p:cNvPicPr>
          <p:nvPr/>
        </p:nvPicPr>
        <p:blipFill rotWithShape="1">
          <a:blip r:embed="rId4">
            <a:extLst>
              <a:ext uri="{28A0092B-C50C-407E-A947-70E740481C1C}">
                <a14:useLocalDpi xmlns:a14="http://schemas.microsoft.com/office/drawing/2010/main" val="0"/>
              </a:ext>
            </a:extLst>
          </a:blip>
          <a:srcRect l="86476" t="17925" r="2420" b="72621"/>
          <a:stretch/>
        </p:blipFill>
        <p:spPr>
          <a:xfrm>
            <a:off x="3742944" y="1914005"/>
            <a:ext cx="3022600" cy="1067282"/>
          </a:xfrm>
          <a:prstGeom prst="rect">
            <a:avLst/>
          </a:prstGeom>
          <a:ln w="63500">
            <a:solidFill>
              <a:srgbClr val="2F93E0"/>
            </a:solidFill>
            <a:miter lim="800000"/>
          </a:ln>
        </p:spPr>
      </p:pic>
      <p:sp>
        <p:nvSpPr>
          <p:cNvPr id="22" name="Rectangle 21">
            <a:extLst>
              <a:ext uri="{FF2B5EF4-FFF2-40B4-BE49-F238E27FC236}">
                <a16:creationId xmlns:a16="http://schemas.microsoft.com/office/drawing/2014/main" id="{802622F3-E580-43E0-9FDF-21C62CDF419F}"/>
              </a:ext>
            </a:extLst>
          </p:cNvPr>
          <p:cNvSpPr/>
          <p:nvPr/>
        </p:nvSpPr>
        <p:spPr>
          <a:xfrm>
            <a:off x="399854" y="4188161"/>
            <a:ext cx="2154660" cy="292098"/>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cxnSp>
        <p:nvCxnSpPr>
          <p:cNvPr id="23" name="Straight Connector 22">
            <a:extLst>
              <a:ext uri="{FF2B5EF4-FFF2-40B4-BE49-F238E27FC236}">
                <a16:creationId xmlns:a16="http://schemas.microsoft.com/office/drawing/2014/main" id="{2605EA81-BF0E-4418-B387-B65158A48406}"/>
              </a:ext>
            </a:extLst>
          </p:cNvPr>
          <p:cNvCxnSpPr>
            <a:cxnSpLocks/>
          </p:cNvCxnSpPr>
          <p:nvPr/>
        </p:nvCxnSpPr>
        <p:spPr>
          <a:xfrm>
            <a:off x="412577" y="4480259"/>
            <a:ext cx="1904124" cy="1388234"/>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58869D-AA37-44BD-AF19-0E1FBBCC0004}"/>
              </a:ext>
            </a:extLst>
          </p:cNvPr>
          <p:cNvCxnSpPr>
            <a:cxnSpLocks/>
          </p:cNvCxnSpPr>
          <p:nvPr/>
        </p:nvCxnSpPr>
        <p:spPr>
          <a:xfrm>
            <a:off x="2554514" y="4188161"/>
            <a:ext cx="5922736" cy="1007043"/>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pic>
        <p:nvPicPr>
          <p:cNvPr id="26" name="Picture 25" descr="A screenshot of a cell phone screen with text&#10;&#10;Description automatically generated">
            <a:extLst>
              <a:ext uri="{FF2B5EF4-FFF2-40B4-BE49-F238E27FC236}">
                <a16:creationId xmlns:a16="http://schemas.microsoft.com/office/drawing/2014/main" id="{39CC86DD-1925-4B4D-B7F8-25F2F0979F26}"/>
              </a:ext>
            </a:extLst>
          </p:cNvPr>
          <p:cNvPicPr>
            <a:picLocks noChangeAspect="1"/>
          </p:cNvPicPr>
          <p:nvPr/>
        </p:nvPicPr>
        <p:blipFill rotWithShape="1">
          <a:blip r:embed="rId4">
            <a:extLst>
              <a:ext uri="{28A0092B-C50C-407E-A947-70E740481C1C}">
                <a14:useLocalDpi xmlns:a14="http://schemas.microsoft.com/office/drawing/2010/main" val="0"/>
              </a:ext>
            </a:extLst>
          </a:blip>
          <a:srcRect l="2529" t="18053" r="60113" b="72493"/>
          <a:stretch/>
        </p:blipFill>
        <p:spPr>
          <a:xfrm>
            <a:off x="2339847" y="5231209"/>
            <a:ext cx="6079744" cy="638087"/>
          </a:xfrm>
          <a:prstGeom prst="rect">
            <a:avLst/>
          </a:prstGeom>
          <a:ln w="63500">
            <a:solidFill>
              <a:srgbClr val="2F93E0"/>
            </a:solidFill>
            <a:miter lim="800000"/>
          </a:ln>
        </p:spPr>
      </p:pic>
      <p:pic>
        <p:nvPicPr>
          <p:cNvPr id="29" name="Picture 28" descr="Graphical user interface, text, application, email, website&#10;&#10;Description automatically generated">
            <a:extLst>
              <a:ext uri="{FF2B5EF4-FFF2-40B4-BE49-F238E27FC236}">
                <a16:creationId xmlns:a16="http://schemas.microsoft.com/office/drawing/2014/main" id="{4693DCA8-3296-4566-B77F-57C41FC0E8B7}"/>
              </a:ext>
            </a:extLst>
          </p:cNvPr>
          <p:cNvPicPr>
            <a:picLocks noChangeAspect="1"/>
          </p:cNvPicPr>
          <p:nvPr/>
        </p:nvPicPr>
        <p:blipFill rotWithShape="1">
          <a:blip r:embed="rId3">
            <a:extLst>
              <a:ext uri="{28A0092B-C50C-407E-A947-70E740481C1C}">
                <a14:useLocalDpi xmlns:a14="http://schemas.microsoft.com/office/drawing/2010/main" val="0"/>
              </a:ext>
            </a:extLst>
          </a:blip>
          <a:srcRect l="2389" t="14520" r="52127" b="79564"/>
          <a:stretch/>
        </p:blipFill>
        <p:spPr>
          <a:xfrm>
            <a:off x="6718283" y="3773822"/>
            <a:ext cx="5229200" cy="464457"/>
          </a:xfrm>
          <a:prstGeom prst="rect">
            <a:avLst/>
          </a:prstGeom>
          <a:ln w="63500">
            <a:solidFill>
              <a:srgbClr val="2F93E0"/>
            </a:solidFill>
            <a:miter lim="800000"/>
          </a:ln>
        </p:spPr>
      </p:pic>
      <p:sp>
        <p:nvSpPr>
          <p:cNvPr id="33" name="Rectangle 32">
            <a:extLst>
              <a:ext uri="{FF2B5EF4-FFF2-40B4-BE49-F238E27FC236}">
                <a16:creationId xmlns:a16="http://schemas.microsoft.com/office/drawing/2014/main" id="{B47513AA-872B-4A26-93E6-DED55A778901}"/>
              </a:ext>
            </a:extLst>
          </p:cNvPr>
          <p:cNvSpPr/>
          <p:nvPr/>
        </p:nvSpPr>
        <p:spPr>
          <a:xfrm>
            <a:off x="7178223" y="2501500"/>
            <a:ext cx="2154660" cy="292098"/>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cxnSp>
        <p:nvCxnSpPr>
          <p:cNvPr id="34" name="Straight Connector 33">
            <a:extLst>
              <a:ext uri="{FF2B5EF4-FFF2-40B4-BE49-F238E27FC236}">
                <a16:creationId xmlns:a16="http://schemas.microsoft.com/office/drawing/2014/main" id="{D97CC671-2638-477F-83B6-71F2678D6BF1}"/>
              </a:ext>
            </a:extLst>
          </p:cNvPr>
          <p:cNvCxnSpPr>
            <a:cxnSpLocks/>
          </p:cNvCxnSpPr>
          <p:nvPr/>
        </p:nvCxnSpPr>
        <p:spPr>
          <a:xfrm flipH="1">
            <a:off x="6692255" y="2479996"/>
            <a:ext cx="485969" cy="1243798"/>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D13B6C-7186-42EF-B7C8-476B8E71C813}"/>
              </a:ext>
            </a:extLst>
          </p:cNvPr>
          <p:cNvCxnSpPr>
            <a:cxnSpLocks/>
          </p:cNvCxnSpPr>
          <p:nvPr/>
        </p:nvCxnSpPr>
        <p:spPr>
          <a:xfrm>
            <a:off x="9360673" y="2501500"/>
            <a:ext cx="2622116" cy="1222294"/>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sp>
        <p:nvSpPr>
          <p:cNvPr id="20" name="Slide Number Placeholder 8">
            <a:extLst>
              <a:ext uri="{FF2B5EF4-FFF2-40B4-BE49-F238E27FC236}">
                <a16:creationId xmlns:a16="http://schemas.microsoft.com/office/drawing/2014/main" id="{2BFD9CD3-9EFA-4C31-8440-AAC39C4A044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23</a:t>
            </a:fld>
            <a:endParaRPr lang="en-GB" dirty="0"/>
          </a:p>
        </p:txBody>
      </p:sp>
      <p:sp>
        <p:nvSpPr>
          <p:cNvPr id="25" name="Footer Placeholder 4">
            <a:extLst>
              <a:ext uri="{FF2B5EF4-FFF2-40B4-BE49-F238E27FC236}">
                <a16:creationId xmlns:a16="http://schemas.microsoft.com/office/drawing/2014/main" id="{357818CD-C80B-4593-8956-5A8E2F7CEA60}"/>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70609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a:xfrm>
            <a:off x="838200" y="306936"/>
            <a:ext cx="11036300" cy="782031"/>
          </a:xfrm>
        </p:spPr>
        <p:txBody>
          <a:bodyPr>
            <a:normAutofit/>
          </a:bodyPr>
          <a:lstStyle/>
          <a:p>
            <a:r>
              <a:rPr lang="en-GB" dirty="0"/>
              <a:t>GitHub Secrets</a:t>
            </a:r>
            <a:endParaRPr lang="en-GB" i="1" dirty="0"/>
          </a:p>
        </p:txBody>
      </p:sp>
      <p:pic>
        <p:nvPicPr>
          <p:cNvPr id="4" name="Picture 3" descr="Graphical user interface, text, application, email&#10;&#10;Description automatically generated">
            <a:extLst>
              <a:ext uri="{FF2B5EF4-FFF2-40B4-BE49-F238E27FC236}">
                <a16:creationId xmlns:a16="http://schemas.microsoft.com/office/drawing/2014/main" id="{2CBE614E-89AB-49A8-8858-026B341C8A99}"/>
              </a:ext>
            </a:extLst>
          </p:cNvPr>
          <p:cNvPicPr>
            <a:picLocks noChangeAspect="1"/>
          </p:cNvPicPr>
          <p:nvPr/>
        </p:nvPicPr>
        <p:blipFill rotWithShape="1">
          <a:blip r:embed="rId3">
            <a:extLst>
              <a:ext uri="{28A0092B-C50C-407E-A947-70E740481C1C}">
                <a14:useLocalDpi xmlns:a14="http://schemas.microsoft.com/office/drawing/2010/main" val="0"/>
              </a:ext>
            </a:extLst>
          </a:blip>
          <a:srcRect b="11133"/>
          <a:stretch/>
        </p:blipFill>
        <p:spPr>
          <a:xfrm>
            <a:off x="499872" y="1920886"/>
            <a:ext cx="4385622" cy="3609112"/>
          </a:xfrm>
          <a:prstGeom prst="rect">
            <a:avLst/>
          </a:prstGeom>
        </p:spPr>
      </p:pic>
      <p:grpSp>
        <p:nvGrpSpPr>
          <p:cNvPr id="21" name="Group 20">
            <a:extLst>
              <a:ext uri="{FF2B5EF4-FFF2-40B4-BE49-F238E27FC236}">
                <a16:creationId xmlns:a16="http://schemas.microsoft.com/office/drawing/2014/main" id="{3AD2DB0C-0C58-42A0-B567-F2905434EDDC}"/>
              </a:ext>
            </a:extLst>
          </p:cNvPr>
          <p:cNvGrpSpPr/>
          <p:nvPr/>
        </p:nvGrpSpPr>
        <p:grpSpPr>
          <a:xfrm>
            <a:off x="5852159" y="1839048"/>
            <a:ext cx="6339840" cy="1923594"/>
            <a:chOff x="6096000" y="1612525"/>
            <a:chExt cx="4895284" cy="1485296"/>
          </a:xfrm>
        </p:grpSpPr>
        <p:grpSp>
          <p:nvGrpSpPr>
            <p:cNvPr id="10" name="Group 9">
              <a:extLst>
                <a:ext uri="{FF2B5EF4-FFF2-40B4-BE49-F238E27FC236}">
                  <a16:creationId xmlns:a16="http://schemas.microsoft.com/office/drawing/2014/main" id="{F3BD63C6-06CB-420F-AF54-C63FD7C4B31E}"/>
                </a:ext>
              </a:extLst>
            </p:cNvPr>
            <p:cNvGrpSpPr/>
            <p:nvPr/>
          </p:nvGrpSpPr>
          <p:grpSpPr>
            <a:xfrm>
              <a:off x="6096000" y="1612525"/>
              <a:ext cx="4895284" cy="1485296"/>
              <a:chOff x="5556419" y="1978285"/>
              <a:chExt cx="4895284" cy="1485296"/>
            </a:xfrm>
          </p:grpSpPr>
          <p:pic>
            <p:nvPicPr>
              <p:cNvPr id="6" name="Picture 5" descr="Graphical user interface, text, application, email&#10;&#10;Description automatically generated">
                <a:extLst>
                  <a:ext uri="{FF2B5EF4-FFF2-40B4-BE49-F238E27FC236}">
                    <a16:creationId xmlns:a16="http://schemas.microsoft.com/office/drawing/2014/main" id="{49A5B7B5-892E-42DF-A12D-B94AF062C277}"/>
                  </a:ext>
                </a:extLst>
              </p:cNvPr>
              <p:cNvPicPr>
                <a:picLocks noChangeAspect="1"/>
              </p:cNvPicPr>
              <p:nvPr/>
            </p:nvPicPr>
            <p:blipFill rotWithShape="1">
              <a:blip r:embed="rId3">
                <a:extLst>
                  <a:ext uri="{28A0092B-C50C-407E-A947-70E740481C1C}">
                    <a14:useLocalDpi xmlns:a14="http://schemas.microsoft.com/office/drawing/2010/main" val="0"/>
                  </a:ext>
                </a:extLst>
              </a:blip>
              <a:srcRect l="26927" t="68988" r="42015" b="12461"/>
              <a:stretch/>
            </p:blipFill>
            <p:spPr>
              <a:xfrm>
                <a:off x="5556419" y="1978285"/>
                <a:ext cx="2685373" cy="1485296"/>
              </a:xfrm>
              <a:prstGeom prst="rect">
                <a:avLst/>
              </a:prstGeom>
              <a:ln>
                <a:noFill/>
              </a:ln>
            </p:spPr>
          </p:pic>
          <p:pic>
            <p:nvPicPr>
              <p:cNvPr id="9" name="Picture 8" descr="Graphical user interface, text, application, email&#10;&#10;Description automatically generated">
                <a:extLst>
                  <a:ext uri="{FF2B5EF4-FFF2-40B4-BE49-F238E27FC236}">
                    <a16:creationId xmlns:a16="http://schemas.microsoft.com/office/drawing/2014/main" id="{9C663466-BD04-40EF-9656-E1BF65114007}"/>
                  </a:ext>
                </a:extLst>
              </p:cNvPr>
              <p:cNvPicPr>
                <a:picLocks noChangeAspect="1"/>
              </p:cNvPicPr>
              <p:nvPr/>
            </p:nvPicPr>
            <p:blipFill rotWithShape="1">
              <a:blip r:embed="rId3">
                <a:extLst>
                  <a:ext uri="{28A0092B-C50C-407E-A947-70E740481C1C}">
                    <a14:useLocalDpi xmlns:a14="http://schemas.microsoft.com/office/drawing/2010/main" val="0"/>
                  </a:ext>
                </a:extLst>
              </a:blip>
              <a:srcRect l="75964" t="68988" b="12461"/>
              <a:stretch/>
            </p:blipFill>
            <p:spPr>
              <a:xfrm>
                <a:off x="8373475" y="1978285"/>
                <a:ext cx="2078228" cy="1485296"/>
              </a:xfrm>
              <a:prstGeom prst="rect">
                <a:avLst/>
              </a:prstGeom>
              <a:ln>
                <a:noFill/>
              </a:ln>
            </p:spPr>
          </p:pic>
        </p:grpSp>
        <p:sp>
          <p:nvSpPr>
            <p:cNvPr id="27" name="Rectangle 26">
              <a:extLst>
                <a:ext uri="{FF2B5EF4-FFF2-40B4-BE49-F238E27FC236}">
                  <a16:creationId xmlns:a16="http://schemas.microsoft.com/office/drawing/2014/main" id="{C4158738-8C6A-43F1-A613-C22D862001DF}"/>
                </a:ext>
              </a:extLst>
            </p:cNvPr>
            <p:cNvSpPr/>
            <p:nvPr/>
          </p:nvSpPr>
          <p:spPr>
            <a:xfrm>
              <a:off x="6096000" y="1664185"/>
              <a:ext cx="4674096" cy="1433636"/>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cxnSp>
        <p:nvCxnSpPr>
          <p:cNvPr id="30" name="Straight Connector 29">
            <a:extLst>
              <a:ext uri="{FF2B5EF4-FFF2-40B4-BE49-F238E27FC236}">
                <a16:creationId xmlns:a16="http://schemas.microsoft.com/office/drawing/2014/main" id="{05283EA3-2628-457A-839F-3CCA100D1D92}"/>
              </a:ext>
            </a:extLst>
          </p:cNvPr>
          <p:cNvCxnSpPr>
            <a:cxnSpLocks/>
          </p:cNvCxnSpPr>
          <p:nvPr/>
        </p:nvCxnSpPr>
        <p:spPr>
          <a:xfrm flipV="1">
            <a:off x="1599770" y="1920885"/>
            <a:ext cx="4252389" cy="2786279"/>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D8529D-008F-44AE-9536-BAE8EAF894B6}"/>
              </a:ext>
            </a:extLst>
          </p:cNvPr>
          <p:cNvCxnSpPr>
            <a:cxnSpLocks/>
          </p:cNvCxnSpPr>
          <p:nvPr/>
        </p:nvCxnSpPr>
        <p:spPr>
          <a:xfrm flipV="1">
            <a:off x="4885494" y="3777576"/>
            <a:ext cx="7013422" cy="1761506"/>
          </a:xfrm>
          <a:prstGeom prst="line">
            <a:avLst/>
          </a:prstGeom>
          <a:ln w="63500">
            <a:solidFill>
              <a:srgbClr val="2F93E0"/>
            </a:soli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F881A468-4E66-4379-A64E-D065B00EDEF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24</a:t>
            </a:fld>
            <a:endParaRPr lang="en-GB" dirty="0"/>
          </a:p>
        </p:txBody>
      </p:sp>
      <p:pic>
        <p:nvPicPr>
          <p:cNvPr id="16" name="Picture 15" descr="Graphical user interface, text, application, email&#10;&#10;Description automatically generated">
            <a:extLst>
              <a:ext uri="{FF2B5EF4-FFF2-40B4-BE49-F238E27FC236}">
                <a16:creationId xmlns:a16="http://schemas.microsoft.com/office/drawing/2014/main" id="{CF3C4D0C-AD57-4EBE-9430-02C2EEFE2ECB}"/>
              </a:ext>
            </a:extLst>
          </p:cNvPr>
          <p:cNvPicPr>
            <a:picLocks noChangeAspect="1"/>
          </p:cNvPicPr>
          <p:nvPr/>
        </p:nvPicPr>
        <p:blipFill rotWithShape="1">
          <a:blip r:embed="rId3">
            <a:extLst>
              <a:ext uri="{28A0092B-C50C-407E-A947-70E740481C1C}">
                <a14:useLocalDpi xmlns:a14="http://schemas.microsoft.com/office/drawing/2010/main" val="0"/>
              </a:ext>
            </a:extLst>
          </a:blip>
          <a:srcRect l="25080" t="87090"/>
          <a:stretch/>
        </p:blipFill>
        <p:spPr>
          <a:xfrm>
            <a:off x="1599770" y="5005682"/>
            <a:ext cx="3285724" cy="524315"/>
          </a:xfrm>
          <a:prstGeom prst="rect">
            <a:avLst/>
          </a:prstGeom>
        </p:spPr>
      </p:pic>
      <p:sp>
        <p:nvSpPr>
          <p:cNvPr id="13" name="Rectangle 12">
            <a:extLst>
              <a:ext uri="{FF2B5EF4-FFF2-40B4-BE49-F238E27FC236}">
                <a16:creationId xmlns:a16="http://schemas.microsoft.com/office/drawing/2014/main" id="{73B6A134-8537-4DDB-AEA4-17064305D5FC}"/>
              </a:ext>
            </a:extLst>
          </p:cNvPr>
          <p:cNvSpPr/>
          <p:nvPr/>
        </p:nvSpPr>
        <p:spPr>
          <a:xfrm flipV="1">
            <a:off x="1599770" y="4707163"/>
            <a:ext cx="3285724" cy="822834"/>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pic>
        <p:nvPicPr>
          <p:cNvPr id="20" name="Picture 19" descr="Graphical user interface, text, application, email&#10;&#10;Description automatically generated">
            <a:extLst>
              <a:ext uri="{FF2B5EF4-FFF2-40B4-BE49-F238E27FC236}">
                <a16:creationId xmlns:a16="http://schemas.microsoft.com/office/drawing/2014/main" id="{0EAA200C-89CD-49F4-AB94-010DFF3F5561}"/>
              </a:ext>
            </a:extLst>
          </p:cNvPr>
          <p:cNvPicPr>
            <a:picLocks noChangeAspect="1"/>
          </p:cNvPicPr>
          <p:nvPr/>
        </p:nvPicPr>
        <p:blipFill rotWithShape="1">
          <a:blip r:embed="rId3">
            <a:extLst>
              <a:ext uri="{28A0092B-C50C-407E-A947-70E740481C1C}">
                <a14:useLocalDpi xmlns:a14="http://schemas.microsoft.com/office/drawing/2010/main" val="0"/>
              </a:ext>
            </a:extLst>
          </a:blip>
          <a:srcRect l="28509" t="88097" r="52463" b="1472"/>
          <a:stretch/>
        </p:blipFill>
        <p:spPr>
          <a:xfrm>
            <a:off x="6022701" y="2590801"/>
            <a:ext cx="2130701" cy="1081587"/>
          </a:xfrm>
          <a:prstGeom prst="rect">
            <a:avLst/>
          </a:prstGeom>
          <a:ln>
            <a:noFill/>
          </a:ln>
        </p:spPr>
      </p:pic>
      <p:sp>
        <p:nvSpPr>
          <p:cNvPr id="19" name="Rectangle 18">
            <a:extLst>
              <a:ext uri="{FF2B5EF4-FFF2-40B4-BE49-F238E27FC236}">
                <a16:creationId xmlns:a16="http://schemas.microsoft.com/office/drawing/2014/main" id="{73911802-877F-43B2-884D-889EC6E0BE98}"/>
              </a:ext>
            </a:extLst>
          </p:cNvPr>
          <p:cNvSpPr/>
          <p:nvPr/>
        </p:nvSpPr>
        <p:spPr>
          <a:xfrm>
            <a:off x="5845535" y="2381137"/>
            <a:ext cx="6053381" cy="3148860"/>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8" name="Footer Placeholder 4">
            <a:extLst>
              <a:ext uri="{FF2B5EF4-FFF2-40B4-BE49-F238E27FC236}">
                <a16:creationId xmlns:a16="http://schemas.microsoft.com/office/drawing/2014/main" id="{4291D152-549F-44B1-96B5-7937D830EF5F}"/>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22" name="Title Placeholder 1">
            <a:extLst>
              <a:ext uri="{FF2B5EF4-FFF2-40B4-BE49-F238E27FC236}">
                <a16:creationId xmlns:a16="http://schemas.microsoft.com/office/drawing/2014/main" id="{793D42DC-CA4B-4307-A759-6A457FED63B4}"/>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pic>
        <p:nvPicPr>
          <p:cNvPr id="23" name="Picture 22" descr="Graphical user interface, text, application, email&#10;&#10;Description automatically generated">
            <a:extLst>
              <a:ext uri="{FF2B5EF4-FFF2-40B4-BE49-F238E27FC236}">
                <a16:creationId xmlns:a16="http://schemas.microsoft.com/office/drawing/2014/main" id="{0E59CFA0-F816-42F9-BC18-8B56FB6ABDB4}"/>
              </a:ext>
            </a:extLst>
          </p:cNvPr>
          <p:cNvPicPr>
            <a:picLocks noChangeAspect="1"/>
          </p:cNvPicPr>
          <p:nvPr/>
        </p:nvPicPr>
        <p:blipFill rotWithShape="1">
          <a:blip r:embed="rId3">
            <a:extLst>
              <a:ext uri="{28A0092B-C50C-407E-A947-70E740481C1C}">
                <a14:useLocalDpi xmlns:a14="http://schemas.microsoft.com/office/drawing/2010/main" val="0"/>
              </a:ext>
            </a:extLst>
          </a:blip>
          <a:srcRect l="41826" t="89298" r="52463" b="8368"/>
          <a:stretch/>
        </p:blipFill>
        <p:spPr>
          <a:xfrm>
            <a:off x="7421559" y="2715085"/>
            <a:ext cx="639383" cy="242047"/>
          </a:xfrm>
          <a:prstGeom prst="rect">
            <a:avLst/>
          </a:prstGeom>
          <a:ln>
            <a:noFill/>
          </a:ln>
        </p:spPr>
      </p:pic>
      <p:pic>
        <p:nvPicPr>
          <p:cNvPr id="24" name="Picture 23" descr="Graphical user interface, text, application, email&#10;&#10;Description automatically generated">
            <a:extLst>
              <a:ext uri="{FF2B5EF4-FFF2-40B4-BE49-F238E27FC236}">
                <a16:creationId xmlns:a16="http://schemas.microsoft.com/office/drawing/2014/main" id="{AACF300B-87B9-4B5F-BBF9-F5CB770AED5F}"/>
              </a:ext>
            </a:extLst>
          </p:cNvPr>
          <p:cNvPicPr>
            <a:picLocks noChangeAspect="1"/>
          </p:cNvPicPr>
          <p:nvPr/>
        </p:nvPicPr>
        <p:blipFill rotWithShape="1">
          <a:blip r:embed="rId3">
            <a:extLst>
              <a:ext uri="{28A0092B-C50C-407E-A947-70E740481C1C}">
                <a14:useLocalDpi xmlns:a14="http://schemas.microsoft.com/office/drawing/2010/main" val="0"/>
              </a:ext>
            </a:extLst>
          </a:blip>
          <a:srcRect l="44105" t="95522" r="43317" b="2297"/>
          <a:stretch/>
        </p:blipFill>
        <p:spPr>
          <a:xfrm>
            <a:off x="7159623" y="3360737"/>
            <a:ext cx="1408337" cy="226154"/>
          </a:xfrm>
          <a:prstGeom prst="rect">
            <a:avLst/>
          </a:prstGeom>
          <a:ln>
            <a:noFill/>
          </a:ln>
        </p:spPr>
      </p:pic>
      <p:pic>
        <p:nvPicPr>
          <p:cNvPr id="8" name="Picture 7">
            <a:extLst>
              <a:ext uri="{FF2B5EF4-FFF2-40B4-BE49-F238E27FC236}">
                <a16:creationId xmlns:a16="http://schemas.microsoft.com/office/drawing/2014/main" id="{B22C0A7F-9866-4170-9354-B1CED821CF62}"/>
              </a:ext>
            </a:extLst>
          </p:cNvPr>
          <p:cNvPicPr>
            <a:picLocks noChangeAspect="1"/>
          </p:cNvPicPr>
          <p:nvPr/>
        </p:nvPicPr>
        <p:blipFill>
          <a:blip r:embed="rId4"/>
          <a:stretch>
            <a:fillRect/>
          </a:stretch>
        </p:blipFill>
        <p:spPr>
          <a:xfrm>
            <a:off x="1748791" y="5005681"/>
            <a:ext cx="1536171" cy="465062"/>
          </a:xfrm>
          <a:prstGeom prst="rect">
            <a:avLst/>
          </a:prstGeom>
        </p:spPr>
      </p:pic>
    </p:spTree>
    <p:extLst>
      <p:ext uri="{BB962C8B-B14F-4D97-AF65-F5344CB8AC3E}">
        <p14:creationId xmlns:p14="http://schemas.microsoft.com/office/powerpoint/2010/main" val="193895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p:txBody>
          <a:bodyPr/>
          <a:lstStyle/>
          <a:p>
            <a:r>
              <a:rPr lang="en-GB" dirty="0">
                <a:solidFill>
                  <a:srgbClr val="FF0000"/>
                </a:solidFill>
              </a:rPr>
              <a:t>LAB 1: </a:t>
            </a:r>
            <a:r>
              <a:rPr lang="en-GB" dirty="0"/>
              <a:t>Git 101: Forking the repo</a:t>
            </a:r>
          </a:p>
        </p:txBody>
      </p:sp>
      <p:sp>
        <p:nvSpPr>
          <p:cNvPr id="4" name="Slide Number Placeholder 8">
            <a:extLst>
              <a:ext uri="{FF2B5EF4-FFF2-40B4-BE49-F238E27FC236}">
                <a16:creationId xmlns:a16="http://schemas.microsoft.com/office/drawing/2014/main" id="{F8709D03-10F0-40F5-907E-37AB57AA04B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25</a:t>
            </a:fld>
            <a:endParaRPr lang="en-GB" dirty="0"/>
          </a:p>
        </p:txBody>
      </p:sp>
      <p:sp>
        <p:nvSpPr>
          <p:cNvPr id="8" name="Content Placeholder 5">
            <a:extLst>
              <a:ext uri="{FF2B5EF4-FFF2-40B4-BE49-F238E27FC236}">
                <a16:creationId xmlns:a16="http://schemas.microsoft.com/office/drawing/2014/main" id="{F5AB7B57-1C7A-43E7-BA85-57622E63FB2A}"/>
              </a:ext>
            </a:extLst>
          </p:cNvPr>
          <p:cNvSpPr>
            <a:spLocks noGrp="1"/>
          </p:cNvSpPr>
          <p:nvPr>
            <p:ph idx="1"/>
          </p:nvPr>
        </p:nvSpPr>
        <p:spPr>
          <a:xfrm>
            <a:off x="838200" y="1825625"/>
            <a:ext cx="10515600" cy="4351338"/>
          </a:xfrm>
        </p:spPr>
        <p:txBody>
          <a:bodyPr/>
          <a:lstStyle/>
          <a:p>
            <a:pPr marL="0" indent="0">
              <a:buNone/>
            </a:pPr>
            <a:r>
              <a:rPr lang="en-GB" b="1" dirty="0"/>
              <a:t>Tasks:</a:t>
            </a:r>
          </a:p>
          <a:p>
            <a:pPr marL="514350" indent="-514350">
              <a:buFont typeface="+mj-lt"/>
              <a:buAutoNum type="arabicPeriod"/>
            </a:pPr>
            <a:r>
              <a:rPr lang="en-GB" dirty="0"/>
              <a:t>Fork GitHub repo</a:t>
            </a:r>
          </a:p>
          <a:p>
            <a:pPr marL="514350" indent="-514350">
              <a:buFont typeface="+mj-lt"/>
              <a:buAutoNum type="arabicPeriod"/>
            </a:pPr>
            <a:r>
              <a:rPr lang="en-GB" dirty="0"/>
              <a:t>Create GitHub secrets</a:t>
            </a:r>
          </a:p>
          <a:p>
            <a:pPr marL="971550" lvl="1" indent="-514350">
              <a:buFont typeface="+mj-lt"/>
              <a:buAutoNum type="arabicPeriod"/>
            </a:pPr>
            <a:r>
              <a:rPr lang="en-GB" dirty="0">
                <a:solidFill>
                  <a:srgbClr val="FF0000"/>
                </a:solidFill>
                <a:latin typeface="SFMono-Regular"/>
              </a:rPr>
              <a:t>OCTOPUS_URL (e.g. “https://my_name.octopus.app/”)</a:t>
            </a:r>
          </a:p>
          <a:p>
            <a:pPr marL="971550" lvl="1" indent="-514350">
              <a:buFont typeface="+mj-lt"/>
              <a:buAutoNum type="arabicPeriod"/>
            </a:pPr>
            <a:r>
              <a:rPr lang="en-GB" b="0" i="0" dirty="0">
                <a:solidFill>
                  <a:srgbClr val="FF0000"/>
                </a:solidFill>
                <a:effectLst/>
                <a:latin typeface="SFMono-Regular"/>
              </a:rPr>
              <a:t>OCTOPUS_APIKEY (e.g. “API-12345667890ABCDEFGHIJ”)</a:t>
            </a:r>
          </a:p>
          <a:p>
            <a:pPr marL="0" indent="0">
              <a:buNone/>
            </a:pPr>
            <a:endParaRPr lang="en-GB" dirty="0">
              <a:solidFill>
                <a:srgbClr val="FF0000"/>
              </a:solidFill>
              <a:latin typeface="SFMono-Regular"/>
            </a:endParaRPr>
          </a:p>
        </p:txBody>
      </p:sp>
      <p:sp>
        <p:nvSpPr>
          <p:cNvPr id="9" name="Footer Placeholder 4">
            <a:extLst>
              <a:ext uri="{FF2B5EF4-FFF2-40B4-BE49-F238E27FC236}">
                <a16:creationId xmlns:a16="http://schemas.microsoft.com/office/drawing/2014/main" id="{79AF8AC7-AA76-44E0-9A71-859478AD176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Title Placeholder 1">
            <a:extLst>
              <a:ext uri="{FF2B5EF4-FFF2-40B4-BE49-F238E27FC236}">
                <a16:creationId xmlns:a16="http://schemas.microsoft.com/office/drawing/2014/main" id="{167C7D65-686D-4215-BF80-7B6019A0D6CF}"/>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spTree>
    <p:extLst>
      <p:ext uri="{BB962C8B-B14F-4D97-AF65-F5344CB8AC3E}">
        <p14:creationId xmlns:p14="http://schemas.microsoft.com/office/powerpoint/2010/main" val="394369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a:xfrm>
            <a:off x="838200" y="306936"/>
            <a:ext cx="11036300" cy="782031"/>
          </a:xfrm>
        </p:spPr>
        <p:txBody>
          <a:bodyPr>
            <a:normAutofit/>
          </a:bodyPr>
          <a:lstStyle/>
          <a:p>
            <a:r>
              <a:rPr lang="en-GB" dirty="0"/>
              <a:t>GitHub Actions</a:t>
            </a:r>
            <a:endParaRPr lang="en-GB" i="1" dirty="0"/>
          </a:p>
        </p:txBody>
      </p:sp>
      <p:pic>
        <p:nvPicPr>
          <p:cNvPr id="7" name="Picture 6" descr="Graphical user interface, text, application, email&#10;&#10;Description automatically generated">
            <a:extLst>
              <a:ext uri="{FF2B5EF4-FFF2-40B4-BE49-F238E27FC236}">
                <a16:creationId xmlns:a16="http://schemas.microsoft.com/office/drawing/2014/main" id="{B17721A2-B05A-4098-A214-A50AB2C4F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71" y="1788812"/>
            <a:ext cx="10440857" cy="4296375"/>
          </a:xfrm>
          <a:prstGeom prst="rect">
            <a:avLst/>
          </a:prstGeom>
        </p:spPr>
      </p:pic>
      <p:sp>
        <p:nvSpPr>
          <p:cNvPr id="6" name="Slide Number Placeholder 8">
            <a:extLst>
              <a:ext uri="{FF2B5EF4-FFF2-40B4-BE49-F238E27FC236}">
                <a16:creationId xmlns:a16="http://schemas.microsoft.com/office/drawing/2014/main" id="{2A2FE3DA-CF20-4175-9F50-6A9805B45238}"/>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26</a:t>
            </a:fld>
            <a:endParaRPr lang="en-GB" dirty="0"/>
          </a:p>
        </p:txBody>
      </p:sp>
      <p:sp>
        <p:nvSpPr>
          <p:cNvPr id="9" name="Footer Placeholder 4">
            <a:extLst>
              <a:ext uri="{FF2B5EF4-FFF2-40B4-BE49-F238E27FC236}">
                <a16:creationId xmlns:a16="http://schemas.microsoft.com/office/drawing/2014/main" id="{BF1DC8A6-A5B9-4824-8DF4-B26DEA306AB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Title Placeholder 1">
            <a:extLst>
              <a:ext uri="{FF2B5EF4-FFF2-40B4-BE49-F238E27FC236}">
                <a16:creationId xmlns:a16="http://schemas.microsoft.com/office/drawing/2014/main" id="{BD8E77C0-205E-4EB4-9AA3-380AE086B662}"/>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spTree>
    <p:extLst>
      <p:ext uri="{BB962C8B-B14F-4D97-AF65-F5344CB8AC3E}">
        <p14:creationId xmlns:p14="http://schemas.microsoft.com/office/powerpoint/2010/main" val="225339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6A11EEF-ADC1-4EEA-BF75-B232AC791B9D}"/>
              </a:ext>
            </a:extLst>
          </p:cNvPr>
          <p:cNvPicPr>
            <a:picLocks noChangeAspect="1"/>
          </p:cNvPicPr>
          <p:nvPr/>
        </p:nvPicPr>
        <p:blipFill rotWithShape="1">
          <a:blip r:embed="rId3">
            <a:extLst>
              <a:ext uri="{28A0092B-C50C-407E-A947-70E740481C1C}">
                <a14:useLocalDpi xmlns:a14="http://schemas.microsoft.com/office/drawing/2010/main" val="0"/>
              </a:ext>
            </a:extLst>
          </a:blip>
          <a:srcRect r="16712" b="37682"/>
          <a:stretch/>
        </p:blipFill>
        <p:spPr>
          <a:xfrm>
            <a:off x="0" y="1690688"/>
            <a:ext cx="12192000" cy="4535014"/>
          </a:xfrm>
          <a:prstGeom prst="rect">
            <a:avLst/>
          </a:prstGeom>
        </p:spPr>
      </p:pic>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p:txBody>
          <a:bodyPr/>
          <a:lstStyle/>
          <a:p>
            <a:r>
              <a:rPr lang="en-GB" dirty="0"/>
              <a:t>NuGet</a:t>
            </a:r>
          </a:p>
        </p:txBody>
      </p:sp>
      <p:sp>
        <p:nvSpPr>
          <p:cNvPr id="6" name="Slide Number Placeholder 8">
            <a:extLst>
              <a:ext uri="{FF2B5EF4-FFF2-40B4-BE49-F238E27FC236}">
                <a16:creationId xmlns:a16="http://schemas.microsoft.com/office/drawing/2014/main" id="{EA61F371-E81A-4EB8-A70B-AD06FA3D5C8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27</a:t>
            </a:fld>
            <a:endParaRPr lang="en-GB" dirty="0"/>
          </a:p>
        </p:txBody>
      </p:sp>
      <p:sp>
        <p:nvSpPr>
          <p:cNvPr id="11" name="Rectangle 10">
            <a:extLst>
              <a:ext uri="{FF2B5EF4-FFF2-40B4-BE49-F238E27FC236}">
                <a16:creationId xmlns:a16="http://schemas.microsoft.com/office/drawing/2014/main" id="{F3B89348-2D9E-439A-BEF6-0E31380FE407}"/>
              </a:ext>
            </a:extLst>
          </p:cNvPr>
          <p:cNvSpPr/>
          <p:nvPr/>
        </p:nvSpPr>
        <p:spPr>
          <a:xfrm flipV="1">
            <a:off x="2354094" y="4970835"/>
            <a:ext cx="7276289" cy="1196502"/>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2" name="Arrow: Up 11">
            <a:extLst>
              <a:ext uri="{FF2B5EF4-FFF2-40B4-BE49-F238E27FC236}">
                <a16:creationId xmlns:a16="http://schemas.microsoft.com/office/drawing/2014/main" id="{75171C71-4482-4A7F-90B2-6CC28773E947}"/>
              </a:ext>
            </a:extLst>
          </p:cNvPr>
          <p:cNvSpPr/>
          <p:nvPr/>
        </p:nvSpPr>
        <p:spPr>
          <a:xfrm>
            <a:off x="4668668" y="2050743"/>
            <a:ext cx="295275" cy="381000"/>
          </a:xfrm>
          <a:prstGeom prst="upArrow">
            <a:avLst/>
          </a:prstGeom>
          <a:solidFill>
            <a:srgbClr val="2F9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3" name="Rectangle 12">
            <a:extLst>
              <a:ext uri="{FF2B5EF4-FFF2-40B4-BE49-F238E27FC236}">
                <a16:creationId xmlns:a16="http://schemas.microsoft.com/office/drawing/2014/main" id="{811918A5-9434-4107-BCE0-1B8550C324BB}"/>
              </a:ext>
            </a:extLst>
          </p:cNvPr>
          <p:cNvSpPr/>
          <p:nvPr/>
        </p:nvSpPr>
        <p:spPr>
          <a:xfrm flipV="1">
            <a:off x="47423" y="3607945"/>
            <a:ext cx="781050" cy="304800"/>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4" name="Footer Placeholder 4">
            <a:extLst>
              <a:ext uri="{FF2B5EF4-FFF2-40B4-BE49-F238E27FC236}">
                <a16:creationId xmlns:a16="http://schemas.microsoft.com/office/drawing/2014/main" id="{D51D2329-E032-4DAD-AEDA-4241F40EBB8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5" name="Title Placeholder 1">
            <a:extLst>
              <a:ext uri="{FF2B5EF4-FFF2-40B4-BE49-F238E27FC236}">
                <a16:creationId xmlns:a16="http://schemas.microsoft.com/office/drawing/2014/main" id="{FE96951D-1CDC-4DE5-AD55-3416BD67E38A}"/>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spTree>
    <p:extLst>
      <p:ext uri="{BB962C8B-B14F-4D97-AF65-F5344CB8AC3E}">
        <p14:creationId xmlns:p14="http://schemas.microsoft.com/office/powerpoint/2010/main" val="181819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06893-80E6-43AA-ADBE-1403B8532206}"/>
              </a:ext>
            </a:extLst>
          </p:cNvPr>
          <p:cNvSpPr>
            <a:spLocks noGrp="1"/>
          </p:cNvSpPr>
          <p:nvPr>
            <p:ph type="title"/>
          </p:nvPr>
        </p:nvSpPr>
        <p:spPr/>
        <p:txBody>
          <a:bodyPr/>
          <a:lstStyle/>
          <a:p>
            <a:r>
              <a:rPr lang="en-GB" dirty="0">
                <a:solidFill>
                  <a:srgbClr val="FF0000"/>
                </a:solidFill>
              </a:rPr>
              <a:t>LAB 2: </a:t>
            </a:r>
            <a:r>
              <a:rPr lang="en-GB" dirty="0"/>
              <a:t>Creating Packages</a:t>
            </a:r>
          </a:p>
        </p:txBody>
      </p:sp>
      <p:sp>
        <p:nvSpPr>
          <p:cNvPr id="3" name="Content Placeholder 2">
            <a:extLst>
              <a:ext uri="{FF2B5EF4-FFF2-40B4-BE49-F238E27FC236}">
                <a16:creationId xmlns:a16="http://schemas.microsoft.com/office/drawing/2014/main" id="{D3B2D17B-7905-46B1-9959-87B8BBAA594C}"/>
              </a:ext>
            </a:extLst>
          </p:cNvPr>
          <p:cNvSpPr>
            <a:spLocks noGrp="1"/>
          </p:cNvSpPr>
          <p:nvPr>
            <p:ph idx="1"/>
          </p:nvPr>
        </p:nvSpPr>
        <p:spPr/>
        <p:txBody>
          <a:bodyPr/>
          <a:lstStyle/>
          <a:p>
            <a:pPr marL="0" indent="0">
              <a:buNone/>
            </a:pPr>
            <a:r>
              <a:rPr lang="en-GB" b="1" dirty="0"/>
              <a:t>Tasks:</a:t>
            </a:r>
          </a:p>
          <a:p>
            <a:pPr marL="514350" indent="-514350">
              <a:buFont typeface="+mj-lt"/>
              <a:buAutoNum type="arabicPeriod"/>
            </a:pPr>
            <a:r>
              <a:rPr lang="en-GB" dirty="0"/>
              <a:t>Enable and run all GitHub Actions</a:t>
            </a:r>
          </a:p>
          <a:p>
            <a:pPr marL="514350" indent="-514350">
              <a:buFont typeface="+mj-lt"/>
              <a:buAutoNum type="arabicPeriod"/>
            </a:pPr>
            <a:r>
              <a:rPr lang="en-GB" dirty="0"/>
              <a:t>Verify that they run. If any fail, read the logs, and look for any errors/warnings. What do they tell you?</a:t>
            </a:r>
            <a:br>
              <a:rPr lang="en-GB" dirty="0"/>
            </a:br>
            <a:r>
              <a:rPr lang="en-GB" sz="2000" dirty="0"/>
              <a:t>(</a:t>
            </a:r>
            <a:r>
              <a:rPr lang="en-GB" sz="2000" b="1" i="1" dirty="0"/>
              <a:t>HINT: </a:t>
            </a:r>
            <a:r>
              <a:rPr lang="en-GB" sz="2000" i="1" dirty="0"/>
              <a:t>Did the Action read your secrets correctly? Did you enter the secrets correctly?)</a:t>
            </a:r>
            <a:endParaRPr lang="en-GB" i="1" dirty="0"/>
          </a:p>
        </p:txBody>
      </p:sp>
      <p:sp>
        <p:nvSpPr>
          <p:cNvPr id="4" name="Slide Number Placeholder 8">
            <a:extLst>
              <a:ext uri="{FF2B5EF4-FFF2-40B4-BE49-F238E27FC236}">
                <a16:creationId xmlns:a16="http://schemas.microsoft.com/office/drawing/2014/main" id="{E1B25B05-5576-4AE2-A789-67670C7B228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28</a:t>
            </a:fld>
            <a:endParaRPr lang="en-GB" dirty="0"/>
          </a:p>
        </p:txBody>
      </p:sp>
      <p:sp>
        <p:nvSpPr>
          <p:cNvPr id="7" name="Footer Placeholder 4">
            <a:extLst>
              <a:ext uri="{FF2B5EF4-FFF2-40B4-BE49-F238E27FC236}">
                <a16:creationId xmlns:a16="http://schemas.microsoft.com/office/drawing/2014/main" id="{8630E478-FC5B-4974-AFA6-89E8827D72F0}"/>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FFB5BABD-4B4D-4239-A28D-B3201709388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Forking the repo</a:t>
            </a:r>
          </a:p>
        </p:txBody>
      </p:sp>
    </p:spTree>
    <p:extLst>
      <p:ext uri="{BB962C8B-B14F-4D97-AF65-F5344CB8AC3E}">
        <p14:creationId xmlns:p14="http://schemas.microsoft.com/office/powerpoint/2010/main" val="877838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2C7986D-54E8-4C1A-A5F5-9EC5877ED7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7" b="8894"/>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EB8E6BC-6367-44D5-8D99-86012FCCE1DD}"/>
              </a:ext>
            </a:extLst>
          </p:cNvPr>
          <p:cNvSpPr/>
          <p:nvPr/>
        </p:nvSpPr>
        <p:spPr>
          <a:xfrm>
            <a:off x="0" y="4513943"/>
            <a:ext cx="12192000" cy="234405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pic>
        <p:nvPicPr>
          <p:cNvPr id="8" name="Picture 7" descr="A close up of a logo&#10;&#10;Description automatically generated">
            <a:extLst>
              <a:ext uri="{FF2B5EF4-FFF2-40B4-BE49-F238E27FC236}">
                <a16:creationId xmlns:a16="http://schemas.microsoft.com/office/drawing/2014/main" id="{8B10F844-A4A4-4528-80C2-7FD9D62F2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14" y="4602278"/>
            <a:ext cx="5094516" cy="1479054"/>
          </a:xfrm>
          <a:prstGeom prst="rect">
            <a:avLst/>
          </a:prstGeom>
        </p:spPr>
      </p:pic>
      <p:sp>
        <p:nvSpPr>
          <p:cNvPr id="9" name="TextBox 8">
            <a:extLst>
              <a:ext uri="{FF2B5EF4-FFF2-40B4-BE49-F238E27FC236}">
                <a16:creationId xmlns:a16="http://schemas.microsoft.com/office/drawing/2014/main" id="{BB604C4A-AD41-484B-9C88-876EB95A775A}"/>
              </a:ext>
            </a:extLst>
          </p:cNvPr>
          <p:cNvSpPr txBox="1"/>
          <p:nvPr/>
        </p:nvSpPr>
        <p:spPr>
          <a:xfrm>
            <a:off x="346798" y="5829611"/>
            <a:ext cx="10976082" cy="954107"/>
          </a:xfrm>
          <a:prstGeom prst="rect">
            <a:avLst/>
          </a:prstGeom>
          <a:noFill/>
        </p:spPr>
        <p:txBody>
          <a:bodyPr wrap="none" rtlCol="0">
            <a:spAutoFit/>
          </a:bodyPr>
          <a:lstStyle/>
          <a:p>
            <a:r>
              <a:rPr lang="en-GB" sz="3600" b="1" dirty="0">
                <a:solidFill>
                  <a:schemeClr val="bg1"/>
                </a:solidFill>
                <a:latin typeface="Roboto" panose="02000000000000000000" pitchFamily="2" charset="0"/>
              </a:rPr>
              <a:t>Coffee break: Re-starting at 11:00</a:t>
            </a:r>
            <a:br>
              <a:rPr lang="en-GB" sz="2000" b="1" dirty="0">
                <a:solidFill>
                  <a:schemeClr val="bg1"/>
                </a:solidFill>
                <a:latin typeface="Roboto" panose="02000000000000000000" pitchFamily="2" charset="0"/>
              </a:rPr>
            </a:br>
            <a:r>
              <a:rPr lang="en-GB" sz="2000" b="1" dirty="0">
                <a:solidFill>
                  <a:schemeClr val="bg1"/>
                </a:solidFill>
                <a:latin typeface="Roboto" panose="02000000000000000000" pitchFamily="2" charset="0"/>
              </a:rPr>
              <a:t>If you haven’t already, please use this time to build and push your NuGet packages to Octopus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DDE7A70F-FA5F-4506-8F72-BF54771E410E}"/>
                  </a:ext>
                </a:extLst>
              </p:cNvPr>
              <p:cNvGraphicFramePr>
                <a:graphicFrameLocks noChangeAspect="1"/>
              </p:cNvGraphicFramePr>
              <p:nvPr>
                <p:extLst>
                  <p:ext uri="{D42A27DB-BD31-4B8C-83A1-F6EECF244321}">
                    <p14:modId xmlns:p14="http://schemas.microsoft.com/office/powerpoint/2010/main" val="1833170153"/>
                  </p:ext>
                </p:extLst>
              </p:nvPr>
            </p:nvGraphicFramePr>
            <p:xfrm>
              <a:off x="4567381" y="74278"/>
              <a:ext cx="7497620" cy="4217411"/>
            </p:xfrm>
            <a:graphic>
              <a:graphicData uri="http://schemas.microsoft.com/office/powerpoint/2016/slidezoom">
                <pslz:sldZm>
                  <pslz:sldZmObj sldId="1091" cId="3909057252">
                    <pslz:zmPr id="{00F05945-7CA9-4DC4-909E-8D8DA622C771}" returnToParent="0" transitionDur="1000">
                      <p166:blipFill xmlns:p166="http://schemas.microsoft.com/office/powerpoint/2016/6/main">
                        <a:blip r:embed="rId5"/>
                        <a:stretch>
                          <a:fillRect/>
                        </a:stretch>
                      </p166:blipFill>
                      <p166:spPr xmlns:p166="http://schemas.microsoft.com/office/powerpoint/2016/6/main">
                        <a:xfrm>
                          <a:off x="0" y="0"/>
                          <a:ext cx="7497620" cy="4217411"/>
                        </a:xfrm>
                        <a:prstGeom prst="rect">
                          <a:avLst/>
                        </a:prstGeom>
                        <a:ln w="3175">
                          <a:solidFill>
                            <a:prstClr val="ltGray"/>
                          </a:solidFill>
                        </a:ln>
                      </p166:spPr>
                    </pslz:zmPr>
                  </pslz:sldZmObj>
                </pslz:sldZm>
              </a:graphicData>
            </a:graphic>
          </p:graphicFrame>
        </mc:Choice>
        <mc:Fallback xmlns="">
          <p:pic>
            <p:nvPicPr>
              <p:cNvPr id="12" name="Slide Zoom 11">
                <a:hlinkClick r:id="rId6" action="ppaction://hlinksldjump"/>
                <a:extLst>
                  <a:ext uri="{FF2B5EF4-FFF2-40B4-BE49-F238E27FC236}">
                    <a16:creationId xmlns:a16="http://schemas.microsoft.com/office/drawing/2014/main" id="{DDE7A70F-FA5F-4506-8F72-BF54771E410E}"/>
                  </a:ext>
                </a:extLst>
              </p:cNvPr>
              <p:cNvPicPr>
                <a:picLocks noGrp="1" noRot="1" noChangeAspect="1" noMove="1" noResize="1" noEditPoints="1" noAdjustHandles="1" noChangeArrowheads="1" noChangeShapeType="1"/>
              </p:cNvPicPr>
              <p:nvPr/>
            </p:nvPicPr>
            <p:blipFill>
              <a:blip r:embed="rId7"/>
              <a:stretch>
                <a:fillRect/>
              </a:stretch>
            </p:blipFill>
            <p:spPr>
              <a:xfrm>
                <a:off x="4567381" y="74278"/>
                <a:ext cx="7497620" cy="4217411"/>
              </a:xfrm>
              <a:prstGeom prst="rect">
                <a:avLst/>
              </a:prstGeom>
              <a:ln w="3175">
                <a:solidFill>
                  <a:prstClr val="ltGray"/>
                </a:solidFill>
              </a:ln>
            </p:spPr>
          </p:pic>
        </mc:Fallback>
      </mc:AlternateContent>
    </p:spTree>
    <p:extLst>
      <p:ext uri="{BB962C8B-B14F-4D97-AF65-F5344CB8AC3E}">
        <p14:creationId xmlns:p14="http://schemas.microsoft.com/office/powerpoint/2010/main" val="15029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ea typeface="Roboto" panose="02000000000000000000" pitchFamily="2" charset="0"/>
              </a:rPr>
              <a:t>Why we are here</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p:txBody>
          <a:bodyPr/>
          <a:lstStyle/>
          <a:p>
            <a:pPr marL="0" indent="0">
              <a:buNone/>
            </a:pPr>
            <a:r>
              <a:rPr lang="en-GB" dirty="0"/>
              <a:t>Automated deployments are simultaneously:</a:t>
            </a:r>
          </a:p>
          <a:p>
            <a:r>
              <a:rPr lang="en-GB" dirty="0"/>
              <a:t>Faster</a:t>
            </a:r>
          </a:p>
          <a:p>
            <a:r>
              <a:rPr lang="en-GB" dirty="0"/>
              <a:t>Safer</a:t>
            </a:r>
          </a:p>
          <a:p>
            <a:r>
              <a:rPr lang="en-GB" dirty="0"/>
              <a:t>Cheaper</a:t>
            </a:r>
          </a:p>
          <a:p>
            <a:pPr marL="0" indent="0">
              <a:buNone/>
            </a:pPr>
            <a:endParaRPr lang="en-GB" dirty="0"/>
          </a:p>
          <a:p>
            <a:pPr marL="0" indent="0">
              <a:buNone/>
            </a:pPr>
            <a:r>
              <a:rPr lang="en-GB" dirty="0"/>
              <a:t>Active learning beats passive learning:</a:t>
            </a:r>
          </a:p>
          <a:p>
            <a:r>
              <a:rPr lang="en-GB" dirty="0"/>
              <a:t>Build your own </a:t>
            </a:r>
            <a:r>
              <a:rPr lang="en-GB" dirty="0" err="1"/>
              <a:t>PoC</a:t>
            </a:r>
            <a:endParaRPr lang="en-GB" dirty="0"/>
          </a:p>
          <a:p>
            <a:r>
              <a:rPr lang="en-GB" dirty="0"/>
              <a:t>Keep your own personal reference project</a:t>
            </a:r>
          </a:p>
          <a:p>
            <a:pPr marL="0" indent="0">
              <a:buNone/>
            </a:pPr>
            <a:endParaRPr lang="en-GB" dirty="0"/>
          </a:p>
        </p:txBody>
      </p:sp>
      <p:sp>
        <p:nvSpPr>
          <p:cNvPr id="4" name="Slide Number Placeholder 8">
            <a:extLst>
              <a:ext uri="{FF2B5EF4-FFF2-40B4-BE49-F238E27FC236}">
                <a16:creationId xmlns:a16="http://schemas.microsoft.com/office/drawing/2014/main" id="{2B26B02E-3CC1-47AD-B225-23B0CC12548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a:t>
            </a:fld>
            <a:endParaRPr lang="en-GB" dirty="0"/>
          </a:p>
        </p:txBody>
      </p:sp>
      <p:sp>
        <p:nvSpPr>
          <p:cNvPr id="6" name="Footer Placeholder 4">
            <a:extLst>
              <a:ext uri="{FF2B5EF4-FFF2-40B4-BE49-F238E27FC236}">
                <a16:creationId xmlns:a16="http://schemas.microsoft.com/office/drawing/2014/main" id="{1569C644-AF1D-4A32-8C9E-CE3B4DC38270}"/>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7" name="Title Placeholder 1">
            <a:extLst>
              <a:ext uri="{FF2B5EF4-FFF2-40B4-BE49-F238E27FC236}">
                <a16:creationId xmlns:a16="http://schemas.microsoft.com/office/drawing/2014/main" id="{52185AB4-FDE1-4CD8-B66B-CF1C85242AEE}"/>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6049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dirty="0"/>
              <a:t>13:00	- Database DevOps</a:t>
            </a:r>
          </a:p>
          <a:p>
            <a:pPr marL="0" indent="0">
              <a:buNone/>
            </a:pPr>
            <a:r>
              <a:rPr lang="en-GB" sz="2000" dirty="0"/>
              <a:t>13:30	- Exploring the tooling options</a:t>
            </a:r>
            <a:endParaRPr lang="en-GB" sz="2000" b="1" dirty="0"/>
          </a:p>
          <a:p>
            <a:pPr marL="0" indent="0">
              <a:buNone/>
            </a:pPr>
            <a:r>
              <a:rPr lang="en-GB" sz="2000" dirty="0"/>
              <a:t>14:00	- Configuring an SSDT project</a:t>
            </a:r>
          </a:p>
          <a:p>
            <a:pPr marL="0" indent="0">
              <a:buNone/>
            </a:pPr>
            <a:r>
              <a:rPr lang="en-GB" sz="800" i="1" dirty="0"/>
              <a:t> </a:t>
            </a:r>
            <a:endParaRPr lang="en-GB" dirty="0"/>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2 – DEPLOYING INFRASTUCTURE</a:t>
            </a:r>
          </a:p>
          <a:p>
            <a:pPr marL="0" indent="0">
              <a:buFont typeface="Arial" panose="020B0604020202020204" pitchFamily="34" charset="0"/>
              <a:buNone/>
            </a:pPr>
            <a:r>
              <a:rPr lang="en-GB" sz="2000" b="1" dirty="0">
                <a:solidFill>
                  <a:srgbClr val="FF0000"/>
                </a:solidFill>
              </a:rPr>
              <a:t>11:00	- Using Octopus Runbooks to</a:t>
            </a:r>
          </a:p>
          <a:p>
            <a:pPr marL="0" indent="0">
              <a:buFont typeface="Arial" panose="020B0604020202020204" pitchFamily="34" charset="0"/>
              <a:buNone/>
            </a:pPr>
            <a:r>
              <a:rPr lang="en-GB" sz="2000" b="1" dirty="0">
                <a:solidFill>
                  <a:srgbClr val="FF0000"/>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30</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909057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AB9D-5C9E-4E38-80AC-9F907967AB1E}"/>
              </a:ext>
            </a:extLst>
          </p:cNvPr>
          <p:cNvSpPr>
            <a:spLocks noGrp="1"/>
          </p:cNvSpPr>
          <p:nvPr>
            <p:ph type="title"/>
          </p:nvPr>
        </p:nvSpPr>
        <p:spPr/>
        <p:txBody>
          <a:bodyPr/>
          <a:lstStyle/>
          <a:p>
            <a:r>
              <a:rPr lang="en-GB" dirty="0"/>
              <a:t>Our deployment checklist</a:t>
            </a:r>
          </a:p>
        </p:txBody>
      </p:sp>
      <p:sp>
        <p:nvSpPr>
          <p:cNvPr id="3" name="Content Placeholder 2">
            <a:extLst>
              <a:ext uri="{FF2B5EF4-FFF2-40B4-BE49-F238E27FC236}">
                <a16:creationId xmlns:a16="http://schemas.microsoft.com/office/drawing/2014/main" id="{E1497BC9-AD14-4639-82D8-0E0D6868A6A2}"/>
              </a:ext>
            </a:extLst>
          </p:cNvPr>
          <p:cNvSpPr>
            <a:spLocks noGrp="1"/>
          </p:cNvSpPr>
          <p:nvPr>
            <p:ph idx="1"/>
          </p:nvPr>
        </p:nvSpPr>
        <p:spPr>
          <a:xfrm>
            <a:off x="838200" y="2510971"/>
            <a:ext cx="10515600" cy="3665992"/>
          </a:xfrm>
        </p:spPr>
        <p:txBody>
          <a:bodyPr/>
          <a:lstStyle/>
          <a:p>
            <a:pPr>
              <a:buFont typeface="Wingdings" panose="05000000000000000000" pitchFamily="2" charset="2"/>
              <a:buChar char="q"/>
            </a:pPr>
            <a:r>
              <a:rPr lang="en-GB" b="1" dirty="0">
                <a:solidFill>
                  <a:srgbClr val="FF0000"/>
                </a:solidFill>
              </a:rPr>
              <a:t> Lab 3: </a:t>
            </a:r>
            <a:r>
              <a:rPr lang="en-GB" dirty="0"/>
              <a:t>Create an AWS user for Octopus</a:t>
            </a:r>
          </a:p>
          <a:p>
            <a:pPr marL="0" indent="0">
              <a:buNone/>
            </a:pPr>
            <a:r>
              <a:rPr lang="en-GB" dirty="0"/>
              <a:t>	  </a:t>
            </a:r>
            <a:r>
              <a:rPr lang="en-GB" sz="2400" dirty="0"/>
              <a:t>    </a:t>
            </a:r>
            <a:r>
              <a:rPr lang="en-GB" dirty="0"/>
              <a:t> Create AWS Secrets for SQL passwords etc</a:t>
            </a:r>
          </a:p>
          <a:p>
            <a:pPr>
              <a:buFont typeface="Wingdings" panose="05000000000000000000" pitchFamily="2" charset="2"/>
              <a:buChar char="q"/>
            </a:pPr>
            <a:r>
              <a:rPr lang="en-GB" b="1" dirty="0">
                <a:solidFill>
                  <a:srgbClr val="FF0000"/>
                </a:solidFill>
              </a:rPr>
              <a:t> Lab 4: </a:t>
            </a:r>
            <a:r>
              <a:rPr lang="en-GB" dirty="0"/>
              <a:t>Link Octopus to AWS</a:t>
            </a:r>
          </a:p>
          <a:p>
            <a:pPr>
              <a:buFont typeface="Wingdings" panose="05000000000000000000" pitchFamily="2" charset="2"/>
              <a:buChar char="q"/>
            </a:pPr>
            <a:r>
              <a:rPr lang="en-GB" b="1" dirty="0">
                <a:solidFill>
                  <a:srgbClr val="FF0000"/>
                </a:solidFill>
              </a:rPr>
              <a:t> Lab 5: </a:t>
            </a:r>
            <a:r>
              <a:rPr lang="en-GB" dirty="0"/>
              <a:t>Create and configure our Octopus Project and Variables</a:t>
            </a:r>
          </a:p>
          <a:p>
            <a:pPr>
              <a:buFont typeface="Wingdings" panose="05000000000000000000" pitchFamily="2" charset="2"/>
              <a:buChar char="q"/>
            </a:pPr>
            <a:r>
              <a:rPr lang="en-GB" b="1" dirty="0">
                <a:solidFill>
                  <a:srgbClr val="FF0000"/>
                </a:solidFill>
              </a:rPr>
              <a:t> Lab 6: </a:t>
            </a:r>
            <a:r>
              <a:rPr lang="en-GB" dirty="0"/>
              <a:t>Create an Octopus Runbook</a:t>
            </a:r>
          </a:p>
          <a:p>
            <a:pPr>
              <a:buFont typeface="Wingdings" panose="05000000000000000000" pitchFamily="2" charset="2"/>
              <a:buChar char="q"/>
            </a:pPr>
            <a:r>
              <a:rPr lang="en-GB" b="1" dirty="0">
                <a:solidFill>
                  <a:srgbClr val="FF0000"/>
                </a:solidFill>
              </a:rPr>
              <a:t> Lab 7: </a:t>
            </a:r>
            <a:r>
              <a:rPr lang="en-GB" dirty="0"/>
              <a:t>Run the Octopus Runbook</a:t>
            </a:r>
          </a:p>
        </p:txBody>
      </p:sp>
      <p:sp>
        <p:nvSpPr>
          <p:cNvPr id="4" name="Slide Number Placeholder 8">
            <a:extLst>
              <a:ext uri="{FF2B5EF4-FFF2-40B4-BE49-F238E27FC236}">
                <a16:creationId xmlns:a16="http://schemas.microsoft.com/office/drawing/2014/main" id="{78814EF7-2D60-4F1D-9FAF-8035AE394BCF}"/>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31</a:t>
            </a:fld>
            <a:endParaRPr lang="en-GB" dirty="0"/>
          </a:p>
        </p:txBody>
      </p:sp>
      <p:sp>
        <p:nvSpPr>
          <p:cNvPr id="5" name="Footer Placeholder 4">
            <a:extLst>
              <a:ext uri="{FF2B5EF4-FFF2-40B4-BE49-F238E27FC236}">
                <a16:creationId xmlns:a16="http://schemas.microsoft.com/office/drawing/2014/main" id="{D2AC44D4-32B0-4B5D-9F06-D92F8C2CF991}"/>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02858F36-CF09-4A45-82B5-A8B2709887CE}"/>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2323579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6F39-ABF7-43FE-AC22-CCCF4B1283EC}"/>
              </a:ext>
            </a:extLst>
          </p:cNvPr>
          <p:cNvSpPr>
            <a:spLocks noGrp="1"/>
          </p:cNvSpPr>
          <p:nvPr>
            <p:ph type="title"/>
          </p:nvPr>
        </p:nvSpPr>
        <p:spPr/>
        <p:txBody>
          <a:bodyPr/>
          <a:lstStyle/>
          <a:p>
            <a:r>
              <a:rPr lang="en-GB" dirty="0"/>
              <a:t>Overview: Source code and NuGet Packages</a:t>
            </a:r>
          </a:p>
        </p:txBody>
      </p:sp>
      <p:sp>
        <p:nvSpPr>
          <p:cNvPr id="4" name="Title Placeholder 1">
            <a:extLst>
              <a:ext uri="{FF2B5EF4-FFF2-40B4-BE49-F238E27FC236}">
                <a16:creationId xmlns:a16="http://schemas.microsoft.com/office/drawing/2014/main" id="{BC66FBF9-8345-4E8C-BC2C-2D655B4C21C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t>End to end demo</a:t>
            </a:r>
            <a:endParaRPr lang="en-GB" sz="1200" dirty="0"/>
          </a:p>
        </p:txBody>
      </p:sp>
      <p:pic>
        <p:nvPicPr>
          <p:cNvPr id="5" name="Picture 4" descr="A picture containing drawing&#10;&#10;Description automatically generated">
            <a:extLst>
              <a:ext uri="{FF2B5EF4-FFF2-40B4-BE49-F238E27FC236}">
                <a16:creationId xmlns:a16="http://schemas.microsoft.com/office/drawing/2014/main" id="{0D7D5815-45F3-4EB1-B827-4CD2B1C1D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188" y="2077167"/>
            <a:ext cx="2348857" cy="782031"/>
          </a:xfrm>
          <a:prstGeom prst="rect">
            <a:avLst/>
          </a:prstGeom>
        </p:spPr>
      </p:pic>
      <p:pic>
        <p:nvPicPr>
          <p:cNvPr id="6" name="Picture 5" descr="A close up of a sign&#10;&#10;Description automatically generated">
            <a:extLst>
              <a:ext uri="{FF2B5EF4-FFF2-40B4-BE49-F238E27FC236}">
                <a16:creationId xmlns:a16="http://schemas.microsoft.com/office/drawing/2014/main" id="{E7C131D2-E2C1-4837-B3B3-CCA5B8973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927" y="1931304"/>
            <a:ext cx="3423498" cy="993919"/>
          </a:xfrm>
          <a:prstGeom prst="rect">
            <a:avLst/>
          </a:prstGeom>
        </p:spPr>
      </p:pic>
      <p:grpSp>
        <p:nvGrpSpPr>
          <p:cNvPr id="8" name="Group 7">
            <a:extLst>
              <a:ext uri="{FF2B5EF4-FFF2-40B4-BE49-F238E27FC236}">
                <a16:creationId xmlns:a16="http://schemas.microsoft.com/office/drawing/2014/main" id="{C66696E8-1997-44E1-B6AF-FBA81D4DD963}"/>
              </a:ext>
            </a:extLst>
          </p:cNvPr>
          <p:cNvGrpSpPr/>
          <p:nvPr/>
        </p:nvGrpSpPr>
        <p:grpSpPr>
          <a:xfrm>
            <a:off x="1603683" y="3330980"/>
            <a:ext cx="1989865" cy="1180885"/>
            <a:chOff x="1038696" y="2862550"/>
            <a:chExt cx="1989865" cy="1180885"/>
          </a:xfrm>
        </p:grpSpPr>
        <p:pic>
          <p:nvPicPr>
            <p:cNvPr id="9" name="Picture 2">
              <a:extLst>
                <a:ext uri="{FF2B5EF4-FFF2-40B4-BE49-F238E27FC236}">
                  <a16:creationId xmlns:a16="http://schemas.microsoft.com/office/drawing/2014/main" id="{4864784B-3BE9-4F7B-B86D-ABAF13D6A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3711" y="2862550"/>
              <a:ext cx="1104850" cy="46179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Open folder">
              <a:extLst>
                <a:ext uri="{FF2B5EF4-FFF2-40B4-BE49-F238E27FC236}">
                  <a16:creationId xmlns:a16="http://schemas.microsoft.com/office/drawing/2014/main" id="{F15F119D-642F-4D1F-BD03-FCAE992692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2726" y="3393370"/>
              <a:ext cx="650065" cy="650065"/>
            </a:xfrm>
            <a:prstGeom prst="rect">
              <a:avLst/>
            </a:prstGeom>
          </p:spPr>
        </p:pic>
        <p:pic>
          <p:nvPicPr>
            <p:cNvPr id="11" name="Graphic 10" descr="Document">
              <a:extLst>
                <a:ext uri="{FF2B5EF4-FFF2-40B4-BE49-F238E27FC236}">
                  <a16:creationId xmlns:a16="http://schemas.microsoft.com/office/drawing/2014/main" id="{1420DF3E-7DE9-48C4-A90D-31FF78488F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8696" y="3023402"/>
              <a:ext cx="517262" cy="517262"/>
            </a:xfrm>
            <a:prstGeom prst="rect">
              <a:avLst/>
            </a:prstGeom>
          </p:spPr>
        </p:pic>
        <p:pic>
          <p:nvPicPr>
            <p:cNvPr id="12" name="Graphic 11" descr="Document">
              <a:extLst>
                <a:ext uri="{FF2B5EF4-FFF2-40B4-BE49-F238E27FC236}">
                  <a16:creationId xmlns:a16="http://schemas.microsoft.com/office/drawing/2014/main" id="{1063A343-D319-47E4-A645-F6742BE5A9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6449" y="3030403"/>
              <a:ext cx="517262" cy="517262"/>
            </a:xfrm>
            <a:prstGeom prst="rect">
              <a:avLst/>
            </a:prstGeom>
          </p:spPr>
        </p:pic>
      </p:grpSp>
      <p:grpSp>
        <p:nvGrpSpPr>
          <p:cNvPr id="22" name="Group 21">
            <a:extLst>
              <a:ext uri="{FF2B5EF4-FFF2-40B4-BE49-F238E27FC236}">
                <a16:creationId xmlns:a16="http://schemas.microsoft.com/office/drawing/2014/main" id="{E47EBEC0-989A-416E-83ED-C3D9972D379B}"/>
              </a:ext>
            </a:extLst>
          </p:cNvPr>
          <p:cNvGrpSpPr/>
          <p:nvPr/>
        </p:nvGrpSpPr>
        <p:grpSpPr>
          <a:xfrm>
            <a:off x="8933500" y="2745018"/>
            <a:ext cx="1987838" cy="2304829"/>
            <a:chOff x="5407842" y="2472719"/>
            <a:chExt cx="1987838" cy="2304829"/>
          </a:xfrm>
        </p:grpSpPr>
        <p:pic>
          <p:nvPicPr>
            <p:cNvPr id="23" name="Picture 4" descr="Creating a Nuget Package - Step by Step - CodeProject">
              <a:extLst>
                <a:ext uri="{FF2B5EF4-FFF2-40B4-BE49-F238E27FC236}">
                  <a16:creationId xmlns:a16="http://schemas.microsoft.com/office/drawing/2014/main" id="{2901A982-1C73-4947-B149-6C5F9AEB39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7842" y="2472719"/>
              <a:ext cx="993919" cy="9939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reating a Nuget Package - Step by Step - CodeProject">
              <a:extLst>
                <a:ext uri="{FF2B5EF4-FFF2-40B4-BE49-F238E27FC236}">
                  <a16:creationId xmlns:a16="http://schemas.microsoft.com/office/drawing/2014/main" id="{58AB6E75-7324-45DA-AC1B-AAC320B91EF5}"/>
                </a:ext>
              </a:extLst>
            </p:cNvPr>
            <p:cNvPicPr>
              <a:picLocks noChangeAspect="1" noChangeArrowheads="1"/>
            </p:cNvPicPr>
            <p:nvPr/>
          </p:nvPicPr>
          <p:blipFill>
            <a:blip r:embed="rId12">
              <a:alphaModFix amt="50000"/>
              <a:extLst>
                <a:ext uri="{28A0092B-C50C-407E-A947-70E740481C1C}">
                  <a14:useLocalDpi xmlns:a14="http://schemas.microsoft.com/office/drawing/2010/main" val="0"/>
                </a:ext>
              </a:extLst>
            </a:blip>
            <a:srcRect/>
            <a:stretch>
              <a:fillRect/>
            </a:stretch>
          </p:blipFill>
          <p:spPr bwMode="auto">
            <a:xfrm>
              <a:off x="5904802" y="3128174"/>
              <a:ext cx="993919" cy="9939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reating a Nuget Package - Step by Step - CodeProject">
              <a:extLst>
                <a:ext uri="{FF2B5EF4-FFF2-40B4-BE49-F238E27FC236}">
                  <a16:creationId xmlns:a16="http://schemas.microsoft.com/office/drawing/2014/main" id="{297989F0-982B-48B6-A082-023B31C1F1A2}"/>
                </a:ext>
              </a:extLst>
            </p:cNvPr>
            <p:cNvPicPr>
              <a:picLocks noChangeAspect="1" noChangeArrowheads="1"/>
            </p:cNvPicPr>
            <p:nvPr/>
          </p:nvPicPr>
          <p:blipFill>
            <a:blip r:embed="rId12">
              <a:alphaModFix amt="25000"/>
              <a:extLst>
                <a:ext uri="{28A0092B-C50C-407E-A947-70E740481C1C}">
                  <a14:useLocalDpi xmlns:a14="http://schemas.microsoft.com/office/drawing/2010/main" val="0"/>
                </a:ext>
              </a:extLst>
            </a:blip>
            <a:srcRect/>
            <a:stretch>
              <a:fillRect/>
            </a:stretch>
          </p:blipFill>
          <p:spPr bwMode="auto">
            <a:xfrm>
              <a:off x="6401761" y="3783629"/>
              <a:ext cx="993919" cy="99391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4AD2FACC-2ECF-42BC-AA41-CB1327E3C9DA}"/>
              </a:ext>
            </a:extLst>
          </p:cNvPr>
          <p:cNvCxnSpPr>
            <a:cxnSpLocks/>
          </p:cNvCxnSpPr>
          <p:nvPr/>
        </p:nvCxnSpPr>
        <p:spPr>
          <a:xfrm>
            <a:off x="3797704" y="3738937"/>
            <a:ext cx="1149424" cy="277158"/>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02B6EF3-E033-46CC-B5F9-6AA09DABF778}"/>
              </a:ext>
            </a:extLst>
          </p:cNvPr>
          <p:cNvGrpSpPr/>
          <p:nvPr/>
        </p:nvGrpSpPr>
        <p:grpSpPr>
          <a:xfrm>
            <a:off x="5089923" y="3735892"/>
            <a:ext cx="1520406" cy="1071191"/>
            <a:chOff x="3187057" y="4224338"/>
            <a:chExt cx="1520406" cy="1071191"/>
          </a:xfrm>
        </p:grpSpPr>
        <p:grpSp>
          <p:nvGrpSpPr>
            <p:cNvPr id="28" name="Group 27">
              <a:extLst>
                <a:ext uri="{FF2B5EF4-FFF2-40B4-BE49-F238E27FC236}">
                  <a16:creationId xmlns:a16="http://schemas.microsoft.com/office/drawing/2014/main" id="{6355BDBC-EDF9-425A-BF4B-62CF720BD9FE}"/>
                </a:ext>
              </a:extLst>
            </p:cNvPr>
            <p:cNvGrpSpPr/>
            <p:nvPr/>
          </p:nvGrpSpPr>
          <p:grpSpPr>
            <a:xfrm>
              <a:off x="3187057" y="4224338"/>
              <a:ext cx="1520406" cy="1071191"/>
              <a:chOff x="2976163" y="3789356"/>
              <a:chExt cx="1520406" cy="1071191"/>
            </a:xfrm>
          </p:grpSpPr>
          <p:grpSp>
            <p:nvGrpSpPr>
              <p:cNvPr id="30" name="Group 29">
                <a:extLst>
                  <a:ext uri="{FF2B5EF4-FFF2-40B4-BE49-F238E27FC236}">
                    <a16:creationId xmlns:a16="http://schemas.microsoft.com/office/drawing/2014/main" id="{2B087306-C329-495E-A271-8646C9692BE9}"/>
                  </a:ext>
                </a:extLst>
              </p:cNvPr>
              <p:cNvGrpSpPr/>
              <p:nvPr/>
            </p:nvGrpSpPr>
            <p:grpSpPr>
              <a:xfrm>
                <a:off x="2976163" y="3789356"/>
                <a:ext cx="1520406" cy="1049000"/>
                <a:chOff x="2926328" y="3779773"/>
                <a:chExt cx="1520406" cy="1049000"/>
              </a:xfrm>
            </p:grpSpPr>
            <p:pic>
              <p:nvPicPr>
                <p:cNvPr id="35" name="Picture 34" descr="Graphical user interface, text, application, email&#10;&#10;Description automatically generated">
                  <a:extLst>
                    <a:ext uri="{FF2B5EF4-FFF2-40B4-BE49-F238E27FC236}">
                      <a16:creationId xmlns:a16="http://schemas.microsoft.com/office/drawing/2014/main" id="{B99199F6-9297-4527-AA3F-E318D204B4F5}"/>
                    </a:ext>
                  </a:extLst>
                </p:cNvPr>
                <p:cNvPicPr>
                  <a:picLocks noChangeAspect="1"/>
                </p:cNvPicPr>
                <p:nvPr/>
              </p:nvPicPr>
              <p:blipFill rotWithShape="1">
                <a:blip r:embed="rId13">
                  <a:extLst>
                    <a:ext uri="{28A0092B-C50C-407E-A947-70E740481C1C}">
                      <a14:useLocalDpi xmlns:a14="http://schemas.microsoft.com/office/drawing/2010/main" val="0"/>
                    </a:ext>
                  </a:extLst>
                </a:blip>
                <a:srcRect l="30845" t="27742" r="59636" b="63743"/>
                <a:stretch/>
              </p:blipFill>
              <p:spPr>
                <a:xfrm>
                  <a:off x="3179654" y="3946272"/>
                  <a:ext cx="1267080" cy="466381"/>
                </a:xfrm>
                <a:prstGeom prst="rect">
                  <a:avLst/>
                </a:prstGeom>
              </p:spPr>
            </p:pic>
            <p:pic>
              <p:nvPicPr>
                <p:cNvPr id="36" name="Picture 4" descr="Creating a Nuget Package - Step by Step - CodeProject">
                  <a:extLst>
                    <a:ext uri="{FF2B5EF4-FFF2-40B4-BE49-F238E27FC236}">
                      <a16:creationId xmlns:a16="http://schemas.microsoft.com/office/drawing/2014/main" id="{5BCBA913-B6B7-421F-8896-7E0FAADAAE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0887" y="4315749"/>
                  <a:ext cx="513024" cy="5130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drawing&#10;&#10;Description automatically generated">
                  <a:extLst>
                    <a:ext uri="{FF2B5EF4-FFF2-40B4-BE49-F238E27FC236}">
                      <a16:creationId xmlns:a16="http://schemas.microsoft.com/office/drawing/2014/main" id="{E76B9942-FC92-4853-BD3B-71960B054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328" y="3779773"/>
                  <a:ext cx="1104850" cy="367850"/>
                </a:xfrm>
                <a:prstGeom prst="rect">
                  <a:avLst/>
                </a:prstGeom>
              </p:spPr>
            </p:pic>
          </p:grpSp>
          <p:grpSp>
            <p:nvGrpSpPr>
              <p:cNvPr id="31" name="Group 30">
                <a:extLst>
                  <a:ext uri="{FF2B5EF4-FFF2-40B4-BE49-F238E27FC236}">
                    <a16:creationId xmlns:a16="http://schemas.microsoft.com/office/drawing/2014/main" id="{3EC4A99D-980B-4C63-BD3D-5715FBB47E60}"/>
                  </a:ext>
                </a:extLst>
              </p:cNvPr>
              <p:cNvGrpSpPr/>
              <p:nvPr/>
            </p:nvGrpSpPr>
            <p:grpSpPr>
              <a:xfrm>
                <a:off x="2976163" y="4334138"/>
                <a:ext cx="513024" cy="526409"/>
                <a:chOff x="1219379" y="4490355"/>
                <a:chExt cx="994095" cy="1020033"/>
              </a:xfrm>
            </p:grpSpPr>
            <p:pic>
              <p:nvPicPr>
                <p:cNvPr id="32" name="Graphic 31" descr="Open folder">
                  <a:extLst>
                    <a:ext uri="{FF2B5EF4-FFF2-40B4-BE49-F238E27FC236}">
                      <a16:creationId xmlns:a16="http://schemas.microsoft.com/office/drawing/2014/main" id="{70FD4921-87A8-4EC2-9DA4-DB75A10682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3409" y="4860323"/>
                  <a:ext cx="650065" cy="650065"/>
                </a:xfrm>
                <a:prstGeom prst="rect">
                  <a:avLst/>
                </a:prstGeom>
              </p:spPr>
            </p:pic>
            <p:pic>
              <p:nvPicPr>
                <p:cNvPr id="33" name="Graphic 32" descr="Document">
                  <a:extLst>
                    <a:ext uri="{FF2B5EF4-FFF2-40B4-BE49-F238E27FC236}">
                      <a16:creationId xmlns:a16="http://schemas.microsoft.com/office/drawing/2014/main" id="{C0EFA06E-3122-4643-A6A7-76B88396E9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19379" y="4490355"/>
                  <a:ext cx="517262" cy="517262"/>
                </a:xfrm>
                <a:prstGeom prst="rect">
                  <a:avLst/>
                </a:prstGeom>
              </p:spPr>
            </p:pic>
            <p:pic>
              <p:nvPicPr>
                <p:cNvPr id="34" name="Graphic 33" descr="Document">
                  <a:extLst>
                    <a:ext uri="{FF2B5EF4-FFF2-40B4-BE49-F238E27FC236}">
                      <a16:creationId xmlns:a16="http://schemas.microsoft.com/office/drawing/2014/main" id="{E6451B07-1B10-4E92-9899-442BA3E73B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7132" y="4497356"/>
                  <a:ext cx="517262" cy="517262"/>
                </a:xfrm>
                <a:prstGeom prst="rect">
                  <a:avLst/>
                </a:prstGeom>
              </p:spPr>
            </p:pic>
          </p:grpSp>
        </p:grpSp>
        <p:cxnSp>
          <p:nvCxnSpPr>
            <p:cNvPr id="29" name="Straight Arrow Connector 28">
              <a:extLst>
                <a:ext uri="{FF2B5EF4-FFF2-40B4-BE49-F238E27FC236}">
                  <a16:creationId xmlns:a16="http://schemas.microsoft.com/office/drawing/2014/main" id="{BC412018-8933-4B69-B1E1-2B80B91D41F7}"/>
                </a:ext>
              </a:extLst>
            </p:cNvPr>
            <p:cNvCxnSpPr>
              <a:cxnSpLocks/>
            </p:cNvCxnSpPr>
            <p:nvPr/>
          </p:nvCxnSpPr>
          <p:spPr>
            <a:xfrm>
              <a:off x="3700081" y="4997394"/>
              <a:ext cx="347824" cy="0"/>
            </a:xfrm>
            <a:prstGeom prst="straightConnector1">
              <a:avLst/>
            </a:prstGeom>
            <a:ln w="57150">
              <a:solidFill>
                <a:srgbClr val="F8991D"/>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Slide Number Placeholder 8">
            <a:extLst>
              <a:ext uri="{FF2B5EF4-FFF2-40B4-BE49-F238E27FC236}">
                <a16:creationId xmlns:a16="http://schemas.microsoft.com/office/drawing/2014/main" id="{4D36F633-6F41-4017-88E6-A24AD4DEEC5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32</a:t>
            </a:fld>
            <a:endParaRPr lang="en-GB" dirty="0"/>
          </a:p>
        </p:txBody>
      </p:sp>
      <p:sp>
        <p:nvSpPr>
          <p:cNvPr id="41" name="Footer Placeholder 4">
            <a:extLst>
              <a:ext uri="{FF2B5EF4-FFF2-40B4-BE49-F238E27FC236}">
                <a16:creationId xmlns:a16="http://schemas.microsoft.com/office/drawing/2014/main" id="{78E38AB8-879F-4ED6-8194-B31DBC657110}"/>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42" name="Footer Placeholder 4">
            <a:extLst>
              <a:ext uri="{FF2B5EF4-FFF2-40B4-BE49-F238E27FC236}">
                <a16:creationId xmlns:a16="http://schemas.microsoft.com/office/drawing/2014/main" id="{79BD4D4A-7E20-45E1-8779-C5A2BBDD0537}"/>
              </a:ext>
            </a:extLst>
          </p:cNvPr>
          <p:cNvSpPr txBox="1">
            <a:spLocks/>
          </p:cNvSpPr>
          <p:nvPr/>
        </p:nvSpPr>
        <p:spPr>
          <a:xfrm>
            <a:off x="347134" y="4970427"/>
            <a:ext cx="11006666" cy="110876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l">
              <a:buAutoNum type="arabicPeriod"/>
            </a:pPr>
            <a:r>
              <a:rPr lang="en-GB" sz="2000" dirty="0"/>
              <a:t>All the source code for apps, databases and infra lives in GitHub</a:t>
            </a:r>
          </a:p>
          <a:p>
            <a:pPr marL="457200" indent="-457200" algn="l">
              <a:buAutoNum type="arabicPeriod"/>
            </a:pPr>
            <a:r>
              <a:rPr lang="en-GB" sz="2000" dirty="0"/>
              <a:t>GitHub Actions build NuGet packages that contain all the artifacts required for deployment</a:t>
            </a:r>
          </a:p>
          <a:p>
            <a:pPr marL="457200" indent="-457200" algn="l">
              <a:buAutoNum type="arabicPeriod"/>
            </a:pPr>
            <a:r>
              <a:rPr lang="en-GB" sz="2000" dirty="0"/>
              <a:t>NuGet packages are published to the built-in NuGet feed</a:t>
            </a:r>
          </a:p>
        </p:txBody>
      </p:sp>
      <p:cxnSp>
        <p:nvCxnSpPr>
          <p:cNvPr id="44" name="Straight Arrow Connector 43">
            <a:extLst>
              <a:ext uri="{FF2B5EF4-FFF2-40B4-BE49-F238E27FC236}">
                <a16:creationId xmlns:a16="http://schemas.microsoft.com/office/drawing/2014/main" id="{01F9FB11-D14A-4A8D-80A8-1CC8552887D5}"/>
              </a:ext>
            </a:extLst>
          </p:cNvPr>
          <p:cNvCxnSpPr>
            <a:cxnSpLocks/>
            <a:stCxn id="36" idx="3"/>
            <a:endCxn id="23" idx="1"/>
          </p:cNvCxnSpPr>
          <p:nvPr/>
        </p:nvCxnSpPr>
        <p:spPr>
          <a:xfrm flipV="1">
            <a:off x="6407506" y="3241978"/>
            <a:ext cx="2525994" cy="1286402"/>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6CF5-D6E7-4A5A-A598-8C188223ED3C}"/>
              </a:ext>
            </a:extLst>
          </p:cNvPr>
          <p:cNvCxnSpPr>
            <a:cxnSpLocks/>
            <a:stCxn id="36" idx="3"/>
            <a:endCxn id="24" idx="1"/>
          </p:cNvCxnSpPr>
          <p:nvPr/>
        </p:nvCxnSpPr>
        <p:spPr>
          <a:xfrm flipV="1">
            <a:off x="6407506" y="3897433"/>
            <a:ext cx="3022954" cy="630947"/>
          </a:xfrm>
          <a:prstGeom prst="straightConnector1">
            <a:avLst/>
          </a:prstGeom>
          <a:ln w="76200">
            <a:solidFill>
              <a:srgbClr val="2F93E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B970C6B-12DC-48A8-A3AB-372FB5DEEB68}"/>
              </a:ext>
            </a:extLst>
          </p:cNvPr>
          <p:cNvCxnSpPr>
            <a:cxnSpLocks/>
            <a:stCxn id="36" idx="3"/>
            <a:endCxn id="25" idx="1"/>
          </p:cNvCxnSpPr>
          <p:nvPr/>
        </p:nvCxnSpPr>
        <p:spPr>
          <a:xfrm>
            <a:off x="6407506" y="4528380"/>
            <a:ext cx="3519913" cy="24508"/>
          </a:xfrm>
          <a:prstGeom prst="straightConnector1">
            <a:avLst/>
          </a:prstGeom>
          <a:ln w="76200">
            <a:solidFill>
              <a:srgbClr val="2F93E0">
                <a:alpha val="25098"/>
              </a:srgb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EF9A05F-DBE9-4C34-8F45-990257E32730}"/>
              </a:ext>
            </a:extLst>
          </p:cNvPr>
          <p:cNvSpPr txBox="1"/>
          <p:nvPr/>
        </p:nvSpPr>
        <p:spPr>
          <a:xfrm>
            <a:off x="3593548" y="2973535"/>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1.</a:t>
            </a:r>
          </a:p>
        </p:txBody>
      </p:sp>
      <p:sp>
        <p:nvSpPr>
          <p:cNvPr id="54" name="TextBox 53">
            <a:extLst>
              <a:ext uri="{FF2B5EF4-FFF2-40B4-BE49-F238E27FC236}">
                <a16:creationId xmlns:a16="http://schemas.microsoft.com/office/drawing/2014/main" id="{E3BD0265-1B39-446B-88C5-342DD5757267}"/>
              </a:ext>
            </a:extLst>
          </p:cNvPr>
          <p:cNvSpPr txBox="1"/>
          <p:nvPr/>
        </p:nvSpPr>
        <p:spPr>
          <a:xfrm>
            <a:off x="5591747" y="3284383"/>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2.</a:t>
            </a:r>
          </a:p>
        </p:txBody>
      </p:sp>
      <p:sp>
        <p:nvSpPr>
          <p:cNvPr id="55" name="TextBox 54">
            <a:extLst>
              <a:ext uri="{FF2B5EF4-FFF2-40B4-BE49-F238E27FC236}">
                <a16:creationId xmlns:a16="http://schemas.microsoft.com/office/drawing/2014/main" id="{5C26E8E6-DFC6-445E-A233-9D738E8E0F43}"/>
              </a:ext>
            </a:extLst>
          </p:cNvPr>
          <p:cNvSpPr txBox="1"/>
          <p:nvPr/>
        </p:nvSpPr>
        <p:spPr>
          <a:xfrm>
            <a:off x="7932651" y="2825308"/>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3.</a:t>
            </a:r>
          </a:p>
        </p:txBody>
      </p:sp>
    </p:spTree>
    <p:extLst>
      <p:ext uri="{BB962C8B-B14F-4D97-AF65-F5344CB8AC3E}">
        <p14:creationId xmlns:p14="http://schemas.microsoft.com/office/powerpoint/2010/main" val="169091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animEffect transition="in" filter="fade">
                                      <p:cBhvr>
                                        <p:cTn id="21" dur="500"/>
                                        <p:tgtEl>
                                          <p:spTgt spid="42">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xEl>
                                              <p:pRg st="2" end="2"/>
                                            </p:txEl>
                                          </p:spTgt>
                                        </p:tgtEl>
                                        <p:attrNameLst>
                                          <p:attrName>style.visibility</p:attrName>
                                        </p:attrNameLst>
                                      </p:cBhvr>
                                      <p:to>
                                        <p:strVal val="visible"/>
                                      </p:to>
                                    </p:set>
                                    <p:animEffect transition="in" filter="fade">
                                      <p:cBhvr>
                                        <p:cTn id="35" dur="500"/>
                                        <p:tgtEl>
                                          <p:spTgt spid="42">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62A06095-F9BF-4101-AF7E-2B185A77F9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6536044" y="3559528"/>
            <a:ext cx="311675" cy="37024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C9FF509D-18FE-4C23-9C82-FF53D81D66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6020439" y="3913285"/>
            <a:ext cx="311675" cy="370249"/>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13061FAB-741D-43C1-98A0-904F1631386E}"/>
              </a:ext>
            </a:extLst>
          </p:cNvPr>
          <p:cNvSpPr/>
          <p:nvPr/>
        </p:nvSpPr>
        <p:spPr>
          <a:xfrm>
            <a:off x="6536043" y="3560695"/>
            <a:ext cx="311675" cy="36908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46" name="Rectangle 45">
            <a:extLst>
              <a:ext uri="{FF2B5EF4-FFF2-40B4-BE49-F238E27FC236}">
                <a16:creationId xmlns:a16="http://schemas.microsoft.com/office/drawing/2014/main" id="{C6A82A8E-1459-4551-AB78-C33B0B54A622}"/>
              </a:ext>
            </a:extLst>
          </p:cNvPr>
          <p:cNvSpPr/>
          <p:nvPr/>
        </p:nvSpPr>
        <p:spPr>
          <a:xfrm>
            <a:off x="6020438" y="3914452"/>
            <a:ext cx="311675" cy="3690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5" name="Title 4">
            <a:extLst>
              <a:ext uri="{FF2B5EF4-FFF2-40B4-BE49-F238E27FC236}">
                <a16:creationId xmlns:a16="http://schemas.microsoft.com/office/drawing/2014/main" id="{7FCB210A-626B-4766-9BD7-FED5BD4C1A3E}"/>
              </a:ext>
            </a:extLst>
          </p:cNvPr>
          <p:cNvSpPr>
            <a:spLocks noGrp="1"/>
          </p:cNvSpPr>
          <p:nvPr>
            <p:ph type="title"/>
          </p:nvPr>
        </p:nvSpPr>
        <p:spPr/>
        <p:txBody>
          <a:bodyPr/>
          <a:lstStyle/>
          <a:p>
            <a:r>
              <a:rPr lang="en-GB" dirty="0"/>
              <a:t>Overview: Infrastructure deployments</a:t>
            </a:r>
          </a:p>
        </p:txBody>
      </p:sp>
      <p:sp>
        <p:nvSpPr>
          <p:cNvPr id="4" name="Slide Number Placeholder 8">
            <a:extLst>
              <a:ext uri="{FF2B5EF4-FFF2-40B4-BE49-F238E27FC236}">
                <a16:creationId xmlns:a16="http://schemas.microsoft.com/office/drawing/2014/main" id="{705F4DC6-CC26-442E-8EB4-A511C43C7BD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33</a:t>
            </a:fld>
            <a:endParaRPr lang="en-GB" dirty="0"/>
          </a:p>
        </p:txBody>
      </p:sp>
      <p:sp>
        <p:nvSpPr>
          <p:cNvPr id="7" name="Footer Placeholder 4">
            <a:extLst>
              <a:ext uri="{FF2B5EF4-FFF2-40B4-BE49-F238E27FC236}">
                <a16:creationId xmlns:a16="http://schemas.microsoft.com/office/drawing/2014/main" id="{FEF3929B-BDF4-4AF7-9209-49E15965AD8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65AF5115-37C3-4495-BE5F-236E871AAAF6}"/>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grpSp>
        <p:nvGrpSpPr>
          <p:cNvPr id="58" name="Group 57">
            <a:extLst>
              <a:ext uri="{FF2B5EF4-FFF2-40B4-BE49-F238E27FC236}">
                <a16:creationId xmlns:a16="http://schemas.microsoft.com/office/drawing/2014/main" id="{F2C4F015-08FF-496D-9517-D6E926FB7A12}"/>
              </a:ext>
            </a:extLst>
          </p:cNvPr>
          <p:cNvGrpSpPr/>
          <p:nvPr/>
        </p:nvGrpSpPr>
        <p:grpSpPr>
          <a:xfrm>
            <a:off x="1869651" y="1951999"/>
            <a:ext cx="8452697" cy="993920"/>
            <a:chOff x="1299588" y="1951999"/>
            <a:chExt cx="8452697" cy="993920"/>
          </a:xfrm>
        </p:grpSpPr>
        <p:pic>
          <p:nvPicPr>
            <p:cNvPr id="22" name="Picture 21" descr="A close up of a sign&#10;&#10;Description automatically generated">
              <a:extLst>
                <a:ext uri="{FF2B5EF4-FFF2-40B4-BE49-F238E27FC236}">
                  <a16:creationId xmlns:a16="http://schemas.microsoft.com/office/drawing/2014/main" id="{CA3781FD-BAED-420E-B8A2-ADAE60B3B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588" y="1951999"/>
              <a:ext cx="3423498" cy="993919"/>
            </a:xfrm>
            <a:prstGeom prst="rect">
              <a:avLst/>
            </a:prstGeom>
          </p:spPr>
        </p:pic>
        <p:pic>
          <p:nvPicPr>
            <p:cNvPr id="23" name="Picture 2">
              <a:extLst>
                <a:ext uri="{FF2B5EF4-FFF2-40B4-BE49-F238E27FC236}">
                  <a16:creationId xmlns:a16="http://schemas.microsoft.com/office/drawing/2014/main" id="{F3898157-E16E-44CA-9E83-45DD55E15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915" y="1951999"/>
              <a:ext cx="2283370" cy="993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DC2F8C6D-7391-479C-962D-E681B0D2FE8A}"/>
              </a:ext>
            </a:extLst>
          </p:cNvPr>
          <p:cNvGrpSpPr/>
          <p:nvPr/>
        </p:nvGrpSpPr>
        <p:grpSpPr>
          <a:xfrm>
            <a:off x="2746240" y="3243024"/>
            <a:ext cx="2153397" cy="693995"/>
            <a:chOff x="1599769" y="3192876"/>
            <a:chExt cx="2153397" cy="693995"/>
          </a:xfrm>
        </p:grpSpPr>
        <p:sp>
          <p:nvSpPr>
            <p:cNvPr id="26" name="Freeform: Shape 25">
              <a:extLst>
                <a:ext uri="{FF2B5EF4-FFF2-40B4-BE49-F238E27FC236}">
                  <a16:creationId xmlns:a16="http://schemas.microsoft.com/office/drawing/2014/main" id="{FCBA493B-4259-4F2C-A8A4-361287DF14B4}"/>
                </a:ext>
              </a:extLst>
            </p:cNvPr>
            <p:cNvSpPr/>
            <p:nvPr/>
          </p:nvSpPr>
          <p:spPr>
            <a:xfrm>
              <a:off x="2018729" y="3558001"/>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2F93E0"/>
            </a:solidFill>
            <a:ln w="9525" cap="flat">
              <a:noFill/>
              <a:prstDash val="solid"/>
              <a:miter/>
            </a:ln>
          </p:spPr>
          <p:txBody>
            <a:bodyPr rtlCol="0" anchor="ctr"/>
            <a:lstStyle/>
            <a:p>
              <a:endParaRPr lang="en-GB" dirty="0">
                <a:latin typeface="Roboto" panose="02000000000000000000" pitchFamily="2" charset="0"/>
              </a:endParaRPr>
            </a:p>
          </p:txBody>
        </p:sp>
        <p:sp>
          <p:nvSpPr>
            <p:cNvPr id="29" name="Footer Placeholder 4">
              <a:extLst>
                <a:ext uri="{FF2B5EF4-FFF2-40B4-BE49-F238E27FC236}">
                  <a16:creationId xmlns:a16="http://schemas.microsoft.com/office/drawing/2014/main" id="{7988D733-22B9-4CE1-920E-E359D197186F}"/>
                </a:ext>
              </a:extLst>
            </p:cNvPr>
            <p:cNvSpPr txBox="1">
              <a:spLocks/>
            </p:cNvSpPr>
            <p:nvPr/>
          </p:nvSpPr>
          <p:spPr>
            <a:xfrm>
              <a:off x="1599769" y="3192876"/>
              <a:ext cx="215339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dirty="0"/>
                <a:t>Octopus Worker</a:t>
              </a:r>
            </a:p>
          </p:txBody>
        </p:sp>
      </p:grpSp>
      <p:pic>
        <p:nvPicPr>
          <p:cNvPr id="13" name="Graphic 12" descr="Database">
            <a:extLst>
              <a:ext uri="{FF2B5EF4-FFF2-40B4-BE49-F238E27FC236}">
                <a16:creationId xmlns:a16="http://schemas.microsoft.com/office/drawing/2014/main" id="{F93C4980-2483-43B1-846F-CE5B6F4D5F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61183" y="4396472"/>
            <a:ext cx="590403" cy="590403"/>
          </a:xfrm>
          <a:prstGeom prst="rect">
            <a:avLst/>
          </a:prstGeom>
        </p:spPr>
      </p:pic>
      <p:sp>
        <p:nvSpPr>
          <p:cNvPr id="14" name="Freeform: Shape 13">
            <a:extLst>
              <a:ext uri="{FF2B5EF4-FFF2-40B4-BE49-F238E27FC236}">
                <a16:creationId xmlns:a16="http://schemas.microsoft.com/office/drawing/2014/main" id="{18765526-C5A6-4EB8-9FC3-6B4A4F010A59}"/>
              </a:ext>
            </a:extLst>
          </p:cNvPr>
          <p:cNvSpPr/>
          <p:nvPr/>
        </p:nvSpPr>
        <p:spPr>
          <a:xfrm>
            <a:off x="9696810" y="4936528"/>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FF0000"/>
          </a:solidFill>
          <a:ln w="9525" cap="flat">
            <a:noFill/>
            <a:prstDash val="solid"/>
            <a:miter/>
          </a:ln>
        </p:spPr>
        <p:txBody>
          <a:bodyPr rtlCol="0" anchor="ctr"/>
          <a:lstStyle/>
          <a:p>
            <a:endParaRPr lang="en-GB" dirty="0">
              <a:latin typeface="Roboto" panose="02000000000000000000" pitchFamily="2" charset="0"/>
            </a:endParaRPr>
          </a:p>
        </p:txBody>
      </p:sp>
      <p:pic>
        <p:nvPicPr>
          <p:cNvPr id="15" name="Graphic 14" descr="Database">
            <a:extLst>
              <a:ext uri="{FF2B5EF4-FFF2-40B4-BE49-F238E27FC236}">
                <a16:creationId xmlns:a16="http://schemas.microsoft.com/office/drawing/2014/main" id="{D8970313-A47D-4AF7-AA9D-B02FB51E81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17490" y="4396471"/>
            <a:ext cx="590403" cy="590403"/>
          </a:xfrm>
          <a:prstGeom prst="rect">
            <a:avLst/>
          </a:prstGeom>
        </p:spPr>
      </p:pic>
      <p:sp>
        <p:nvSpPr>
          <p:cNvPr id="32" name="Footer Placeholder 4">
            <a:extLst>
              <a:ext uri="{FF2B5EF4-FFF2-40B4-BE49-F238E27FC236}">
                <a16:creationId xmlns:a16="http://schemas.microsoft.com/office/drawing/2014/main" id="{37485ABC-B506-4763-BCE6-F7B8025B56AE}"/>
              </a:ext>
            </a:extLst>
          </p:cNvPr>
          <p:cNvSpPr txBox="1">
            <a:spLocks/>
          </p:cNvSpPr>
          <p:nvPr/>
        </p:nvSpPr>
        <p:spPr>
          <a:xfrm>
            <a:off x="9696809" y="5263910"/>
            <a:ext cx="242656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FF0000"/>
                </a:solidFill>
              </a:rPr>
              <a:t>SQL Server</a:t>
            </a:r>
          </a:p>
        </p:txBody>
      </p:sp>
      <p:sp>
        <p:nvSpPr>
          <p:cNvPr id="30" name="Footer Placeholder 4">
            <a:extLst>
              <a:ext uri="{FF2B5EF4-FFF2-40B4-BE49-F238E27FC236}">
                <a16:creationId xmlns:a16="http://schemas.microsoft.com/office/drawing/2014/main" id="{116D6212-2194-4C4F-9C4A-1EBC45444929}"/>
              </a:ext>
            </a:extLst>
          </p:cNvPr>
          <p:cNvSpPr txBox="1">
            <a:spLocks/>
          </p:cNvSpPr>
          <p:nvPr/>
        </p:nvSpPr>
        <p:spPr>
          <a:xfrm>
            <a:off x="7372743" y="3201634"/>
            <a:ext cx="21533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00B050"/>
                </a:solidFill>
              </a:rPr>
              <a:t>Web Servers</a:t>
            </a:r>
          </a:p>
        </p:txBody>
      </p:sp>
      <p:sp>
        <p:nvSpPr>
          <p:cNvPr id="20" name="Freeform: Shape 19">
            <a:extLst>
              <a:ext uri="{FF2B5EF4-FFF2-40B4-BE49-F238E27FC236}">
                <a16:creationId xmlns:a16="http://schemas.microsoft.com/office/drawing/2014/main" id="{0D05732C-9816-4EE4-975B-E51A9AADCF95}"/>
              </a:ext>
            </a:extLst>
          </p:cNvPr>
          <p:cNvSpPr/>
          <p:nvPr/>
        </p:nvSpPr>
        <p:spPr>
          <a:xfrm>
            <a:off x="6820314" y="3924773"/>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alpha val="50196"/>
            </a:srgbClr>
          </a:solidFill>
          <a:ln w="9525" cap="flat">
            <a:noFill/>
            <a:prstDash val="solid"/>
            <a:miter/>
          </a:ln>
        </p:spPr>
        <p:txBody>
          <a:bodyPr rtlCol="0" anchor="ctr"/>
          <a:lstStyle/>
          <a:p>
            <a:endParaRPr lang="en-GB" dirty="0">
              <a:latin typeface="Roboto" panose="02000000000000000000" pitchFamily="2" charset="0"/>
            </a:endParaRPr>
          </a:p>
        </p:txBody>
      </p:sp>
      <p:sp>
        <p:nvSpPr>
          <p:cNvPr id="43" name="Freeform: Shape 42">
            <a:extLst>
              <a:ext uri="{FF2B5EF4-FFF2-40B4-BE49-F238E27FC236}">
                <a16:creationId xmlns:a16="http://schemas.microsoft.com/office/drawing/2014/main" id="{BC3C3D23-C5AD-44F0-9C33-82C66AE7B33C}"/>
              </a:ext>
            </a:extLst>
          </p:cNvPr>
          <p:cNvSpPr/>
          <p:nvPr/>
        </p:nvSpPr>
        <p:spPr>
          <a:xfrm>
            <a:off x="6304709" y="4278530"/>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alpha val="25098"/>
            </a:srgbClr>
          </a:solidFill>
          <a:ln w="9525" cap="flat">
            <a:noFill/>
            <a:prstDash val="solid"/>
            <a:miter/>
          </a:ln>
        </p:spPr>
        <p:txBody>
          <a:bodyPr rtlCol="0" anchor="ctr"/>
          <a:lstStyle/>
          <a:p>
            <a:endParaRPr lang="en-GB" dirty="0">
              <a:latin typeface="Roboto" panose="02000000000000000000" pitchFamily="2" charset="0"/>
            </a:endParaRPr>
          </a:p>
        </p:txBody>
      </p:sp>
      <p:sp>
        <p:nvSpPr>
          <p:cNvPr id="48" name="Freeform: Shape 47">
            <a:extLst>
              <a:ext uri="{FF2B5EF4-FFF2-40B4-BE49-F238E27FC236}">
                <a16:creationId xmlns:a16="http://schemas.microsoft.com/office/drawing/2014/main" id="{C6477666-59DE-44EF-B148-6B866A981C2B}"/>
              </a:ext>
            </a:extLst>
          </p:cNvPr>
          <p:cNvSpPr/>
          <p:nvPr/>
        </p:nvSpPr>
        <p:spPr>
          <a:xfrm>
            <a:off x="7344168" y="3574820"/>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solidFill>
          <a:ln w="9525" cap="flat">
            <a:noFill/>
            <a:prstDash val="solid"/>
            <a:miter/>
          </a:ln>
        </p:spPr>
        <p:txBody>
          <a:bodyPr rtlCol="0" anchor="ctr"/>
          <a:lstStyle/>
          <a:p>
            <a:endParaRPr lang="en-GB" dirty="0">
              <a:latin typeface="Roboto" panose="02000000000000000000" pitchFamily="2" charset="0"/>
            </a:endParaRPr>
          </a:p>
        </p:txBody>
      </p:sp>
      <p:pic>
        <p:nvPicPr>
          <p:cNvPr id="50" name="Picture 2">
            <a:extLst>
              <a:ext uri="{FF2B5EF4-FFF2-40B4-BE49-F238E27FC236}">
                <a16:creationId xmlns:a16="http://schemas.microsoft.com/office/drawing/2014/main" id="{6F59E99B-80F3-4DA2-9E2E-BF7AE6E723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7059898" y="3209575"/>
            <a:ext cx="311675" cy="370249"/>
          </a:xfrm>
          <a:prstGeom prst="rect">
            <a:avLst/>
          </a:prstGeom>
          <a:noFill/>
          <a:extLst>
            <a:ext uri="{909E8E84-426E-40DD-AFC4-6F175D3DCCD1}">
              <a14:hiddenFill xmlns:a14="http://schemas.microsoft.com/office/drawing/2010/main">
                <a:solidFill>
                  <a:srgbClr val="FFFFFF"/>
                </a:solidFill>
              </a14:hiddenFill>
            </a:ext>
          </a:extLst>
        </p:spPr>
      </p:pic>
      <p:sp>
        <p:nvSpPr>
          <p:cNvPr id="31" name="Footer Placeholder 4">
            <a:extLst>
              <a:ext uri="{FF2B5EF4-FFF2-40B4-BE49-F238E27FC236}">
                <a16:creationId xmlns:a16="http://schemas.microsoft.com/office/drawing/2014/main" id="{4BCC27B6-F9E0-4E3B-B73A-B4A8748F155F}"/>
              </a:ext>
            </a:extLst>
          </p:cNvPr>
          <p:cNvSpPr txBox="1">
            <a:spLocks/>
          </p:cNvSpPr>
          <p:nvPr/>
        </p:nvSpPr>
        <p:spPr>
          <a:xfrm>
            <a:off x="6233085" y="4998442"/>
            <a:ext cx="242656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F8991D"/>
                </a:solidFill>
              </a:rPr>
              <a:t>SQL </a:t>
            </a:r>
            <a:r>
              <a:rPr lang="en-GB" sz="2000" dirty="0" err="1">
                <a:solidFill>
                  <a:srgbClr val="F8991D"/>
                </a:solidFill>
              </a:rPr>
              <a:t>Jumpbox</a:t>
            </a:r>
            <a:endParaRPr lang="en-GB" sz="2000" dirty="0">
              <a:solidFill>
                <a:srgbClr val="F8991D"/>
              </a:solidFill>
            </a:endParaRPr>
          </a:p>
        </p:txBody>
      </p:sp>
      <p:sp>
        <p:nvSpPr>
          <p:cNvPr id="53" name="Freeform: Shape 52">
            <a:extLst>
              <a:ext uri="{FF2B5EF4-FFF2-40B4-BE49-F238E27FC236}">
                <a16:creationId xmlns:a16="http://schemas.microsoft.com/office/drawing/2014/main" id="{D06BE226-E0CF-40C5-AC2F-F02493432BEC}"/>
              </a:ext>
            </a:extLst>
          </p:cNvPr>
          <p:cNvSpPr/>
          <p:nvPr/>
        </p:nvSpPr>
        <p:spPr>
          <a:xfrm>
            <a:off x="6233085" y="5370353"/>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F8991D"/>
          </a:solidFill>
          <a:ln w="9525" cap="flat">
            <a:noFill/>
            <a:prstDash val="solid"/>
            <a:miter/>
          </a:ln>
        </p:spPr>
        <p:txBody>
          <a:bodyPr rtlCol="0" anchor="ctr"/>
          <a:lstStyle/>
          <a:p>
            <a:endParaRPr lang="en-GB" dirty="0">
              <a:latin typeface="Roboto" panose="02000000000000000000" pitchFamily="2" charset="0"/>
            </a:endParaRPr>
          </a:p>
        </p:txBody>
      </p:sp>
      <p:pic>
        <p:nvPicPr>
          <p:cNvPr id="54" name="Picture 2">
            <a:extLst>
              <a:ext uri="{FF2B5EF4-FFF2-40B4-BE49-F238E27FC236}">
                <a16:creationId xmlns:a16="http://schemas.microsoft.com/office/drawing/2014/main" id="{BCC0291A-B92F-4FDA-84D0-E6807E2E9B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5948815" y="5005108"/>
            <a:ext cx="311675" cy="37024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666534F9-D868-4D9C-A009-9E9FBBB90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0" t="16125" r="82295" b="51601"/>
          <a:stretch/>
        </p:blipFill>
        <p:spPr bwMode="auto">
          <a:xfrm>
            <a:off x="774435" y="3084422"/>
            <a:ext cx="1026077" cy="13715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15528604-D73F-4D73-BE07-23F09F0CDE43}"/>
              </a:ext>
            </a:extLst>
          </p:cNvPr>
          <p:cNvCxnSpPr>
            <a:cxnSpLocks/>
          </p:cNvCxnSpPr>
          <p:nvPr/>
        </p:nvCxnSpPr>
        <p:spPr>
          <a:xfrm>
            <a:off x="2108940" y="3685543"/>
            <a:ext cx="494560" cy="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51" name="Footer Placeholder 4">
            <a:extLst>
              <a:ext uri="{FF2B5EF4-FFF2-40B4-BE49-F238E27FC236}">
                <a16:creationId xmlns:a16="http://schemas.microsoft.com/office/drawing/2014/main" id="{4144BBBD-7DD7-45C1-9FEA-0CF96B952676}"/>
              </a:ext>
            </a:extLst>
          </p:cNvPr>
          <p:cNvSpPr txBox="1">
            <a:spLocks/>
          </p:cNvSpPr>
          <p:nvPr/>
        </p:nvSpPr>
        <p:spPr>
          <a:xfrm>
            <a:off x="345274" y="2754188"/>
            <a:ext cx="215339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t>Octopus Cloud</a:t>
            </a:r>
          </a:p>
        </p:txBody>
      </p:sp>
      <p:cxnSp>
        <p:nvCxnSpPr>
          <p:cNvPr id="59" name="Straight Arrow Connector 58">
            <a:extLst>
              <a:ext uri="{FF2B5EF4-FFF2-40B4-BE49-F238E27FC236}">
                <a16:creationId xmlns:a16="http://schemas.microsoft.com/office/drawing/2014/main" id="{BFBFC186-AA61-4AE0-8CDC-ADC3B386BE53}"/>
              </a:ext>
            </a:extLst>
          </p:cNvPr>
          <p:cNvCxnSpPr>
            <a:cxnSpLocks/>
          </p:cNvCxnSpPr>
          <p:nvPr/>
        </p:nvCxnSpPr>
        <p:spPr>
          <a:xfrm>
            <a:off x="5049360" y="3685543"/>
            <a:ext cx="494560" cy="65882"/>
          </a:xfrm>
          <a:prstGeom prst="straightConnector1">
            <a:avLst/>
          </a:prstGeom>
          <a:ln w="76200">
            <a:solidFill>
              <a:srgbClr val="2F93E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3731E22-12AE-4EC1-B816-0E95F0269E76}"/>
              </a:ext>
            </a:extLst>
          </p:cNvPr>
          <p:cNvCxnSpPr>
            <a:cxnSpLocks/>
          </p:cNvCxnSpPr>
          <p:nvPr/>
        </p:nvCxnSpPr>
        <p:spPr>
          <a:xfrm>
            <a:off x="5049360" y="3419869"/>
            <a:ext cx="494560" cy="63866"/>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D448C3-E4D0-4E56-AD9D-149AE53A77A1}"/>
              </a:ext>
            </a:extLst>
          </p:cNvPr>
          <p:cNvCxnSpPr>
            <a:cxnSpLocks/>
          </p:cNvCxnSpPr>
          <p:nvPr/>
        </p:nvCxnSpPr>
        <p:spPr>
          <a:xfrm>
            <a:off x="5045869" y="3950820"/>
            <a:ext cx="498051" cy="48070"/>
          </a:xfrm>
          <a:prstGeom prst="straightConnector1">
            <a:avLst/>
          </a:prstGeom>
          <a:ln w="76200">
            <a:solidFill>
              <a:srgbClr val="2F93E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8823D30-4117-4652-8CD0-8DF8FE5E3B46}"/>
              </a:ext>
            </a:extLst>
          </p:cNvPr>
          <p:cNvCxnSpPr>
            <a:cxnSpLocks/>
          </p:cNvCxnSpPr>
          <p:nvPr/>
        </p:nvCxnSpPr>
        <p:spPr>
          <a:xfrm flipV="1">
            <a:off x="8001907" y="5203727"/>
            <a:ext cx="1262743" cy="223763"/>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63" name="Footer Placeholder 4">
            <a:extLst>
              <a:ext uri="{FF2B5EF4-FFF2-40B4-BE49-F238E27FC236}">
                <a16:creationId xmlns:a16="http://schemas.microsoft.com/office/drawing/2014/main" id="{8495D285-FCCF-4B61-A91D-A88EBF3D449B}"/>
              </a:ext>
            </a:extLst>
          </p:cNvPr>
          <p:cNvSpPr txBox="1">
            <a:spLocks/>
          </p:cNvSpPr>
          <p:nvPr/>
        </p:nvSpPr>
        <p:spPr>
          <a:xfrm>
            <a:off x="347134" y="4528809"/>
            <a:ext cx="7315199" cy="15503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l">
              <a:buAutoNum type="arabicPeriod"/>
            </a:pPr>
            <a:r>
              <a:rPr lang="en-GB" sz="2000" dirty="0"/>
              <a:t>Octopus leases a Dynamic Worker</a:t>
            </a:r>
          </a:p>
          <a:p>
            <a:pPr marL="457200" indent="-457200" algn="l">
              <a:buAutoNum type="arabicPeriod"/>
            </a:pPr>
            <a:r>
              <a:rPr lang="en-GB" sz="2000" dirty="0"/>
              <a:t>Worker launches SQL and Web Servers</a:t>
            </a:r>
          </a:p>
          <a:p>
            <a:pPr marL="457200" indent="-457200" algn="l">
              <a:buAutoNum type="arabicPeriod"/>
            </a:pPr>
            <a:r>
              <a:rPr lang="en-GB" sz="2000" dirty="0"/>
              <a:t>Worker launches SQL </a:t>
            </a:r>
            <a:r>
              <a:rPr lang="en-GB" sz="2000" dirty="0" err="1"/>
              <a:t>Jumpbox</a:t>
            </a:r>
            <a:endParaRPr lang="en-GB" sz="2000" dirty="0"/>
          </a:p>
          <a:p>
            <a:pPr marL="457200" indent="-457200" algn="l">
              <a:buAutoNum type="arabicPeriod"/>
            </a:pPr>
            <a:r>
              <a:rPr lang="en-GB" sz="2000" dirty="0"/>
              <a:t>Servers initialise: Tentacles, IIS, SQL install etc</a:t>
            </a:r>
          </a:p>
          <a:p>
            <a:pPr marL="457200" indent="-457200" algn="l">
              <a:buAutoNum type="arabicPeriod"/>
            </a:pPr>
            <a:r>
              <a:rPr lang="en-GB" sz="2000" dirty="0"/>
              <a:t>Jump performs initial SQL setup</a:t>
            </a:r>
          </a:p>
        </p:txBody>
      </p:sp>
      <p:sp>
        <p:nvSpPr>
          <p:cNvPr id="36" name="TextBox 35">
            <a:extLst>
              <a:ext uri="{FF2B5EF4-FFF2-40B4-BE49-F238E27FC236}">
                <a16:creationId xmlns:a16="http://schemas.microsoft.com/office/drawing/2014/main" id="{01C5DFE0-D192-4601-82B3-5895FD079BBE}"/>
              </a:ext>
            </a:extLst>
          </p:cNvPr>
          <p:cNvSpPr txBox="1"/>
          <p:nvPr/>
        </p:nvSpPr>
        <p:spPr>
          <a:xfrm>
            <a:off x="2883621" y="2861806"/>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1.</a:t>
            </a:r>
          </a:p>
        </p:txBody>
      </p:sp>
      <p:sp>
        <p:nvSpPr>
          <p:cNvPr id="37" name="TextBox 36">
            <a:extLst>
              <a:ext uri="{FF2B5EF4-FFF2-40B4-BE49-F238E27FC236}">
                <a16:creationId xmlns:a16="http://schemas.microsoft.com/office/drawing/2014/main" id="{132400F7-8567-4361-AC9C-3D609150A6C8}"/>
              </a:ext>
            </a:extLst>
          </p:cNvPr>
          <p:cNvSpPr txBox="1"/>
          <p:nvPr/>
        </p:nvSpPr>
        <p:spPr>
          <a:xfrm>
            <a:off x="5529418" y="3012761"/>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2.</a:t>
            </a:r>
          </a:p>
        </p:txBody>
      </p:sp>
      <p:sp>
        <p:nvSpPr>
          <p:cNvPr id="38" name="TextBox 37">
            <a:extLst>
              <a:ext uri="{FF2B5EF4-FFF2-40B4-BE49-F238E27FC236}">
                <a16:creationId xmlns:a16="http://schemas.microsoft.com/office/drawing/2014/main" id="{C74A6E94-4EBF-43BF-85E4-03E0987248D6}"/>
              </a:ext>
            </a:extLst>
          </p:cNvPr>
          <p:cNvSpPr txBox="1"/>
          <p:nvPr/>
        </p:nvSpPr>
        <p:spPr>
          <a:xfrm>
            <a:off x="5437481" y="4505780"/>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3.</a:t>
            </a:r>
          </a:p>
        </p:txBody>
      </p:sp>
      <p:sp>
        <p:nvSpPr>
          <p:cNvPr id="41" name="TextBox 40">
            <a:extLst>
              <a:ext uri="{FF2B5EF4-FFF2-40B4-BE49-F238E27FC236}">
                <a16:creationId xmlns:a16="http://schemas.microsoft.com/office/drawing/2014/main" id="{01849684-9895-4D61-AAEA-984B4899D2F9}"/>
              </a:ext>
            </a:extLst>
          </p:cNvPr>
          <p:cNvSpPr txBox="1"/>
          <p:nvPr/>
        </p:nvSpPr>
        <p:spPr>
          <a:xfrm>
            <a:off x="6769927" y="2754188"/>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4.</a:t>
            </a:r>
          </a:p>
        </p:txBody>
      </p:sp>
      <p:sp>
        <p:nvSpPr>
          <p:cNvPr id="42" name="TextBox 41">
            <a:extLst>
              <a:ext uri="{FF2B5EF4-FFF2-40B4-BE49-F238E27FC236}">
                <a16:creationId xmlns:a16="http://schemas.microsoft.com/office/drawing/2014/main" id="{9A15FA71-3847-4215-9BD3-1FC6E25CFC12}"/>
              </a:ext>
            </a:extLst>
          </p:cNvPr>
          <p:cNvSpPr txBox="1"/>
          <p:nvPr/>
        </p:nvSpPr>
        <p:spPr>
          <a:xfrm>
            <a:off x="8493636" y="5438695"/>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5.</a:t>
            </a:r>
          </a:p>
        </p:txBody>
      </p:sp>
      <p:cxnSp>
        <p:nvCxnSpPr>
          <p:cNvPr id="44" name="Straight Arrow Connector 43">
            <a:extLst>
              <a:ext uri="{FF2B5EF4-FFF2-40B4-BE49-F238E27FC236}">
                <a16:creationId xmlns:a16="http://schemas.microsoft.com/office/drawing/2014/main" id="{FDC940B2-59EB-48BA-A90F-4A2C78A2C9B7}"/>
              </a:ext>
            </a:extLst>
          </p:cNvPr>
          <p:cNvCxnSpPr>
            <a:cxnSpLocks/>
          </p:cNvCxnSpPr>
          <p:nvPr/>
        </p:nvCxnSpPr>
        <p:spPr>
          <a:xfrm>
            <a:off x="5045869" y="4199811"/>
            <a:ext cx="391612" cy="243154"/>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descr="Single gear with solid fill">
            <a:extLst>
              <a:ext uri="{FF2B5EF4-FFF2-40B4-BE49-F238E27FC236}">
                <a16:creationId xmlns:a16="http://schemas.microsoft.com/office/drawing/2014/main" id="{540A23E6-580D-4722-B10D-60E1943FB7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27889" y="4771924"/>
            <a:ext cx="546248" cy="546248"/>
          </a:xfrm>
          <a:prstGeom prst="rect">
            <a:avLst/>
          </a:prstGeom>
        </p:spPr>
      </p:pic>
    </p:spTree>
    <p:extLst>
      <p:ext uri="{BB962C8B-B14F-4D97-AF65-F5344CB8AC3E}">
        <p14:creationId xmlns:p14="http://schemas.microsoft.com/office/powerpoint/2010/main" val="36900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fade">
                                      <p:cBhvr>
                                        <p:cTn id="7" dur="500"/>
                                        <p:tgtEl>
                                          <p:spTgt spid="6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3">
                                            <p:txEl>
                                              <p:pRg st="1" end="1"/>
                                            </p:txEl>
                                          </p:spTgt>
                                        </p:tgtEl>
                                        <p:attrNameLst>
                                          <p:attrName>style.visibility</p:attrName>
                                        </p:attrNameLst>
                                      </p:cBhvr>
                                      <p:to>
                                        <p:strVal val="visible"/>
                                      </p:to>
                                    </p:set>
                                    <p:animEffect transition="in" filter="fade">
                                      <p:cBhvr>
                                        <p:cTn id="21" dur="500"/>
                                        <p:tgtEl>
                                          <p:spTgt spid="6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xEl>
                                              <p:pRg st="2" end="2"/>
                                            </p:txEl>
                                          </p:spTgt>
                                        </p:tgtEl>
                                        <p:attrNameLst>
                                          <p:attrName>style.visibility</p:attrName>
                                        </p:attrNameLst>
                                      </p:cBhvr>
                                      <p:to>
                                        <p:strVal val="visible"/>
                                      </p:to>
                                    </p:set>
                                    <p:animEffect transition="in" filter="fade">
                                      <p:cBhvr>
                                        <p:cTn id="56" dur="500"/>
                                        <p:tgtEl>
                                          <p:spTgt spid="63">
                                            <p:txEl>
                                              <p:pRg st="2" end="2"/>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3">
                                            <p:txEl>
                                              <p:pRg st="3" end="3"/>
                                            </p:txEl>
                                          </p:spTgt>
                                        </p:tgtEl>
                                        <p:attrNameLst>
                                          <p:attrName>style.visibility</p:attrName>
                                        </p:attrNameLst>
                                      </p:cBhvr>
                                      <p:to>
                                        <p:strVal val="visible"/>
                                      </p:to>
                                    </p:set>
                                    <p:animEffect transition="in" filter="fade">
                                      <p:cBhvr>
                                        <p:cTn id="73" dur="500"/>
                                        <p:tgtEl>
                                          <p:spTgt spid="63">
                                            <p:txEl>
                                              <p:pRg st="3" end="3"/>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nodeType="with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10" presetClass="entr" presetSubtype="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3">
                                            <p:txEl>
                                              <p:pRg st="4" end="4"/>
                                            </p:txEl>
                                          </p:spTgt>
                                        </p:tgtEl>
                                        <p:attrNameLst>
                                          <p:attrName>style.visibility</p:attrName>
                                        </p:attrNameLst>
                                      </p:cBhvr>
                                      <p:to>
                                        <p:strVal val="visible"/>
                                      </p:to>
                                    </p:set>
                                    <p:animEffect transition="in" filter="fade">
                                      <p:cBhvr>
                                        <p:cTn id="99" dur="500"/>
                                        <p:tgtEl>
                                          <p:spTgt spid="63">
                                            <p:txEl>
                                              <p:pRg st="4" end="4"/>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2" grpId="0"/>
      <p:bldP spid="30" grpId="0"/>
      <p:bldP spid="20" grpId="0" animBg="1"/>
      <p:bldP spid="43" grpId="0" animBg="1"/>
      <p:bldP spid="48" grpId="0" animBg="1"/>
      <p:bldP spid="31" grpId="0"/>
      <p:bldP spid="53" grpId="0" animBg="1"/>
      <p:bldP spid="36" grpId="0" animBg="1"/>
      <p:bldP spid="37" grpId="0" animBg="1"/>
      <p:bldP spid="38"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6659-B175-484D-BC52-9221BF61ADF9}"/>
              </a:ext>
            </a:extLst>
          </p:cNvPr>
          <p:cNvSpPr>
            <a:spLocks noGrp="1"/>
          </p:cNvSpPr>
          <p:nvPr>
            <p:ph type="title"/>
          </p:nvPr>
        </p:nvSpPr>
        <p:spPr/>
        <p:txBody>
          <a:bodyPr/>
          <a:lstStyle/>
          <a:p>
            <a:r>
              <a:rPr lang="en-GB" dirty="0"/>
              <a:t>Overview: Why use </a:t>
            </a:r>
            <a:r>
              <a:rPr lang="en-GB" dirty="0" err="1"/>
              <a:t>jumpboxes</a:t>
            </a:r>
            <a:r>
              <a:rPr lang="en-GB" dirty="0"/>
              <a:t>?</a:t>
            </a:r>
          </a:p>
        </p:txBody>
      </p:sp>
      <p:sp>
        <p:nvSpPr>
          <p:cNvPr id="3" name="Content Placeholder 2">
            <a:extLst>
              <a:ext uri="{FF2B5EF4-FFF2-40B4-BE49-F238E27FC236}">
                <a16:creationId xmlns:a16="http://schemas.microsoft.com/office/drawing/2014/main" id="{6E17D72A-6EE4-48AC-BC3B-72FCD25E6E6F}"/>
              </a:ext>
            </a:extLst>
          </p:cNvPr>
          <p:cNvSpPr>
            <a:spLocks noGrp="1"/>
          </p:cNvSpPr>
          <p:nvPr>
            <p:ph idx="1"/>
          </p:nvPr>
        </p:nvSpPr>
        <p:spPr/>
        <p:txBody>
          <a:bodyPr>
            <a:normAutofit/>
          </a:bodyPr>
          <a:lstStyle/>
          <a:p>
            <a:r>
              <a:rPr lang="en-GB" dirty="0"/>
              <a:t>Security</a:t>
            </a:r>
          </a:p>
          <a:p>
            <a:pPr lvl="1"/>
            <a:r>
              <a:rPr lang="en-GB" dirty="0"/>
              <a:t>Firewalls</a:t>
            </a:r>
          </a:p>
          <a:p>
            <a:pPr lvl="1"/>
            <a:r>
              <a:rPr lang="en-GB" dirty="0"/>
              <a:t>Users/roles: Principle of least privilege</a:t>
            </a:r>
          </a:p>
          <a:p>
            <a:r>
              <a:rPr lang="en-GB" dirty="0"/>
              <a:t>Resilience</a:t>
            </a:r>
          </a:p>
          <a:p>
            <a:pPr lvl="1"/>
            <a:r>
              <a:rPr lang="en-GB" dirty="0"/>
              <a:t>Issues contained</a:t>
            </a:r>
          </a:p>
          <a:p>
            <a:r>
              <a:rPr lang="en-GB" dirty="0"/>
              <a:t>Performance</a:t>
            </a:r>
          </a:p>
          <a:p>
            <a:pPr lvl="1"/>
            <a:r>
              <a:rPr lang="en-GB" dirty="0"/>
              <a:t>Move additional workload off SQL instance</a:t>
            </a:r>
          </a:p>
          <a:p>
            <a:r>
              <a:rPr lang="en-GB" dirty="0"/>
              <a:t>Audit/Admin</a:t>
            </a:r>
          </a:p>
          <a:p>
            <a:pPr lvl="1"/>
            <a:r>
              <a:rPr lang="en-GB" dirty="0"/>
              <a:t>Source control/Infra as code</a:t>
            </a:r>
          </a:p>
        </p:txBody>
      </p:sp>
      <p:sp>
        <p:nvSpPr>
          <p:cNvPr id="4" name="Slide Number Placeholder 8">
            <a:extLst>
              <a:ext uri="{FF2B5EF4-FFF2-40B4-BE49-F238E27FC236}">
                <a16:creationId xmlns:a16="http://schemas.microsoft.com/office/drawing/2014/main" id="{8107039B-1E84-42C1-8F2D-CABF97B83DF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34</a:t>
            </a:fld>
            <a:endParaRPr lang="en-GB" dirty="0"/>
          </a:p>
        </p:txBody>
      </p:sp>
      <p:sp>
        <p:nvSpPr>
          <p:cNvPr id="5" name="Footer Placeholder 4">
            <a:extLst>
              <a:ext uri="{FF2B5EF4-FFF2-40B4-BE49-F238E27FC236}">
                <a16:creationId xmlns:a16="http://schemas.microsoft.com/office/drawing/2014/main" id="{9676BF8B-B6A2-4BD9-9856-1B52E28A9B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AEB8FD33-770C-4B1B-8ADF-8206FD426B7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1429873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a:extLst>
              <a:ext uri="{FF2B5EF4-FFF2-40B4-BE49-F238E27FC236}">
                <a16:creationId xmlns:a16="http://schemas.microsoft.com/office/drawing/2014/main" id="{C219D8CE-5B79-48CA-8ADE-66E22AD1E5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20" t="16125" r="82295" b="51601"/>
          <a:stretch/>
        </p:blipFill>
        <p:spPr bwMode="auto">
          <a:xfrm>
            <a:off x="773265" y="3084422"/>
            <a:ext cx="1026077" cy="13715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FCB210A-626B-4766-9BD7-FED5BD4C1A3E}"/>
              </a:ext>
            </a:extLst>
          </p:cNvPr>
          <p:cNvSpPr>
            <a:spLocks noGrp="1"/>
          </p:cNvSpPr>
          <p:nvPr>
            <p:ph type="title"/>
          </p:nvPr>
        </p:nvSpPr>
        <p:spPr/>
        <p:txBody>
          <a:bodyPr/>
          <a:lstStyle/>
          <a:p>
            <a:r>
              <a:rPr lang="en-GB" dirty="0"/>
              <a:t>Overview: Code deployments</a:t>
            </a:r>
          </a:p>
        </p:txBody>
      </p:sp>
      <p:sp>
        <p:nvSpPr>
          <p:cNvPr id="4" name="Slide Number Placeholder 8">
            <a:extLst>
              <a:ext uri="{FF2B5EF4-FFF2-40B4-BE49-F238E27FC236}">
                <a16:creationId xmlns:a16="http://schemas.microsoft.com/office/drawing/2014/main" id="{705F4DC6-CC26-442E-8EB4-A511C43C7BD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35</a:t>
            </a:fld>
            <a:endParaRPr lang="en-GB" dirty="0"/>
          </a:p>
        </p:txBody>
      </p:sp>
      <p:sp>
        <p:nvSpPr>
          <p:cNvPr id="7" name="Footer Placeholder 4">
            <a:extLst>
              <a:ext uri="{FF2B5EF4-FFF2-40B4-BE49-F238E27FC236}">
                <a16:creationId xmlns:a16="http://schemas.microsoft.com/office/drawing/2014/main" id="{FEF3929B-BDF4-4AF7-9209-49E15965AD8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65AF5115-37C3-4495-BE5F-236E871AAAF6}"/>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grpSp>
        <p:nvGrpSpPr>
          <p:cNvPr id="58" name="Group 57">
            <a:extLst>
              <a:ext uri="{FF2B5EF4-FFF2-40B4-BE49-F238E27FC236}">
                <a16:creationId xmlns:a16="http://schemas.microsoft.com/office/drawing/2014/main" id="{F2C4F015-08FF-496D-9517-D6E926FB7A12}"/>
              </a:ext>
            </a:extLst>
          </p:cNvPr>
          <p:cNvGrpSpPr/>
          <p:nvPr/>
        </p:nvGrpSpPr>
        <p:grpSpPr>
          <a:xfrm>
            <a:off x="1869651" y="1951999"/>
            <a:ext cx="8452697" cy="993920"/>
            <a:chOff x="1299588" y="1951999"/>
            <a:chExt cx="8452697" cy="993920"/>
          </a:xfrm>
        </p:grpSpPr>
        <p:pic>
          <p:nvPicPr>
            <p:cNvPr id="22" name="Picture 21" descr="A close up of a sign&#10;&#10;Description automatically generated">
              <a:extLst>
                <a:ext uri="{FF2B5EF4-FFF2-40B4-BE49-F238E27FC236}">
                  <a16:creationId xmlns:a16="http://schemas.microsoft.com/office/drawing/2014/main" id="{CA3781FD-BAED-420E-B8A2-ADAE60B3B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588" y="1951999"/>
              <a:ext cx="3423498" cy="993919"/>
            </a:xfrm>
            <a:prstGeom prst="rect">
              <a:avLst/>
            </a:prstGeom>
          </p:spPr>
        </p:pic>
        <p:pic>
          <p:nvPicPr>
            <p:cNvPr id="23" name="Picture 2">
              <a:extLst>
                <a:ext uri="{FF2B5EF4-FFF2-40B4-BE49-F238E27FC236}">
                  <a16:creationId xmlns:a16="http://schemas.microsoft.com/office/drawing/2014/main" id="{F3898157-E16E-44CA-9E83-45DD55E15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915" y="1951999"/>
              <a:ext cx="2283370" cy="993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C06D8A90-7129-4E88-89AA-BC83EC06F831}"/>
              </a:ext>
            </a:extLst>
          </p:cNvPr>
          <p:cNvGrpSpPr/>
          <p:nvPr/>
        </p:nvGrpSpPr>
        <p:grpSpPr>
          <a:xfrm>
            <a:off x="9696809" y="4396471"/>
            <a:ext cx="2426562" cy="1232564"/>
            <a:chOff x="7055823" y="4852179"/>
            <a:chExt cx="2426562" cy="1232564"/>
          </a:xfrm>
        </p:grpSpPr>
        <p:grpSp>
          <p:nvGrpSpPr>
            <p:cNvPr id="12" name="Group 11">
              <a:extLst>
                <a:ext uri="{FF2B5EF4-FFF2-40B4-BE49-F238E27FC236}">
                  <a16:creationId xmlns:a16="http://schemas.microsoft.com/office/drawing/2014/main" id="{9E3DAB9A-21F6-4B58-ABF0-DC772D594AF9}"/>
                </a:ext>
              </a:extLst>
            </p:cNvPr>
            <p:cNvGrpSpPr/>
            <p:nvPr/>
          </p:nvGrpSpPr>
          <p:grpSpPr>
            <a:xfrm>
              <a:off x="7055824" y="4852179"/>
              <a:ext cx="1554776" cy="868927"/>
              <a:chOff x="9184439" y="2477755"/>
              <a:chExt cx="1554776" cy="868927"/>
            </a:xfrm>
            <a:solidFill>
              <a:srgbClr val="FF0000"/>
            </a:solidFill>
          </p:grpSpPr>
          <p:pic>
            <p:nvPicPr>
              <p:cNvPr id="13" name="Graphic 12" descr="Database">
                <a:extLst>
                  <a:ext uri="{FF2B5EF4-FFF2-40B4-BE49-F238E27FC236}">
                    <a16:creationId xmlns:a16="http://schemas.microsoft.com/office/drawing/2014/main" id="{F93C4980-2483-43B1-846F-CE5B6F4D5F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8812" y="2477756"/>
                <a:ext cx="590403" cy="590403"/>
              </a:xfrm>
              <a:prstGeom prst="rect">
                <a:avLst/>
              </a:prstGeom>
            </p:spPr>
          </p:pic>
          <p:sp>
            <p:nvSpPr>
              <p:cNvPr id="14" name="Freeform: Shape 13">
                <a:extLst>
                  <a:ext uri="{FF2B5EF4-FFF2-40B4-BE49-F238E27FC236}">
                    <a16:creationId xmlns:a16="http://schemas.microsoft.com/office/drawing/2014/main" id="{18765526-C5A6-4EB8-9FC3-6B4A4F010A59}"/>
                  </a:ext>
                </a:extLst>
              </p:cNvPr>
              <p:cNvSpPr/>
              <p:nvPr/>
            </p:nvSpPr>
            <p:spPr>
              <a:xfrm>
                <a:off x="9184439" y="3017812"/>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pFill/>
              <a:ln w="9525" cap="flat">
                <a:noFill/>
                <a:prstDash val="solid"/>
                <a:miter/>
              </a:ln>
            </p:spPr>
            <p:txBody>
              <a:bodyPr rtlCol="0" anchor="ctr"/>
              <a:lstStyle/>
              <a:p>
                <a:endParaRPr lang="en-GB" dirty="0">
                  <a:latin typeface="Roboto" panose="02000000000000000000" pitchFamily="2" charset="0"/>
                </a:endParaRPr>
              </a:p>
            </p:txBody>
          </p:sp>
          <p:pic>
            <p:nvPicPr>
              <p:cNvPr id="15" name="Graphic 14" descr="Database">
                <a:extLst>
                  <a:ext uri="{FF2B5EF4-FFF2-40B4-BE49-F238E27FC236}">
                    <a16:creationId xmlns:a16="http://schemas.microsoft.com/office/drawing/2014/main" id="{D8970313-A47D-4AF7-AA9D-B02FB51E81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05119" y="2477755"/>
                <a:ext cx="590403" cy="590403"/>
              </a:xfrm>
              <a:prstGeom prst="rect">
                <a:avLst/>
              </a:prstGeom>
            </p:spPr>
          </p:pic>
        </p:grpSp>
        <p:sp>
          <p:nvSpPr>
            <p:cNvPr id="32" name="Footer Placeholder 4">
              <a:extLst>
                <a:ext uri="{FF2B5EF4-FFF2-40B4-BE49-F238E27FC236}">
                  <a16:creationId xmlns:a16="http://schemas.microsoft.com/office/drawing/2014/main" id="{37485ABC-B506-4763-BCE6-F7B8025B56AE}"/>
                </a:ext>
              </a:extLst>
            </p:cNvPr>
            <p:cNvSpPr txBox="1">
              <a:spLocks/>
            </p:cNvSpPr>
            <p:nvPr/>
          </p:nvSpPr>
          <p:spPr>
            <a:xfrm>
              <a:off x="7055823" y="5719618"/>
              <a:ext cx="242656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FF0000"/>
                  </a:solidFill>
                </a:rPr>
                <a:t>SQL Server</a:t>
              </a:r>
            </a:p>
          </p:txBody>
        </p:sp>
      </p:grpSp>
      <p:grpSp>
        <p:nvGrpSpPr>
          <p:cNvPr id="55" name="Group 54">
            <a:extLst>
              <a:ext uri="{FF2B5EF4-FFF2-40B4-BE49-F238E27FC236}">
                <a16:creationId xmlns:a16="http://schemas.microsoft.com/office/drawing/2014/main" id="{F7C5F7EF-875C-479C-90A5-209698BDBE6F}"/>
              </a:ext>
            </a:extLst>
          </p:cNvPr>
          <p:cNvGrpSpPr/>
          <p:nvPr/>
        </p:nvGrpSpPr>
        <p:grpSpPr>
          <a:xfrm>
            <a:off x="6020438" y="3201634"/>
            <a:ext cx="3505703" cy="1405766"/>
            <a:chOff x="4457215" y="1911549"/>
            <a:chExt cx="3505703" cy="1405766"/>
          </a:xfrm>
        </p:grpSpPr>
        <p:sp>
          <p:nvSpPr>
            <p:cNvPr id="30" name="Footer Placeholder 4">
              <a:extLst>
                <a:ext uri="{FF2B5EF4-FFF2-40B4-BE49-F238E27FC236}">
                  <a16:creationId xmlns:a16="http://schemas.microsoft.com/office/drawing/2014/main" id="{116D6212-2194-4C4F-9C4A-1EBC45444929}"/>
                </a:ext>
              </a:extLst>
            </p:cNvPr>
            <p:cNvSpPr txBox="1">
              <a:spLocks/>
            </p:cNvSpPr>
            <p:nvPr/>
          </p:nvSpPr>
          <p:spPr>
            <a:xfrm>
              <a:off x="5809520" y="1911549"/>
              <a:ext cx="21533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00B050"/>
                  </a:solidFill>
                </a:rPr>
                <a:t>Web Servers</a:t>
              </a:r>
            </a:p>
          </p:txBody>
        </p:sp>
        <p:grpSp>
          <p:nvGrpSpPr>
            <p:cNvPr id="41" name="Group 40">
              <a:extLst>
                <a:ext uri="{FF2B5EF4-FFF2-40B4-BE49-F238E27FC236}">
                  <a16:creationId xmlns:a16="http://schemas.microsoft.com/office/drawing/2014/main" id="{E0BE2391-DB67-43F0-A94C-8F88122F4826}"/>
                </a:ext>
              </a:extLst>
            </p:cNvPr>
            <p:cNvGrpSpPr/>
            <p:nvPr/>
          </p:nvGrpSpPr>
          <p:grpSpPr>
            <a:xfrm>
              <a:off x="4972820" y="2269443"/>
              <a:ext cx="1599750" cy="694115"/>
              <a:chOff x="6951455" y="3653269"/>
              <a:chExt cx="1599750" cy="694115"/>
            </a:xfrm>
          </p:grpSpPr>
          <p:sp>
            <p:nvSpPr>
              <p:cNvPr id="20" name="Freeform: Shape 19">
                <a:extLst>
                  <a:ext uri="{FF2B5EF4-FFF2-40B4-BE49-F238E27FC236}">
                    <a16:creationId xmlns:a16="http://schemas.microsoft.com/office/drawing/2014/main" id="{0D05732C-9816-4EE4-975B-E51A9AADCF95}"/>
                  </a:ext>
                </a:extLst>
              </p:cNvPr>
              <p:cNvSpPr/>
              <p:nvPr/>
            </p:nvSpPr>
            <p:spPr>
              <a:xfrm>
                <a:off x="7235726" y="4018514"/>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alpha val="50196"/>
                </a:srgbClr>
              </a:solidFill>
              <a:ln w="9525" cap="flat">
                <a:noFill/>
                <a:prstDash val="solid"/>
                <a:miter/>
              </a:ln>
            </p:spPr>
            <p:txBody>
              <a:bodyPr rtlCol="0" anchor="ctr"/>
              <a:lstStyle/>
              <a:p>
                <a:endParaRPr lang="en-GB" dirty="0">
                  <a:latin typeface="Roboto" panose="02000000000000000000" pitchFamily="2" charset="0"/>
                </a:endParaRPr>
              </a:p>
            </p:txBody>
          </p:sp>
          <p:grpSp>
            <p:nvGrpSpPr>
              <p:cNvPr id="40" name="Group 39">
                <a:extLst>
                  <a:ext uri="{FF2B5EF4-FFF2-40B4-BE49-F238E27FC236}">
                    <a16:creationId xmlns:a16="http://schemas.microsoft.com/office/drawing/2014/main" id="{63A5BC02-3428-4FED-92AD-1949106458C4}"/>
                  </a:ext>
                </a:extLst>
              </p:cNvPr>
              <p:cNvGrpSpPr/>
              <p:nvPr/>
            </p:nvGrpSpPr>
            <p:grpSpPr>
              <a:xfrm>
                <a:off x="6951455" y="3653269"/>
                <a:ext cx="311676" cy="370249"/>
                <a:chOff x="4973342" y="2381371"/>
                <a:chExt cx="568536" cy="675380"/>
              </a:xfrm>
            </p:grpSpPr>
            <p:pic>
              <p:nvPicPr>
                <p:cNvPr id="35" name="Picture 2">
                  <a:extLst>
                    <a:ext uri="{FF2B5EF4-FFF2-40B4-BE49-F238E27FC236}">
                      <a16:creationId xmlns:a16="http://schemas.microsoft.com/office/drawing/2014/main" id="{62A06095-F9BF-4101-AF7E-2B185A77F9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4973343" y="2381371"/>
                  <a:ext cx="568535" cy="67538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13061FAB-741D-43C1-98A0-904F1631386E}"/>
                    </a:ext>
                  </a:extLst>
                </p:cNvPr>
                <p:cNvSpPr/>
                <p:nvPr/>
              </p:nvSpPr>
              <p:spPr>
                <a:xfrm>
                  <a:off x="4973342" y="2383500"/>
                  <a:ext cx="568535" cy="67325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grpSp>
        <p:grpSp>
          <p:nvGrpSpPr>
            <p:cNvPr id="42" name="Group 41">
              <a:extLst>
                <a:ext uri="{FF2B5EF4-FFF2-40B4-BE49-F238E27FC236}">
                  <a16:creationId xmlns:a16="http://schemas.microsoft.com/office/drawing/2014/main" id="{905C627A-E933-4CC2-BD50-6B59338143F2}"/>
                </a:ext>
              </a:extLst>
            </p:cNvPr>
            <p:cNvGrpSpPr/>
            <p:nvPr/>
          </p:nvGrpSpPr>
          <p:grpSpPr>
            <a:xfrm>
              <a:off x="4457215" y="2623200"/>
              <a:ext cx="1599750" cy="694115"/>
              <a:chOff x="6951455" y="3653269"/>
              <a:chExt cx="1599750" cy="694115"/>
            </a:xfrm>
          </p:grpSpPr>
          <p:sp>
            <p:nvSpPr>
              <p:cNvPr id="43" name="Freeform: Shape 42">
                <a:extLst>
                  <a:ext uri="{FF2B5EF4-FFF2-40B4-BE49-F238E27FC236}">
                    <a16:creationId xmlns:a16="http://schemas.microsoft.com/office/drawing/2014/main" id="{BC3C3D23-C5AD-44F0-9C33-82C66AE7B33C}"/>
                  </a:ext>
                </a:extLst>
              </p:cNvPr>
              <p:cNvSpPr/>
              <p:nvPr/>
            </p:nvSpPr>
            <p:spPr>
              <a:xfrm>
                <a:off x="7235726" y="4018514"/>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alpha val="25098"/>
                </a:srgbClr>
              </a:solidFill>
              <a:ln w="9525" cap="flat">
                <a:noFill/>
                <a:prstDash val="solid"/>
                <a:miter/>
              </a:ln>
            </p:spPr>
            <p:txBody>
              <a:bodyPr rtlCol="0" anchor="ctr"/>
              <a:lstStyle/>
              <a:p>
                <a:endParaRPr lang="en-GB" dirty="0">
                  <a:latin typeface="Roboto" panose="02000000000000000000" pitchFamily="2" charset="0"/>
                </a:endParaRPr>
              </a:p>
            </p:txBody>
          </p:sp>
          <p:grpSp>
            <p:nvGrpSpPr>
              <p:cNvPr id="44" name="Group 43">
                <a:extLst>
                  <a:ext uri="{FF2B5EF4-FFF2-40B4-BE49-F238E27FC236}">
                    <a16:creationId xmlns:a16="http://schemas.microsoft.com/office/drawing/2014/main" id="{7D8D82AB-0AA2-487F-B15F-8CBBBAB6CC76}"/>
                  </a:ext>
                </a:extLst>
              </p:cNvPr>
              <p:cNvGrpSpPr/>
              <p:nvPr/>
            </p:nvGrpSpPr>
            <p:grpSpPr>
              <a:xfrm>
                <a:off x="6951455" y="3653269"/>
                <a:ext cx="311676" cy="370249"/>
                <a:chOff x="4973342" y="2381371"/>
                <a:chExt cx="568536" cy="675380"/>
              </a:xfrm>
            </p:grpSpPr>
            <p:pic>
              <p:nvPicPr>
                <p:cNvPr id="45" name="Picture 2">
                  <a:extLst>
                    <a:ext uri="{FF2B5EF4-FFF2-40B4-BE49-F238E27FC236}">
                      <a16:creationId xmlns:a16="http://schemas.microsoft.com/office/drawing/2014/main" id="{C9FF509D-18FE-4C23-9C82-FF53D81D66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4973343" y="2381371"/>
                  <a:ext cx="568535" cy="67538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6A82A8E-1459-4551-AB78-C33B0B54A622}"/>
                    </a:ext>
                  </a:extLst>
                </p:cNvPr>
                <p:cNvSpPr/>
                <p:nvPr/>
              </p:nvSpPr>
              <p:spPr>
                <a:xfrm>
                  <a:off x="4973342" y="2383500"/>
                  <a:ext cx="568535" cy="67325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grpSp>
        <p:grpSp>
          <p:nvGrpSpPr>
            <p:cNvPr id="47" name="Group 46">
              <a:extLst>
                <a:ext uri="{FF2B5EF4-FFF2-40B4-BE49-F238E27FC236}">
                  <a16:creationId xmlns:a16="http://schemas.microsoft.com/office/drawing/2014/main" id="{C3047C0D-2917-4150-B97E-7EAEC8708B66}"/>
                </a:ext>
              </a:extLst>
            </p:cNvPr>
            <p:cNvGrpSpPr/>
            <p:nvPr/>
          </p:nvGrpSpPr>
          <p:grpSpPr>
            <a:xfrm>
              <a:off x="5496675" y="1919490"/>
              <a:ext cx="1599749" cy="694115"/>
              <a:chOff x="6951456" y="3653269"/>
              <a:chExt cx="1599749" cy="694115"/>
            </a:xfrm>
          </p:grpSpPr>
          <p:sp>
            <p:nvSpPr>
              <p:cNvPr id="48" name="Freeform: Shape 47">
                <a:extLst>
                  <a:ext uri="{FF2B5EF4-FFF2-40B4-BE49-F238E27FC236}">
                    <a16:creationId xmlns:a16="http://schemas.microsoft.com/office/drawing/2014/main" id="{C6477666-59DE-44EF-B148-6B866A981C2B}"/>
                  </a:ext>
                </a:extLst>
              </p:cNvPr>
              <p:cNvSpPr/>
              <p:nvPr/>
            </p:nvSpPr>
            <p:spPr>
              <a:xfrm>
                <a:off x="7235726" y="4018514"/>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00B050"/>
              </a:solidFill>
              <a:ln w="9525" cap="flat">
                <a:noFill/>
                <a:prstDash val="solid"/>
                <a:miter/>
              </a:ln>
            </p:spPr>
            <p:txBody>
              <a:bodyPr rtlCol="0" anchor="ctr"/>
              <a:lstStyle/>
              <a:p>
                <a:endParaRPr lang="en-GB" dirty="0">
                  <a:latin typeface="Roboto" panose="02000000000000000000" pitchFamily="2" charset="0"/>
                </a:endParaRPr>
              </a:p>
            </p:txBody>
          </p:sp>
          <p:pic>
            <p:nvPicPr>
              <p:cNvPr id="50" name="Picture 2">
                <a:extLst>
                  <a:ext uri="{FF2B5EF4-FFF2-40B4-BE49-F238E27FC236}">
                    <a16:creationId xmlns:a16="http://schemas.microsoft.com/office/drawing/2014/main" id="{6F59E99B-80F3-4DA2-9E2E-BF7AE6E723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6951456" y="3653269"/>
                <a:ext cx="311675" cy="37024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6" name="Group 55">
            <a:extLst>
              <a:ext uri="{FF2B5EF4-FFF2-40B4-BE49-F238E27FC236}">
                <a16:creationId xmlns:a16="http://schemas.microsoft.com/office/drawing/2014/main" id="{87D4B04F-3388-4D9B-9BCC-D251D9F2ADAA}"/>
              </a:ext>
            </a:extLst>
          </p:cNvPr>
          <p:cNvGrpSpPr/>
          <p:nvPr/>
        </p:nvGrpSpPr>
        <p:grpSpPr>
          <a:xfrm>
            <a:off x="5948815" y="4998442"/>
            <a:ext cx="2710832" cy="700781"/>
            <a:chOff x="4114802" y="5241247"/>
            <a:chExt cx="2710832" cy="700781"/>
          </a:xfrm>
        </p:grpSpPr>
        <p:sp>
          <p:nvSpPr>
            <p:cNvPr id="31" name="Footer Placeholder 4">
              <a:extLst>
                <a:ext uri="{FF2B5EF4-FFF2-40B4-BE49-F238E27FC236}">
                  <a16:creationId xmlns:a16="http://schemas.microsoft.com/office/drawing/2014/main" id="{4BCC27B6-F9E0-4E3B-B73A-B4A8748F155F}"/>
                </a:ext>
              </a:extLst>
            </p:cNvPr>
            <p:cNvSpPr txBox="1">
              <a:spLocks/>
            </p:cNvSpPr>
            <p:nvPr/>
          </p:nvSpPr>
          <p:spPr>
            <a:xfrm>
              <a:off x="4399072" y="5241247"/>
              <a:ext cx="242656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solidFill>
                    <a:srgbClr val="F8991D"/>
                  </a:solidFill>
                </a:rPr>
                <a:t>SQL </a:t>
              </a:r>
              <a:r>
                <a:rPr lang="en-GB" sz="2000" dirty="0" err="1">
                  <a:solidFill>
                    <a:srgbClr val="F8991D"/>
                  </a:solidFill>
                </a:rPr>
                <a:t>Jumpbox</a:t>
              </a:r>
              <a:endParaRPr lang="en-GB" sz="2000" dirty="0">
                <a:solidFill>
                  <a:srgbClr val="F8991D"/>
                </a:solidFill>
              </a:endParaRPr>
            </a:p>
          </p:txBody>
        </p:sp>
        <p:grpSp>
          <p:nvGrpSpPr>
            <p:cNvPr id="52" name="Group 51">
              <a:extLst>
                <a:ext uri="{FF2B5EF4-FFF2-40B4-BE49-F238E27FC236}">
                  <a16:creationId xmlns:a16="http://schemas.microsoft.com/office/drawing/2014/main" id="{B65397AD-7BFD-4831-8074-13998B8AA87A}"/>
                </a:ext>
              </a:extLst>
            </p:cNvPr>
            <p:cNvGrpSpPr/>
            <p:nvPr/>
          </p:nvGrpSpPr>
          <p:grpSpPr>
            <a:xfrm>
              <a:off x="4114802" y="5247913"/>
              <a:ext cx="1599749" cy="694115"/>
              <a:chOff x="6951456" y="3653269"/>
              <a:chExt cx="1599749" cy="694115"/>
            </a:xfrm>
          </p:grpSpPr>
          <p:sp>
            <p:nvSpPr>
              <p:cNvPr id="53" name="Freeform: Shape 52">
                <a:extLst>
                  <a:ext uri="{FF2B5EF4-FFF2-40B4-BE49-F238E27FC236}">
                    <a16:creationId xmlns:a16="http://schemas.microsoft.com/office/drawing/2014/main" id="{D06BE226-E0CF-40C5-AC2F-F02493432BEC}"/>
                  </a:ext>
                </a:extLst>
              </p:cNvPr>
              <p:cNvSpPr/>
              <p:nvPr/>
            </p:nvSpPr>
            <p:spPr>
              <a:xfrm>
                <a:off x="7235726" y="4018514"/>
                <a:ext cx="1315479" cy="32887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solidFill>
                <a:srgbClr val="F8991D"/>
              </a:solidFill>
              <a:ln w="9525" cap="flat">
                <a:noFill/>
                <a:prstDash val="solid"/>
                <a:miter/>
              </a:ln>
            </p:spPr>
            <p:txBody>
              <a:bodyPr rtlCol="0" anchor="ctr"/>
              <a:lstStyle/>
              <a:p>
                <a:endParaRPr lang="en-GB" dirty="0">
                  <a:latin typeface="Roboto" panose="02000000000000000000" pitchFamily="2" charset="0"/>
                </a:endParaRPr>
              </a:p>
            </p:txBody>
          </p:sp>
          <p:pic>
            <p:nvPicPr>
              <p:cNvPr id="54" name="Picture 2">
                <a:extLst>
                  <a:ext uri="{FF2B5EF4-FFF2-40B4-BE49-F238E27FC236}">
                    <a16:creationId xmlns:a16="http://schemas.microsoft.com/office/drawing/2014/main" id="{BCC0291A-B92F-4FDA-84D0-E6807E2E9B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23" t="25397" r="1379" b="57257"/>
              <a:stretch/>
            </p:blipFill>
            <p:spPr bwMode="auto">
              <a:xfrm>
                <a:off x="6951456" y="3653269"/>
                <a:ext cx="311675" cy="370249"/>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61" name="Straight Arrow Connector 60">
            <a:extLst>
              <a:ext uri="{FF2B5EF4-FFF2-40B4-BE49-F238E27FC236}">
                <a16:creationId xmlns:a16="http://schemas.microsoft.com/office/drawing/2014/main" id="{0BA1BE7A-8DCC-4B8C-B471-2BBAB3983D0E}"/>
              </a:ext>
            </a:extLst>
          </p:cNvPr>
          <p:cNvCxnSpPr>
            <a:cxnSpLocks/>
            <a:stCxn id="59" idx="3"/>
            <a:endCxn id="50" idx="1"/>
          </p:cNvCxnSpPr>
          <p:nvPr/>
        </p:nvCxnSpPr>
        <p:spPr>
          <a:xfrm flipV="1">
            <a:off x="1799342" y="3394700"/>
            <a:ext cx="5260556" cy="375488"/>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614F2BC-47B0-46D6-8CF2-9063C0A2A4AE}"/>
              </a:ext>
            </a:extLst>
          </p:cNvPr>
          <p:cNvCxnSpPr>
            <a:cxnSpLocks/>
            <a:stCxn id="59" idx="3"/>
            <a:endCxn id="39" idx="1"/>
          </p:cNvCxnSpPr>
          <p:nvPr/>
        </p:nvCxnSpPr>
        <p:spPr>
          <a:xfrm flipV="1">
            <a:off x="1799342" y="3745236"/>
            <a:ext cx="4736701" cy="24952"/>
          </a:xfrm>
          <a:prstGeom prst="straightConnector1">
            <a:avLst/>
          </a:prstGeom>
          <a:ln w="76200">
            <a:solidFill>
              <a:srgbClr val="2F93E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9BE7C17-2618-46C2-A2FF-815EC14CB5E1}"/>
              </a:ext>
            </a:extLst>
          </p:cNvPr>
          <p:cNvCxnSpPr>
            <a:cxnSpLocks/>
            <a:stCxn id="59" idx="3"/>
            <a:endCxn id="46" idx="1"/>
          </p:cNvCxnSpPr>
          <p:nvPr/>
        </p:nvCxnSpPr>
        <p:spPr>
          <a:xfrm>
            <a:off x="1799342" y="3770188"/>
            <a:ext cx="4221096" cy="328805"/>
          </a:xfrm>
          <a:prstGeom prst="straightConnector1">
            <a:avLst/>
          </a:prstGeom>
          <a:ln w="76200">
            <a:solidFill>
              <a:srgbClr val="2F93E0">
                <a:alpha val="25098"/>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693A217-C89B-47A6-B165-AC5F175699A7}"/>
              </a:ext>
            </a:extLst>
          </p:cNvPr>
          <p:cNvCxnSpPr>
            <a:cxnSpLocks/>
            <a:stCxn id="59" idx="3"/>
            <a:endCxn id="54" idx="1"/>
          </p:cNvCxnSpPr>
          <p:nvPr/>
        </p:nvCxnSpPr>
        <p:spPr>
          <a:xfrm>
            <a:off x="1799342" y="3770188"/>
            <a:ext cx="4149473" cy="142004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DF8DE33-8EAF-4584-9AD7-6DBB2F9E9513}"/>
              </a:ext>
            </a:extLst>
          </p:cNvPr>
          <p:cNvCxnSpPr>
            <a:cxnSpLocks/>
            <a:stCxn id="53" idx="7"/>
            <a:endCxn id="14" idx="3"/>
          </p:cNvCxnSpPr>
          <p:nvPr/>
        </p:nvCxnSpPr>
        <p:spPr>
          <a:xfrm flipV="1">
            <a:off x="7548564" y="5191814"/>
            <a:ext cx="2148246" cy="25212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87" name="Footer Placeholder 4">
            <a:extLst>
              <a:ext uri="{FF2B5EF4-FFF2-40B4-BE49-F238E27FC236}">
                <a16:creationId xmlns:a16="http://schemas.microsoft.com/office/drawing/2014/main" id="{C232D46C-A6BA-4512-A366-DF63BB512E56}"/>
              </a:ext>
            </a:extLst>
          </p:cNvPr>
          <p:cNvSpPr txBox="1">
            <a:spLocks/>
          </p:cNvSpPr>
          <p:nvPr/>
        </p:nvSpPr>
        <p:spPr>
          <a:xfrm>
            <a:off x="345274" y="2754188"/>
            <a:ext cx="215339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2000" dirty="0"/>
              <a:t>Octopus Cloud</a:t>
            </a:r>
          </a:p>
        </p:txBody>
      </p:sp>
      <p:sp>
        <p:nvSpPr>
          <p:cNvPr id="105" name="Footer Placeholder 4">
            <a:extLst>
              <a:ext uri="{FF2B5EF4-FFF2-40B4-BE49-F238E27FC236}">
                <a16:creationId xmlns:a16="http://schemas.microsoft.com/office/drawing/2014/main" id="{6FD3BA6C-2378-4363-8B70-DD0C932E9493}"/>
              </a:ext>
            </a:extLst>
          </p:cNvPr>
          <p:cNvSpPr txBox="1">
            <a:spLocks/>
          </p:cNvSpPr>
          <p:nvPr/>
        </p:nvSpPr>
        <p:spPr>
          <a:xfrm>
            <a:off x="68629" y="4772495"/>
            <a:ext cx="7315199" cy="155038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2F93E0"/>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l">
              <a:buAutoNum type="arabicPeriod"/>
            </a:pPr>
            <a:r>
              <a:rPr lang="en-GB" sz="2000" dirty="0" err="1"/>
              <a:t>NuGets</a:t>
            </a:r>
            <a:r>
              <a:rPr lang="en-GB" sz="2000" dirty="0"/>
              <a:t> deployed to Web/Jump servers</a:t>
            </a:r>
          </a:p>
          <a:p>
            <a:pPr marL="914400" lvl="1" indent="-457200">
              <a:buAutoNum type="arabicPeriod"/>
            </a:pPr>
            <a:r>
              <a:rPr lang="en-GB" dirty="0">
                <a:solidFill>
                  <a:srgbClr val="2F93E0"/>
                </a:solidFill>
                <a:latin typeface="Roboto" panose="02000000000000000000" pitchFamily="2" charset="0"/>
              </a:rPr>
              <a:t>Web servers deploy web application</a:t>
            </a:r>
          </a:p>
          <a:p>
            <a:pPr marL="914400" lvl="1" indent="-457200">
              <a:buAutoNum type="arabicPeriod"/>
            </a:pPr>
            <a:r>
              <a:rPr lang="en-GB" dirty="0">
                <a:solidFill>
                  <a:srgbClr val="2F93E0"/>
                </a:solidFill>
                <a:latin typeface="Roboto" panose="02000000000000000000" pitchFamily="2" charset="0"/>
              </a:rPr>
              <a:t>Jump server runs DB Deployment script </a:t>
            </a:r>
          </a:p>
          <a:p>
            <a:pPr marL="457200" indent="-457200" algn="l">
              <a:buAutoNum type="arabicPeriod"/>
            </a:pPr>
            <a:r>
              <a:rPr lang="en-GB" sz="2000" dirty="0"/>
              <a:t>DB deploy tool on Jump server executes DB deployment</a:t>
            </a:r>
          </a:p>
        </p:txBody>
      </p:sp>
      <p:sp>
        <p:nvSpPr>
          <p:cNvPr id="49" name="TextBox 48">
            <a:extLst>
              <a:ext uri="{FF2B5EF4-FFF2-40B4-BE49-F238E27FC236}">
                <a16:creationId xmlns:a16="http://schemas.microsoft.com/office/drawing/2014/main" id="{9918EBEA-3272-4742-87D8-F64276586EF6}"/>
              </a:ext>
            </a:extLst>
          </p:cNvPr>
          <p:cNvSpPr txBox="1"/>
          <p:nvPr/>
        </p:nvSpPr>
        <p:spPr>
          <a:xfrm>
            <a:off x="3489036" y="3134937"/>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1.</a:t>
            </a:r>
          </a:p>
        </p:txBody>
      </p:sp>
      <p:sp>
        <p:nvSpPr>
          <p:cNvPr id="51" name="TextBox 50">
            <a:extLst>
              <a:ext uri="{FF2B5EF4-FFF2-40B4-BE49-F238E27FC236}">
                <a16:creationId xmlns:a16="http://schemas.microsoft.com/office/drawing/2014/main" id="{7949256D-61A5-4535-9443-DAA358D0C48D}"/>
              </a:ext>
            </a:extLst>
          </p:cNvPr>
          <p:cNvSpPr txBox="1"/>
          <p:nvPr/>
        </p:nvSpPr>
        <p:spPr>
          <a:xfrm>
            <a:off x="7768357" y="5556939"/>
            <a:ext cx="385042" cy="369332"/>
          </a:xfrm>
          <a:prstGeom prst="rect">
            <a:avLst/>
          </a:prstGeom>
          <a:noFill/>
          <a:ln w="57150">
            <a:solidFill>
              <a:srgbClr val="2F93E0"/>
            </a:solidFill>
            <a:miter lim="800000"/>
          </a:ln>
        </p:spPr>
        <p:txBody>
          <a:bodyPr wrap="none" rtlCol="0">
            <a:spAutoFit/>
          </a:bodyPr>
          <a:lstStyle/>
          <a:p>
            <a:r>
              <a:rPr lang="en-GB" b="1" dirty="0">
                <a:solidFill>
                  <a:srgbClr val="2F93E0"/>
                </a:solidFill>
              </a:rPr>
              <a:t>2.</a:t>
            </a:r>
          </a:p>
        </p:txBody>
      </p:sp>
      <p:pic>
        <p:nvPicPr>
          <p:cNvPr id="57" name="Picture 4" descr="Creating a Nuget Package - Step by Step - CodeProject">
            <a:extLst>
              <a:ext uri="{FF2B5EF4-FFF2-40B4-BE49-F238E27FC236}">
                <a16:creationId xmlns:a16="http://schemas.microsoft.com/office/drawing/2014/main" id="{8E00FA0D-6117-40DC-9274-84ADD67273B9}"/>
              </a:ext>
            </a:extLst>
          </p:cNvPr>
          <p:cNvPicPr>
            <a:picLocks noChangeAspect="1" noChangeArrowheads="1"/>
          </p:cNvPicPr>
          <p:nvPr/>
        </p:nvPicPr>
        <p:blipFill>
          <a:blip r:embed="rId8">
            <a:alphaModFix amt="25000"/>
            <a:extLst>
              <a:ext uri="{28A0092B-C50C-407E-A947-70E740481C1C}">
                <a14:useLocalDpi xmlns:a14="http://schemas.microsoft.com/office/drawing/2010/main" val="0"/>
              </a:ext>
            </a:extLst>
          </a:blip>
          <a:srcRect/>
          <a:stretch>
            <a:fillRect/>
          </a:stretch>
        </p:blipFill>
        <p:spPr bwMode="auto">
          <a:xfrm>
            <a:off x="5861016" y="4263875"/>
            <a:ext cx="344237" cy="34423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reating a Nuget Package - Step by Step - CodeProject">
            <a:extLst>
              <a:ext uri="{FF2B5EF4-FFF2-40B4-BE49-F238E27FC236}">
                <a16:creationId xmlns:a16="http://schemas.microsoft.com/office/drawing/2014/main" id="{6C940E80-FFC6-43D5-BA38-235AC4067B4B}"/>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6420994" y="3880044"/>
            <a:ext cx="344237" cy="34423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Creating a Nuget Package - Step by Step - CodeProject">
            <a:extLst>
              <a:ext uri="{FF2B5EF4-FFF2-40B4-BE49-F238E27FC236}">
                <a16:creationId xmlns:a16="http://schemas.microsoft.com/office/drawing/2014/main" id="{40700809-635E-4BCC-A9CF-EBDD16E6C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2448" y="3543251"/>
            <a:ext cx="344237" cy="34423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reating a Nuget Package - Step by Step - CodeProject">
            <a:extLst>
              <a:ext uri="{FF2B5EF4-FFF2-40B4-BE49-F238E27FC236}">
                <a16:creationId xmlns:a16="http://schemas.microsoft.com/office/drawing/2014/main" id="{B0B4EEBB-4147-42AF-A559-23B33E6984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6480" y="5354986"/>
            <a:ext cx="344237" cy="344237"/>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eb design with solid fill">
            <a:extLst>
              <a:ext uri="{FF2B5EF4-FFF2-40B4-BE49-F238E27FC236}">
                <a16:creationId xmlns:a16="http://schemas.microsoft.com/office/drawing/2014/main" id="{7291A321-5363-47F3-A597-1CAC963E03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87243" y="4717975"/>
            <a:ext cx="621075" cy="621075"/>
          </a:xfrm>
          <a:prstGeom prst="rect">
            <a:avLst/>
          </a:prstGeom>
        </p:spPr>
      </p:pic>
    </p:spTree>
    <p:extLst>
      <p:ext uri="{BB962C8B-B14F-4D97-AF65-F5344CB8AC3E}">
        <p14:creationId xmlns:p14="http://schemas.microsoft.com/office/powerpoint/2010/main" val="394065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p:cTn id="7" dur="500"/>
                                        <p:tgtEl>
                                          <p:spTgt spid="10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xEl>
                                              <p:pRg st="1" end="1"/>
                                            </p:txEl>
                                          </p:spTgt>
                                        </p:tgtEl>
                                        <p:attrNameLst>
                                          <p:attrName>style.visibility</p:attrName>
                                        </p:attrNameLst>
                                      </p:cBhvr>
                                      <p:to>
                                        <p:strVal val="visible"/>
                                      </p:to>
                                    </p:set>
                                    <p:animEffect transition="in" filter="fade">
                                      <p:cBhvr>
                                        <p:cTn id="13" dur="500"/>
                                        <p:tgtEl>
                                          <p:spTgt spid="10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5">
                                            <p:txEl>
                                              <p:pRg st="2" end="2"/>
                                            </p:txEl>
                                          </p:spTgt>
                                        </p:tgtEl>
                                        <p:attrNameLst>
                                          <p:attrName>style.visibility</p:attrName>
                                        </p:attrNameLst>
                                      </p:cBhvr>
                                      <p:to>
                                        <p:strVal val="visible"/>
                                      </p:to>
                                    </p:set>
                                    <p:animEffect transition="in" filter="fade">
                                      <p:cBhvr>
                                        <p:cTn id="16" dur="500"/>
                                        <p:tgtEl>
                                          <p:spTgt spid="10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5">
                                            <p:txEl>
                                              <p:pRg st="3" end="3"/>
                                            </p:txEl>
                                          </p:spTgt>
                                        </p:tgtEl>
                                        <p:attrNameLst>
                                          <p:attrName>style.visibility</p:attrName>
                                        </p:attrNameLst>
                                      </p:cBhvr>
                                      <p:to>
                                        <p:strVal val="visible"/>
                                      </p:to>
                                    </p:set>
                                    <p:animEffect transition="in" filter="fade">
                                      <p:cBhvr>
                                        <p:cTn id="45" dur="500"/>
                                        <p:tgtEl>
                                          <p:spTgt spid="105">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9C95306F-4E4E-4166-9195-AA0E38C2D37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36</a:t>
            </a:fld>
            <a:endParaRPr lang="en-GB" dirty="0"/>
          </a:p>
        </p:txBody>
      </p:sp>
      <p:sp>
        <p:nvSpPr>
          <p:cNvPr id="16" name="Title 4">
            <a:extLst>
              <a:ext uri="{FF2B5EF4-FFF2-40B4-BE49-F238E27FC236}">
                <a16:creationId xmlns:a16="http://schemas.microsoft.com/office/drawing/2014/main" id="{138A2048-4FA8-4F30-B228-AA74FFE85B0F}"/>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Roboto" panose="02000000000000000000" pitchFamily="2" charset="0"/>
                <a:ea typeface="+mj-ea"/>
                <a:cs typeface="+mj-cs"/>
              </a:defRPr>
            </a:lvl1pPr>
          </a:lstStyle>
          <a:p>
            <a:r>
              <a:rPr lang="en-GB" dirty="0"/>
              <a:t>AWS 101: Regions</a:t>
            </a:r>
          </a:p>
        </p:txBody>
      </p:sp>
      <p:sp>
        <p:nvSpPr>
          <p:cNvPr id="13" name="Footer Placeholder 4">
            <a:extLst>
              <a:ext uri="{FF2B5EF4-FFF2-40B4-BE49-F238E27FC236}">
                <a16:creationId xmlns:a16="http://schemas.microsoft.com/office/drawing/2014/main" id="{FBBD485F-8AA0-42D9-958D-4C444A2BA99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7" name="Title Placeholder 1">
            <a:extLst>
              <a:ext uri="{FF2B5EF4-FFF2-40B4-BE49-F238E27FC236}">
                <a16:creationId xmlns:a16="http://schemas.microsoft.com/office/drawing/2014/main" id="{617C2939-AE3F-4419-8AED-DA47ED1F8F00}"/>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grpSp>
        <p:nvGrpSpPr>
          <p:cNvPr id="2" name="Group 1">
            <a:extLst>
              <a:ext uri="{FF2B5EF4-FFF2-40B4-BE49-F238E27FC236}">
                <a16:creationId xmlns:a16="http://schemas.microsoft.com/office/drawing/2014/main" id="{E6873901-59DA-42B5-9516-F427D700FB1A}"/>
              </a:ext>
            </a:extLst>
          </p:cNvPr>
          <p:cNvGrpSpPr/>
          <p:nvPr/>
        </p:nvGrpSpPr>
        <p:grpSpPr>
          <a:xfrm>
            <a:off x="1159933" y="1690688"/>
            <a:ext cx="9872133" cy="4500463"/>
            <a:chOff x="0" y="572311"/>
            <a:chExt cx="12192000" cy="5558034"/>
          </a:xfrm>
        </p:grpSpPr>
        <p:grpSp>
          <p:nvGrpSpPr>
            <p:cNvPr id="4" name="Group 3">
              <a:extLst>
                <a:ext uri="{FF2B5EF4-FFF2-40B4-BE49-F238E27FC236}">
                  <a16:creationId xmlns:a16="http://schemas.microsoft.com/office/drawing/2014/main" id="{A0B8587B-0930-4DEF-9F82-B69A944A780E}"/>
                </a:ext>
              </a:extLst>
            </p:cNvPr>
            <p:cNvGrpSpPr/>
            <p:nvPr/>
          </p:nvGrpSpPr>
          <p:grpSpPr>
            <a:xfrm>
              <a:off x="0" y="572311"/>
              <a:ext cx="12192000" cy="5558034"/>
              <a:chOff x="0" y="572311"/>
              <a:chExt cx="12192000" cy="5558034"/>
            </a:xfrm>
          </p:grpSpPr>
          <p:pic>
            <p:nvPicPr>
              <p:cNvPr id="3" name="Picture 2">
                <a:extLst>
                  <a:ext uri="{FF2B5EF4-FFF2-40B4-BE49-F238E27FC236}">
                    <a16:creationId xmlns:a16="http://schemas.microsoft.com/office/drawing/2014/main" id="{996FF122-A5D2-4291-8B55-0A5C8CBC9724}"/>
                  </a:ext>
                </a:extLst>
              </p:cNvPr>
              <p:cNvPicPr>
                <a:picLocks noChangeAspect="1"/>
              </p:cNvPicPr>
              <p:nvPr/>
            </p:nvPicPr>
            <p:blipFill rotWithShape="1">
              <a:blip r:embed="rId3"/>
              <a:srcRect b="2719"/>
              <a:stretch/>
            </p:blipFill>
            <p:spPr>
              <a:xfrm>
                <a:off x="0" y="572311"/>
                <a:ext cx="12192000" cy="555803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D780AC0B-9778-4707-A6BB-2D4C1CDEB7F2}"/>
                  </a:ext>
                </a:extLst>
              </p:cNvPr>
              <p:cNvPicPr>
                <a:picLocks noChangeAspect="1"/>
              </p:cNvPicPr>
              <p:nvPr/>
            </p:nvPicPr>
            <p:blipFill rotWithShape="1">
              <a:blip r:embed="rId4">
                <a:extLst>
                  <a:ext uri="{28A0092B-C50C-407E-A947-70E740481C1C}">
                    <a14:useLocalDpi xmlns:a14="http://schemas.microsoft.com/office/drawing/2010/main" val="0"/>
                  </a:ext>
                </a:extLst>
              </a:blip>
              <a:srcRect l="61074" r="28890" b="86524"/>
              <a:stretch/>
            </p:blipFill>
            <p:spPr>
              <a:xfrm>
                <a:off x="9704231" y="582683"/>
                <a:ext cx="785611" cy="289944"/>
              </a:xfrm>
              <a:prstGeom prst="rect">
                <a:avLst/>
              </a:prstGeom>
            </p:spPr>
          </p:pic>
        </p:grpSp>
        <p:sp>
          <p:nvSpPr>
            <p:cNvPr id="19" name="Rectangle 18">
              <a:extLst>
                <a:ext uri="{FF2B5EF4-FFF2-40B4-BE49-F238E27FC236}">
                  <a16:creationId xmlns:a16="http://schemas.microsoft.com/office/drawing/2014/main" id="{F78E6C88-E089-43ED-9E69-8ADCF1DF3EEB}"/>
                </a:ext>
              </a:extLst>
            </p:cNvPr>
            <p:cNvSpPr/>
            <p:nvPr/>
          </p:nvSpPr>
          <p:spPr>
            <a:xfrm flipV="1">
              <a:off x="9002332" y="5331854"/>
              <a:ext cx="1661376" cy="283335"/>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0" name="Rectangle 19">
              <a:extLst>
                <a:ext uri="{FF2B5EF4-FFF2-40B4-BE49-F238E27FC236}">
                  <a16:creationId xmlns:a16="http://schemas.microsoft.com/office/drawing/2014/main" id="{2956D7CA-2D9E-467B-8A19-28B78266E78F}"/>
                </a:ext>
              </a:extLst>
            </p:cNvPr>
            <p:cNvSpPr/>
            <p:nvPr/>
          </p:nvSpPr>
          <p:spPr>
            <a:xfrm flipV="1">
              <a:off x="10728101" y="631065"/>
              <a:ext cx="625698" cy="241562"/>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spTree>
    <p:extLst>
      <p:ext uri="{BB962C8B-B14F-4D97-AF65-F5344CB8AC3E}">
        <p14:creationId xmlns:p14="http://schemas.microsoft.com/office/powerpoint/2010/main" val="770172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EF80B3-1F2C-440C-BAF7-29E371C70767}"/>
              </a:ext>
            </a:extLst>
          </p:cNvPr>
          <p:cNvSpPr/>
          <p:nvPr/>
        </p:nvSpPr>
        <p:spPr>
          <a:xfrm flipV="1">
            <a:off x="182880" y="3411147"/>
            <a:ext cx="655320" cy="329184"/>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9" name="Slide Number Placeholder 8">
            <a:extLst>
              <a:ext uri="{FF2B5EF4-FFF2-40B4-BE49-F238E27FC236}">
                <a16:creationId xmlns:a16="http://schemas.microsoft.com/office/drawing/2014/main" id="{9C95306F-4E4E-4166-9195-AA0E38C2D37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37</a:t>
            </a:fld>
            <a:endParaRPr lang="en-GB" dirty="0"/>
          </a:p>
        </p:txBody>
      </p:sp>
      <p:sp>
        <p:nvSpPr>
          <p:cNvPr id="16" name="Title 4">
            <a:extLst>
              <a:ext uri="{FF2B5EF4-FFF2-40B4-BE49-F238E27FC236}">
                <a16:creationId xmlns:a16="http://schemas.microsoft.com/office/drawing/2014/main" id="{138A2048-4FA8-4F30-B228-AA74FFE85B0F}"/>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Roboto" panose="02000000000000000000" pitchFamily="2" charset="0"/>
                <a:ea typeface="+mj-ea"/>
                <a:cs typeface="+mj-cs"/>
              </a:defRPr>
            </a:lvl1pPr>
          </a:lstStyle>
          <a:p>
            <a:r>
              <a:rPr lang="en-GB" dirty="0"/>
              <a:t>AWS 101: IAM Users</a:t>
            </a:r>
          </a:p>
        </p:txBody>
      </p:sp>
      <p:sp>
        <p:nvSpPr>
          <p:cNvPr id="13" name="Footer Placeholder 4">
            <a:extLst>
              <a:ext uri="{FF2B5EF4-FFF2-40B4-BE49-F238E27FC236}">
                <a16:creationId xmlns:a16="http://schemas.microsoft.com/office/drawing/2014/main" id="{FBBD485F-8AA0-42D9-958D-4C444A2BA99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7" name="Title Placeholder 1">
            <a:extLst>
              <a:ext uri="{FF2B5EF4-FFF2-40B4-BE49-F238E27FC236}">
                <a16:creationId xmlns:a16="http://schemas.microsoft.com/office/drawing/2014/main" id="{617C2939-AE3F-4419-8AED-DA47ED1F8F00}"/>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grpSp>
        <p:nvGrpSpPr>
          <p:cNvPr id="2" name="Group 1">
            <a:extLst>
              <a:ext uri="{FF2B5EF4-FFF2-40B4-BE49-F238E27FC236}">
                <a16:creationId xmlns:a16="http://schemas.microsoft.com/office/drawing/2014/main" id="{22DB74D9-2343-465B-873C-A0929155B4A4}"/>
              </a:ext>
            </a:extLst>
          </p:cNvPr>
          <p:cNvGrpSpPr/>
          <p:nvPr/>
        </p:nvGrpSpPr>
        <p:grpSpPr>
          <a:xfrm>
            <a:off x="0" y="1686337"/>
            <a:ext cx="12192000" cy="3775372"/>
            <a:chOff x="0" y="1686337"/>
            <a:chExt cx="12192000" cy="3775372"/>
          </a:xfrm>
        </p:grpSpPr>
        <p:grpSp>
          <p:nvGrpSpPr>
            <p:cNvPr id="15" name="Group 14">
              <a:extLst>
                <a:ext uri="{FF2B5EF4-FFF2-40B4-BE49-F238E27FC236}">
                  <a16:creationId xmlns:a16="http://schemas.microsoft.com/office/drawing/2014/main" id="{C7C2F643-4786-4002-A761-6AD7E8773DC4}"/>
                </a:ext>
              </a:extLst>
            </p:cNvPr>
            <p:cNvGrpSpPr/>
            <p:nvPr/>
          </p:nvGrpSpPr>
          <p:grpSpPr>
            <a:xfrm>
              <a:off x="0" y="1686337"/>
              <a:ext cx="12192000" cy="3775372"/>
              <a:chOff x="0" y="1827142"/>
              <a:chExt cx="12192000" cy="3775372"/>
            </a:xfrm>
          </p:grpSpPr>
          <p:pic>
            <p:nvPicPr>
              <p:cNvPr id="10" name="Picture 9" descr="Graphical user interface, application&#10;&#10;Description automatically generated">
                <a:extLst>
                  <a:ext uri="{FF2B5EF4-FFF2-40B4-BE49-F238E27FC236}">
                    <a16:creationId xmlns:a16="http://schemas.microsoft.com/office/drawing/2014/main" id="{944088F2-1403-4B57-BA50-F9B80F0A7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7142"/>
                <a:ext cx="12192000" cy="2151530"/>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FC3AD8F3-4685-4B0F-91AB-1CD3E27024FC}"/>
                  </a:ext>
                </a:extLst>
              </p:cNvPr>
              <p:cNvPicPr>
                <a:picLocks noChangeAspect="1"/>
              </p:cNvPicPr>
              <p:nvPr/>
            </p:nvPicPr>
            <p:blipFill rotWithShape="1">
              <a:blip r:embed="rId4">
                <a:extLst>
                  <a:ext uri="{28A0092B-C50C-407E-A947-70E740481C1C}">
                    <a14:useLocalDpi xmlns:a14="http://schemas.microsoft.com/office/drawing/2010/main" val="0"/>
                  </a:ext>
                </a:extLst>
              </a:blip>
              <a:srcRect l="33718" r="10060" b="55247"/>
              <a:stretch/>
            </p:blipFill>
            <p:spPr>
              <a:xfrm>
                <a:off x="0" y="3893328"/>
                <a:ext cx="2313214" cy="1709186"/>
              </a:xfrm>
              <a:prstGeom prst="rect">
                <a:avLst/>
              </a:prstGeom>
            </p:spPr>
          </p:pic>
          <p:pic>
            <p:nvPicPr>
              <p:cNvPr id="14" name="Picture 13">
                <a:extLst>
                  <a:ext uri="{FF2B5EF4-FFF2-40B4-BE49-F238E27FC236}">
                    <a16:creationId xmlns:a16="http://schemas.microsoft.com/office/drawing/2014/main" id="{D9744D0B-39C1-41CD-AED5-380FBEE9AE53}"/>
                  </a:ext>
                </a:extLst>
              </p:cNvPr>
              <p:cNvPicPr>
                <a:picLocks noChangeAspect="1"/>
              </p:cNvPicPr>
              <p:nvPr/>
            </p:nvPicPr>
            <p:blipFill rotWithShape="1">
              <a:blip r:embed="rId5">
                <a:extLst>
                  <a:ext uri="{28A0092B-C50C-407E-A947-70E740481C1C}">
                    <a14:useLocalDpi xmlns:a14="http://schemas.microsoft.com/office/drawing/2010/main" val="0"/>
                  </a:ext>
                </a:extLst>
              </a:blip>
              <a:srcRect r="48" b="10073"/>
              <a:stretch/>
            </p:blipFill>
            <p:spPr>
              <a:xfrm>
                <a:off x="2300514" y="3893328"/>
                <a:ext cx="9865292" cy="656189"/>
              </a:xfrm>
              <a:prstGeom prst="rect">
                <a:avLst/>
              </a:prstGeom>
            </p:spPr>
          </p:pic>
        </p:grpSp>
        <p:pic>
          <p:nvPicPr>
            <p:cNvPr id="11" name="Picture 10" descr="Graphical user interface, application&#10;&#10;Description automatically generated">
              <a:extLst>
                <a:ext uri="{FF2B5EF4-FFF2-40B4-BE49-F238E27FC236}">
                  <a16:creationId xmlns:a16="http://schemas.microsoft.com/office/drawing/2014/main" id="{ADCD048B-AB70-41F2-B171-96432E674AD4}"/>
                </a:ext>
              </a:extLst>
            </p:cNvPr>
            <p:cNvPicPr>
              <a:picLocks noChangeAspect="1"/>
            </p:cNvPicPr>
            <p:nvPr/>
          </p:nvPicPr>
          <p:blipFill rotWithShape="1">
            <a:blip r:embed="rId3">
              <a:extLst>
                <a:ext uri="{28A0092B-C50C-407E-A947-70E740481C1C}">
                  <a14:useLocalDpi xmlns:a14="http://schemas.microsoft.com/office/drawing/2010/main" val="0"/>
                </a:ext>
              </a:extLst>
            </a:blip>
            <a:srcRect l="61074" r="28890" b="86524"/>
            <a:stretch/>
          </p:blipFill>
          <p:spPr>
            <a:xfrm>
              <a:off x="9813701" y="1686337"/>
              <a:ext cx="895082" cy="289944"/>
            </a:xfrm>
            <a:prstGeom prst="rect">
              <a:avLst/>
            </a:prstGeom>
          </p:spPr>
        </p:pic>
      </p:grpSp>
      <p:sp>
        <p:nvSpPr>
          <p:cNvPr id="18" name="Rectangle 17">
            <a:extLst>
              <a:ext uri="{FF2B5EF4-FFF2-40B4-BE49-F238E27FC236}">
                <a16:creationId xmlns:a16="http://schemas.microsoft.com/office/drawing/2014/main" id="{619D21FE-7075-4EE0-BEA8-E407B68142BE}"/>
              </a:ext>
            </a:extLst>
          </p:cNvPr>
          <p:cNvSpPr/>
          <p:nvPr/>
        </p:nvSpPr>
        <p:spPr>
          <a:xfrm flipV="1">
            <a:off x="251139" y="3411146"/>
            <a:ext cx="476518" cy="329183"/>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Tree>
    <p:extLst>
      <p:ext uri="{BB962C8B-B14F-4D97-AF65-F5344CB8AC3E}">
        <p14:creationId xmlns:p14="http://schemas.microsoft.com/office/powerpoint/2010/main" val="882669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2BB631-9342-4F74-9754-01EE3BD81519}"/>
              </a:ext>
            </a:extLst>
          </p:cNvPr>
          <p:cNvSpPr>
            <a:spLocks noGrp="1"/>
          </p:cNvSpPr>
          <p:nvPr>
            <p:ph type="title"/>
          </p:nvPr>
        </p:nvSpPr>
        <p:spPr/>
        <p:txBody>
          <a:bodyPr/>
          <a:lstStyle/>
          <a:p>
            <a:r>
              <a:rPr lang="en-GB" dirty="0"/>
              <a:t>AWS 101: Secrets Manager</a:t>
            </a:r>
          </a:p>
        </p:txBody>
      </p:sp>
      <p:sp>
        <p:nvSpPr>
          <p:cNvPr id="6" name="Slide Number Placeholder 8">
            <a:extLst>
              <a:ext uri="{FF2B5EF4-FFF2-40B4-BE49-F238E27FC236}">
                <a16:creationId xmlns:a16="http://schemas.microsoft.com/office/drawing/2014/main" id="{96FBDF30-9BAC-4E65-8F1C-6E390D14214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38</a:t>
            </a:fld>
            <a:endParaRPr lang="en-GB" dirty="0"/>
          </a:p>
        </p:txBody>
      </p:sp>
      <p:sp>
        <p:nvSpPr>
          <p:cNvPr id="8" name="Footer Placeholder 4">
            <a:extLst>
              <a:ext uri="{FF2B5EF4-FFF2-40B4-BE49-F238E27FC236}">
                <a16:creationId xmlns:a16="http://schemas.microsoft.com/office/drawing/2014/main" id="{5C241704-8EEC-48A3-B1F5-64F2A0E5E0E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59AD0893-B942-416C-92F5-98C6E5FFAF44}"/>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11" name="Picture 10" descr="Graphical user interface, text, application, email&#10;&#10;Description automatically generated">
            <a:extLst>
              <a:ext uri="{FF2B5EF4-FFF2-40B4-BE49-F238E27FC236}">
                <a16:creationId xmlns:a16="http://schemas.microsoft.com/office/drawing/2014/main" id="{0322678D-F89F-4827-9190-5BD7E10EFE22}"/>
              </a:ext>
            </a:extLst>
          </p:cNvPr>
          <p:cNvPicPr>
            <a:picLocks noChangeAspect="1"/>
          </p:cNvPicPr>
          <p:nvPr/>
        </p:nvPicPr>
        <p:blipFill rotWithShape="1">
          <a:blip r:embed="rId3">
            <a:extLst>
              <a:ext uri="{28A0092B-C50C-407E-A947-70E740481C1C}">
                <a14:useLocalDpi xmlns:a14="http://schemas.microsoft.com/office/drawing/2010/main" val="0"/>
              </a:ext>
            </a:extLst>
          </a:blip>
          <a:srcRect r="7336" b="20946"/>
          <a:stretch/>
        </p:blipFill>
        <p:spPr>
          <a:xfrm>
            <a:off x="0" y="1690688"/>
            <a:ext cx="12192000" cy="4476648"/>
          </a:xfrm>
          <a:prstGeom prst="rect">
            <a:avLst/>
          </a:prstGeom>
        </p:spPr>
      </p:pic>
    </p:spTree>
    <p:extLst>
      <p:ext uri="{BB962C8B-B14F-4D97-AF65-F5344CB8AC3E}">
        <p14:creationId xmlns:p14="http://schemas.microsoft.com/office/powerpoint/2010/main" val="298728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441B-5279-49F6-B7C3-5EC63DA856FD}"/>
              </a:ext>
            </a:extLst>
          </p:cNvPr>
          <p:cNvSpPr>
            <a:spLocks noGrp="1"/>
          </p:cNvSpPr>
          <p:nvPr>
            <p:ph type="title"/>
          </p:nvPr>
        </p:nvSpPr>
        <p:spPr/>
        <p:txBody>
          <a:bodyPr/>
          <a:lstStyle/>
          <a:p>
            <a:r>
              <a:rPr lang="en-GB" dirty="0">
                <a:solidFill>
                  <a:srgbClr val="FF0000"/>
                </a:solidFill>
              </a:rPr>
              <a:t>LAB 3: </a:t>
            </a:r>
            <a:r>
              <a:rPr lang="en-GB" dirty="0"/>
              <a:t>Preparing AWS</a:t>
            </a:r>
          </a:p>
        </p:txBody>
      </p:sp>
      <p:sp>
        <p:nvSpPr>
          <p:cNvPr id="3" name="Content Placeholder 2">
            <a:extLst>
              <a:ext uri="{FF2B5EF4-FFF2-40B4-BE49-F238E27FC236}">
                <a16:creationId xmlns:a16="http://schemas.microsoft.com/office/drawing/2014/main" id="{7E88B401-A595-47C3-8C45-D2E1ABEAA3D1}"/>
              </a:ext>
            </a:extLst>
          </p:cNvPr>
          <p:cNvSpPr>
            <a:spLocks noGrp="1"/>
          </p:cNvSpPr>
          <p:nvPr>
            <p:ph idx="1"/>
          </p:nvPr>
        </p:nvSpPr>
        <p:spPr/>
        <p:txBody>
          <a:bodyPr/>
          <a:lstStyle/>
          <a:p>
            <a:pPr marL="0" indent="0">
              <a:buNone/>
            </a:pPr>
            <a:r>
              <a:rPr lang="en-GB" b="1" dirty="0"/>
              <a:t>Tasks:</a:t>
            </a:r>
          </a:p>
          <a:p>
            <a:pPr marL="514350" indent="-514350">
              <a:buFont typeface="+mj-lt"/>
              <a:buAutoNum type="arabicPeriod"/>
            </a:pPr>
            <a:r>
              <a:rPr lang="en-GB" dirty="0"/>
              <a:t>Create an AWS user for Octopus</a:t>
            </a:r>
          </a:p>
          <a:p>
            <a:pPr marL="514350" indent="-514350">
              <a:buFont typeface="+mj-lt"/>
              <a:buAutoNum type="arabicPeriod"/>
            </a:pPr>
            <a:r>
              <a:rPr lang="en-GB" dirty="0"/>
              <a:t>Create the following AWS Secrets:</a:t>
            </a:r>
          </a:p>
          <a:p>
            <a:pPr marL="971550" lvl="1" indent="-514350">
              <a:buFont typeface="+mj-lt"/>
              <a:buAutoNum type="arabicPeriod"/>
            </a:pPr>
            <a:r>
              <a:rPr lang="en-GB" dirty="0">
                <a:solidFill>
                  <a:srgbClr val="FF0000"/>
                </a:solidFill>
              </a:rPr>
              <a:t>OCTOPUS_THUMBPRINT</a:t>
            </a:r>
            <a:r>
              <a:rPr lang="en-GB" dirty="0"/>
              <a:t> </a:t>
            </a:r>
            <a:r>
              <a:rPr lang="en-GB" i="1" dirty="0"/>
              <a:t>(Find this in Octopus under “Configuration”)</a:t>
            </a:r>
          </a:p>
          <a:p>
            <a:pPr marL="971550" lvl="1" indent="-514350">
              <a:buFont typeface="+mj-lt"/>
              <a:buAutoNum type="arabicPeriod"/>
            </a:pPr>
            <a:r>
              <a:rPr lang="en-GB" dirty="0">
                <a:solidFill>
                  <a:srgbClr val="FF0000"/>
                </a:solidFill>
              </a:rPr>
              <a:t>OCTOPUS_APIKEY</a:t>
            </a:r>
            <a:r>
              <a:rPr lang="en-GB" dirty="0"/>
              <a:t> </a:t>
            </a:r>
            <a:r>
              <a:rPr lang="en-GB" i="1" dirty="0"/>
              <a:t>(Create one on your Octopus profile page)</a:t>
            </a:r>
          </a:p>
          <a:p>
            <a:pPr marL="971550" lvl="1" indent="-514350">
              <a:buFont typeface="+mj-lt"/>
              <a:buAutoNum type="arabicPeriod"/>
            </a:pPr>
            <a:r>
              <a:rPr lang="en-GB" dirty="0">
                <a:solidFill>
                  <a:srgbClr val="FF0000"/>
                </a:solidFill>
              </a:rPr>
              <a:t>STUDENT_SQL_PASSWORD </a:t>
            </a:r>
            <a:r>
              <a:rPr lang="en-GB" i="1" dirty="0"/>
              <a:t>(D3vOpsRocks!)</a:t>
            </a:r>
          </a:p>
          <a:p>
            <a:pPr marL="971550" lvl="1" indent="-514350">
              <a:buFont typeface="+mj-lt"/>
              <a:buAutoNum type="arabicPeriod"/>
            </a:pPr>
            <a:r>
              <a:rPr lang="en-GB" dirty="0">
                <a:solidFill>
                  <a:srgbClr val="FF0000"/>
                </a:solidFill>
              </a:rPr>
              <a:t>OCTOPUS_SQL_PASSWORD </a:t>
            </a:r>
            <a:r>
              <a:rPr lang="en-GB" i="1" dirty="0"/>
              <a:t>(5re4lsoRocks!)</a:t>
            </a:r>
          </a:p>
          <a:p>
            <a:pPr marL="971550" lvl="1" indent="-514350">
              <a:buFont typeface="+mj-lt"/>
              <a:buAutoNum type="arabicPeriod"/>
            </a:pPr>
            <a:r>
              <a:rPr lang="en-GB" dirty="0">
                <a:solidFill>
                  <a:srgbClr val="FF0000"/>
                </a:solidFill>
              </a:rPr>
              <a:t>SYSADMIN_SQL_PASSWORD </a:t>
            </a:r>
            <a:r>
              <a:rPr lang="en-GB" i="1" dirty="0"/>
              <a:t>(S4fePa55word!!!)</a:t>
            </a:r>
          </a:p>
        </p:txBody>
      </p:sp>
      <p:sp>
        <p:nvSpPr>
          <p:cNvPr id="4" name="Slide Number Placeholder 8">
            <a:extLst>
              <a:ext uri="{FF2B5EF4-FFF2-40B4-BE49-F238E27FC236}">
                <a16:creationId xmlns:a16="http://schemas.microsoft.com/office/drawing/2014/main" id="{6560BDD9-7373-49F6-9143-1A986DB08AD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39</a:t>
            </a:fld>
            <a:endParaRPr lang="en-GB" dirty="0"/>
          </a:p>
        </p:txBody>
      </p:sp>
      <p:sp>
        <p:nvSpPr>
          <p:cNvPr id="7" name="Rectangle 6">
            <a:extLst>
              <a:ext uri="{FF2B5EF4-FFF2-40B4-BE49-F238E27FC236}">
                <a16:creationId xmlns:a16="http://schemas.microsoft.com/office/drawing/2014/main" id="{94A55ED0-46CE-49D1-A8E0-B2A194158217}"/>
              </a:ext>
            </a:extLst>
          </p:cNvPr>
          <p:cNvSpPr/>
          <p:nvPr/>
        </p:nvSpPr>
        <p:spPr>
          <a:xfrm>
            <a:off x="838201" y="5334000"/>
            <a:ext cx="10515600" cy="7048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u="sng" dirty="0">
                <a:latin typeface="Roboto" panose="02000000000000000000" pitchFamily="2" charset="0"/>
              </a:rPr>
              <a:t>COST WARNING</a:t>
            </a:r>
            <a:r>
              <a:rPr lang="en-GB" b="1" i="1" dirty="0">
                <a:latin typeface="Roboto" panose="02000000000000000000" pitchFamily="2" charset="0"/>
              </a:rPr>
              <a:t>: 	</a:t>
            </a:r>
            <a:r>
              <a:rPr lang="en-GB" i="1" dirty="0">
                <a:latin typeface="Roboto" panose="02000000000000000000" pitchFamily="2" charset="0"/>
              </a:rPr>
              <a:t>At the time of writing (Jan 2021) AWS Secrets will cost you </a:t>
            </a:r>
            <a:r>
              <a:rPr lang="en-GB" b="1" i="1" u="sng" dirty="0">
                <a:latin typeface="Roboto" panose="02000000000000000000" pitchFamily="2" charset="0"/>
              </a:rPr>
              <a:t>$0.40/month</a:t>
            </a:r>
            <a:r>
              <a:rPr lang="en-GB" i="1" dirty="0">
                <a:latin typeface="Roboto" panose="02000000000000000000" pitchFamily="2" charset="0"/>
              </a:rPr>
              <a:t> each.</a:t>
            </a:r>
          </a:p>
          <a:p>
            <a:r>
              <a:rPr lang="en-GB" i="1" dirty="0">
                <a:latin typeface="Roboto" panose="02000000000000000000" pitchFamily="2" charset="0"/>
              </a:rPr>
              <a:t>		(See Appendix 1 in the lab manual for more details on licencing.)</a:t>
            </a:r>
          </a:p>
        </p:txBody>
      </p:sp>
      <p:sp>
        <p:nvSpPr>
          <p:cNvPr id="8" name="Footer Placeholder 4">
            <a:extLst>
              <a:ext uri="{FF2B5EF4-FFF2-40B4-BE49-F238E27FC236}">
                <a16:creationId xmlns:a16="http://schemas.microsoft.com/office/drawing/2014/main" id="{BADBC187-8B47-4AB9-9EEA-7E9204D267C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83BDA7C0-0C1F-45DF-AE3F-7A8EAAAC5D4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895305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7D6E6B-DA8C-4D46-9166-EF7F23CA0100}"/>
              </a:ext>
            </a:extLst>
          </p:cNvPr>
          <p:cNvSpPr>
            <a:spLocks noGrp="1"/>
          </p:cNvSpPr>
          <p:nvPr>
            <p:ph type="title"/>
          </p:nvPr>
        </p:nvSpPr>
        <p:spPr/>
        <p:txBody>
          <a:bodyPr/>
          <a:lstStyle/>
          <a:p>
            <a:r>
              <a:rPr lang="en-GB" dirty="0"/>
              <a:t>Introductions</a:t>
            </a:r>
          </a:p>
        </p:txBody>
      </p:sp>
      <p:sp>
        <p:nvSpPr>
          <p:cNvPr id="5" name="Text Placeholder 4">
            <a:extLst>
              <a:ext uri="{FF2B5EF4-FFF2-40B4-BE49-F238E27FC236}">
                <a16:creationId xmlns:a16="http://schemas.microsoft.com/office/drawing/2014/main" id="{234E84B1-AC12-40F8-8D68-28ED02B6FDFA}"/>
              </a:ext>
            </a:extLst>
          </p:cNvPr>
          <p:cNvSpPr>
            <a:spLocks noGrp="1"/>
          </p:cNvSpPr>
          <p:nvPr>
            <p:ph type="body" idx="1"/>
          </p:nvPr>
        </p:nvSpPr>
        <p:spPr/>
        <p:txBody>
          <a:bodyPr/>
          <a:lstStyle/>
          <a:p>
            <a:r>
              <a:rPr lang="en-GB" dirty="0"/>
              <a:t>Your Trainer: </a:t>
            </a:r>
            <a:r>
              <a:rPr lang="en-GB" i="1" dirty="0"/>
              <a:t>&lt;INSERT TRAINER NAME&gt;</a:t>
            </a:r>
          </a:p>
        </p:txBody>
      </p:sp>
      <p:sp>
        <p:nvSpPr>
          <p:cNvPr id="6" name="Content Placeholder 5">
            <a:extLst>
              <a:ext uri="{FF2B5EF4-FFF2-40B4-BE49-F238E27FC236}">
                <a16:creationId xmlns:a16="http://schemas.microsoft.com/office/drawing/2014/main" id="{12FFF8DC-4687-4344-AE67-E4C8F1DE40C2}"/>
              </a:ext>
            </a:extLst>
          </p:cNvPr>
          <p:cNvSpPr>
            <a:spLocks noGrp="1"/>
          </p:cNvSpPr>
          <p:nvPr>
            <p:ph sz="half" idx="2"/>
          </p:nvPr>
        </p:nvSpPr>
        <p:spPr/>
        <p:txBody>
          <a:bodyPr>
            <a:normAutofit/>
          </a:bodyPr>
          <a:lstStyle/>
          <a:p>
            <a:r>
              <a:rPr lang="en-GB" dirty="0"/>
              <a:t>&lt;TRAINERS ROLE&gt;</a:t>
            </a:r>
          </a:p>
          <a:p>
            <a:r>
              <a:rPr lang="en-GB" dirty="0"/>
              <a:t>&lt;TRAINERS TAGLINE&gt;</a:t>
            </a:r>
          </a:p>
          <a:p>
            <a:r>
              <a:rPr lang="en-GB" dirty="0"/>
              <a:t>&lt;TRAINERS EXPERIENCE&gt;</a:t>
            </a:r>
          </a:p>
          <a:p>
            <a:r>
              <a:rPr lang="en-GB" dirty="0"/>
              <a:t>&lt;TRAINERS FLAIR&gt;</a:t>
            </a:r>
          </a:p>
        </p:txBody>
      </p:sp>
      <p:sp>
        <p:nvSpPr>
          <p:cNvPr id="7" name="Text Placeholder 6">
            <a:extLst>
              <a:ext uri="{FF2B5EF4-FFF2-40B4-BE49-F238E27FC236}">
                <a16:creationId xmlns:a16="http://schemas.microsoft.com/office/drawing/2014/main" id="{DA719A50-7841-421F-9A31-1B8EFF19E5A7}"/>
              </a:ext>
            </a:extLst>
          </p:cNvPr>
          <p:cNvSpPr>
            <a:spLocks noGrp="1"/>
          </p:cNvSpPr>
          <p:nvPr>
            <p:ph type="body" sz="quarter" idx="3"/>
          </p:nvPr>
        </p:nvSpPr>
        <p:spPr/>
        <p:txBody>
          <a:bodyPr/>
          <a:lstStyle/>
          <a:p>
            <a:r>
              <a:rPr lang="en-GB" dirty="0"/>
              <a:t>You:</a:t>
            </a:r>
          </a:p>
        </p:txBody>
      </p:sp>
      <p:sp>
        <p:nvSpPr>
          <p:cNvPr id="8" name="Content Placeholder 7">
            <a:extLst>
              <a:ext uri="{FF2B5EF4-FFF2-40B4-BE49-F238E27FC236}">
                <a16:creationId xmlns:a16="http://schemas.microsoft.com/office/drawing/2014/main" id="{D7CEE77E-7F8E-425C-B1C6-7B60704F8840}"/>
              </a:ext>
            </a:extLst>
          </p:cNvPr>
          <p:cNvSpPr>
            <a:spLocks noGrp="1"/>
          </p:cNvSpPr>
          <p:nvPr>
            <p:ph sz="quarter" idx="4"/>
          </p:nvPr>
        </p:nvSpPr>
        <p:spPr/>
        <p:txBody>
          <a:bodyPr>
            <a:normAutofit/>
          </a:bodyPr>
          <a:lstStyle/>
          <a:p>
            <a:r>
              <a:rPr lang="en-GB" dirty="0"/>
              <a:t>Why did you choose to attend today’s class?</a:t>
            </a:r>
          </a:p>
          <a:p>
            <a:r>
              <a:rPr lang="en-GB" dirty="0"/>
              <a:t>Do you have prior experience with DevOps?</a:t>
            </a:r>
          </a:p>
          <a:p>
            <a:r>
              <a:rPr lang="en-GB" dirty="0"/>
              <a:t>Have you used GitHub, AWS or Octopus Deploy before?</a:t>
            </a:r>
          </a:p>
          <a:p>
            <a:r>
              <a:rPr lang="en-GB" dirty="0"/>
              <a:t>What’s your personal goal for today?</a:t>
            </a:r>
          </a:p>
        </p:txBody>
      </p:sp>
      <p:sp>
        <p:nvSpPr>
          <p:cNvPr id="9" name="Slide Number Placeholder 8">
            <a:extLst>
              <a:ext uri="{FF2B5EF4-FFF2-40B4-BE49-F238E27FC236}">
                <a16:creationId xmlns:a16="http://schemas.microsoft.com/office/drawing/2014/main" id="{0A08B478-0B80-4E8E-B610-4BA657F4FB7F}"/>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a:t>
            </a:fld>
            <a:endParaRPr lang="en-GB" dirty="0"/>
          </a:p>
        </p:txBody>
      </p:sp>
      <p:sp>
        <p:nvSpPr>
          <p:cNvPr id="12" name="Footer Placeholder 4">
            <a:extLst>
              <a:ext uri="{FF2B5EF4-FFF2-40B4-BE49-F238E27FC236}">
                <a16:creationId xmlns:a16="http://schemas.microsoft.com/office/drawing/2014/main" id="{B4B3603B-0439-4FA3-9E94-F7F6856A1965}"/>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3" name="Title Placeholder 1">
            <a:extLst>
              <a:ext uri="{FF2B5EF4-FFF2-40B4-BE49-F238E27FC236}">
                <a16:creationId xmlns:a16="http://schemas.microsoft.com/office/drawing/2014/main" id="{1343CBC0-9A10-4C55-8AE0-F9021B4CD478}"/>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
        <p:nvSpPr>
          <p:cNvPr id="14" name="Rectangle 13">
            <a:extLst>
              <a:ext uri="{FF2B5EF4-FFF2-40B4-BE49-F238E27FC236}">
                <a16:creationId xmlns:a16="http://schemas.microsoft.com/office/drawing/2014/main" id="{D6C7A99E-C21E-4C04-9BB4-D1DF80FE490E}"/>
              </a:ext>
            </a:extLst>
          </p:cNvPr>
          <p:cNvSpPr/>
          <p:nvPr/>
        </p:nvSpPr>
        <p:spPr>
          <a:xfrm>
            <a:off x="574675" y="4559299"/>
            <a:ext cx="5422900" cy="1500189"/>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latin typeface="Roboto" panose="02000000000000000000" pitchFamily="2" charset="0"/>
              </a:rPr>
              <a:t>PLACEHOLDER SLIDE</a:t>
            </a:r>
            <a:br>
              <a:rPr lang="en-GB" sz="4000" dirty="0">
                <a:latin typeface="Roboto" panose="02000000000000000000" pitchFamily="2" charset="0"/>
              </a:rPr>
            </a:br>
            <a:r>
              <a:rPr lang="en-GB" sz="3200" i="1" dirty="0">
                <a:latin typeface="Roboto" panose="02000000000000000000" pitchFamily="2" charset="0"/>
              </a:rPr>
              <a:t>(Update before class)</a:t>
            </a:r>
            <a:endParaRPr lang="en-GB" sz="4000" i="1" dirty="0">
              <a:latin typeface="Roboto" panose="02000000000000000000" pitchFamily="2" charset="0"/>
            </a:endParaRPr>
          </a:p>
        </p:txBody>
      </p:sp>
    </p:spTree>
    <p:extLst>
      <p:ext uri="{BB962C8B-B14F-4D97-AF65-F5344CB8AC3E}">
        <p14:creationId xmlns:p14="http://schemas.microsoft.com/office/powerpoint/2010/main" val="1449336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441B-5279-49F6-B7C3-5EC63DA856FD}"/>
              </a:ext>
            </a:extLst>
          </p:cNvPr>
          <p:cNvSpPr>
            <a:spLocks noGrp="1"/>
          </p:cNvSpPr>
          <p:nvPr>
            <p:ph type="title"/>
          </p:nvPr>
        </p:nvSpPr>
        <p:spPr/>
        <p:txBody>
          <a:bodyPr/>
          <a:lstStyle/>
          <a:p>
            <a:r>
              <a:rPr lang="en-GB" dirty="0">
                <a:solidFill>
                  <a:srgbClr val="FF0000"/>
                </a:solidFill>
              </a:rPr>
              <a:t>LAB 4:</a:t>
            </a:r>
            <a:r>
              <a:rPr lang="en-GB" dirty="0"/>
              <a:t> Preparing Octopus</a:t>
            </a:r>
          </a:p>
        </p:txBody>
      </p:sp>
      <p:sp>
        <p:nvSpPr>
          <p:cNvPr id="4" name="Slide Number Placeholder 8">
            <a:extLst>
              <a:ext uri="{FF2B5EF4-FFF2-40B4-BE49-F238E27FC236}">
                <a16:creationId xmlns:a16="http://schemas.microsoft.com/office/drawing/2014/main" id="{5111E32C-DDC4-4472-B358-ED475866E6C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40</a:t>
            </a:fld>
            <a:endParaRPr lang="en-GB" dirty="0"/>
          </a:p>
        </p:txBody>
      </p:sp>
      <p:pic>
        <p:nvPicPr>
          <p:cNvPr id="7" name="Picture 6" descr="Graphical user interface, application, website&#10;&#10;Description automatically generated">
            <a:extLst>
              <a:ext uri="{FF2B5EF4-FFF2-40B4-BE49-F238E27FC236}">
                <a16:creationId xmlns:a16="http://schemas.microsoft.com/office/drawing/2014/main" id="{2DFF20E8-D424-4C2C-B98C-BC2E830C9BD9}"/>
              </a:ext>
            </a:extLst>
          </p:cNvPr>
          <p:cNvPicPr>
            <a:picLocks noChangeAspect="1"/>
          </p:cNvPicPr>
          <p:nvPr/>
        </p:nvPicPr>
        <p:blipFill rotWithShape="1">
          <a:blip r:embed="rId3">
            <a:extLst>
              <a:ext uri="{28A0092B-C50C-407E-A947-70E740481C1C}">
                <a14:useLocalDpi xmlns:a14="http://schemas.microsoft.com/office/drawing/2010/main" val="0"/>
              </a:ext>
            </a:extLst>
          </a:blip>
          <a:srcRect l="329" r="3207"/>
          <a:stretch/>
        </p:blipFill>
        <p:spPr>
          <a:xfrm>
            <a:off x="0" y="1690687"/>
            <a:ext cx="12192000" cy="4511329"/>
          </a:xfrm>
          <a:prstGeom prst="rect">
            <a:avLst/>
          </a:prstGeom>
        </p:spPr>
      </p:pic>
      <p:sp>
        <p:nvSpPr>
          <p:cNvPr id="11" name="Rectangle 10">
            <a:extLst>
              <a:ext uri="{FF2B5EF4-FFF2-40B4-BE49-F238E27FC236}">
                <a16:creationId xmlns:a16="http://schemas.microsoft.com/office/drawing/2014/main" id="{841E5EDE-9C8E-4770-A6EC-49D6456C6A10}"/>
              </a:ext>
            </a:extLst>
          </p:cNvPr>
          <p:cNvSpPr/>
          <p:nvPr/>
        </p:nvSpPr>
        <p:spPr>
          <a:xfrm flipV="1">
            <a:off x="57150" y="5714999"/>
            <a:ext cx="838200" cy="319843"/>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2" name="Rectangle 11">
            <a:extLst>
              <a:ext uri="{FF2B5EF4-FFF2-40B4-BE49-F238E27FC236}">
                <a16:creationId xmlns:a16="http://schemas.microsoft.com/office/drawing/2014/main" id="{ADEC8E37-382A-4CF2-9B0B-98156FE5161F}"/>
              </a:ext>
            </a:extLst>
          </p:cNvPr>
          <p:cNvSpPr/>
          <p:nvPr/>
        </p:nvSpPr>
        <p:spPr>
          <a:xfrm flipV="1">
            <a:off x="2562225" y="3955874"/>
            <a:ext cx="2419350" cy="1025700"/>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4" name="Arrow: Up 13">
            <a:extLst>
              <a:ext uri="{FF2B5EF4-FFF2-40B4-BE49-F238E27FC236}">
                <a16:creationId xmlns:a16="http://schemas.microsoft.com/office/drawing/2014/main" id="{0F6F60BE-20BD-4DB6-AE00-29A3F58A41FA}"/>
              </a:ext>
            </a:extLst>
          </p:cNvPr>
          <p:cNvSpPr/>
          <p:nvPr/>
        </p:nvSpPr>
        <p:spPr>
          <a:xfrm>
            <a:off x="4314825" y="2166056"/>
            <a:ext cx="295275" cy="381000"/>
          </a:xfrm>
          <a:prstGeom prst="upArrow">
            <a:avLst/>
          </a:prstGeom>
          <a:solidFill>
            <a:srgbClr val="2F9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0" name="Footer Placeholder 4">
            <a:extLst>
              <a:ext uri="{FF2B5EF4-FFF2-40B4-BE49-F238E27FC236}">
                <a16:creationId xmlns:a16="http://schemas.microsoft.com/office/drawing/2014/main" id="{B4688B84-0D0D-45EB-9410-DD4826162533}"/>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3" name="Title Placeholder 1">
            <a:extLst>
              <a:ext uri="{FF2B5EF4-FFF2-40B4-BE49-F238E27FC236}">
                <a16:creationId xmlns:a16="http://schemas.microsoft.com/office/drawing/2014/main" id="{A7906886-EC6D-4C78-9D18-A4260C8A1A73}"/>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2625260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F2E0-B2A7-4C3A-9CFC-BD03AE6A3122}"/>
              </a:ext>
            </a:extLst>
          </p:cNvPr>
          <p:cNvSpPr>
            <a:spLocks noGrp="1"/>
          </p:cNvSpPr>
          <p:nvPr>
            <p:ph type="title"/>
          </p:nvPr>
        </p:nvSpPr>
        <p:spPr/>
        <p:txBody>
          <a:bodyPr/>
          <a:lstStyle/>
          <a:p>
            <a:r>
              <a:rPr lang="en-GB" dirty="0"/>
              <a:t>What are Runbooks in Octopus Deploy?</a:t>
            </a:r>
          </a:p>
        </p:txBody>
      </p:sp>
      <p:sp>
        <p:nvSpPr>
          <p:cNvPr id="3" name="Content Placeholder 2">
            <a:extLst>
              <a:ext uri="{FF2B5EF4-FFF2-40B4-BE49-F238E27FC236}">
                <a16:creationId xmlns:a16="http://schemas.microsoft.com/office/drawing/2014/main" id="{7A061CBF-0E78-46B8-8F3F-C7131F7FEF1A}"/>
              </a:ext>
            </a:extLst>
          </p:cNvPr>
          <p:cNvSpPr>
            <a:spLocks noGrp="1"/>
          </p:cNvSpPr>
          <p:nvPr>
            <p:ph idx="1"/>
          </p:nvPr>
        </p:nvSpPr>
        <p:spPr>
          <a:xfrm>
            <a:off x="838200" y="1825624"/>
            <a:ext cx="10515600" cy="4448175"/>
          </a:xfrm>
        </p:spPr>
        <p:txBody>
          <a:bodyPr>
            <a:normAutofit/>
          </a:bodyPr>
          <a:lstStyle/>
          <a:p>
            <a:r>
              <a:rPr lang="en-GB" sz="2400" dirty="0"/>
              <a:t>The “Ops” side of DevOps</a:t>
            </a:r>
          </a:p>
          <a:p>
            <a:r>
              <a:rPr lang="en-GB" sz="2400" dirty="0"/>
              <a:t>Automate routine config and maintenance</a:t>
            </a:r>
          </a:p>
          <a:p>
            <a:r>
              <a:rPr lang="en-GB" sz="2400" dirty="0"/>
              <a:t>Emergency operations (e.g. failing over to DR)</a:t>
            </a:r>
          </a:p>
          <a:p>
            <a:r>
              <a:rPr lang="en-GB" sz="2400" dirty="0"/>
              <a:t>Infra provisioning and DB management</a:t>
            </a:r>
          </a:p>
          <a:p>
            <a:r>
              <a:rPr lang="en-GB" sz="2400" dirty="0"/>
              <a:t>Website failover and server management</a:t>
            </a:r>
          </a:p>
          <a:p>
            <a:r>
              <a:rPr lang="en-GB" sz="2400" dirty="0"/>
              <a:t>Released in 2019.11 Fast Lane</a:t>
            </a:r>
          </a:p>
          <a:p>
            <a:r>
              <a:rPr lang="en-GB" sz="2400" dirty="0"/>
              <a:t>Released in 2019.12 LTS</a:t>
            </a:r>
          </a:p>
          <a:p>
            <a:pPr marL="0" indent="0">
              <a:buNone/>
            </a:pPr>
            <a:endParaRPr lang="en-GB" sz="2400" dirty="0"/>
          </a:p>
          <a:p>
            <a:pPr marL="0" indent="0">
              <a:buNone/>
            </a:pPr>
            <a:r>
              <a:rPr lang="en-GB" sz="2400" dirty="0"/>
              <a:t>More info: </a:t>
            </a:r>
            <a:r>
              <a:rPr lang="en-GB" sz="2400" dirty="0">
                <a:hlinkClick r:id="rId3"/>
              </a:rPr>
              <a:t>https://www.youtube.com/watch?v=Z1gWfvPXDQo</a:t>
            </a:r>
            <a:br>
              <a:rPr lang="en-GB" sz="2400" dirty="0"/>
            </a:br>
            <a:r>
              <a:rPr lang="en-GB" sz="2400" i="1" dirty="0"/>
              <a:t>(Thanks Derek!) </a:t>
            </a:r>
          </a:p>
        </p:txBody>
      </p:sp>
      <p:sp>
        <p:nvSpPr>
          <p:cNvPr id="4" name="Slide Number Placeholder 8">
            <a:extLst>
              <a:ext uri="{FF2B5EF4-FFF2-40B4-BE49-F238E27FC236}">
                <a16:creationId xmlns:a16="http://schemas.microsoft.com/office/drawing/2014/main" id="{93BD7929-4FCE-468E-BF6A-70F1AFF8770F}"/>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41</a:t>
            </a:fld>
            <a:endParaRPr lang="en-GB" dirty="0"/>
          </a:p>
        </p:txBody>
      </p:sp>
      <p:sp>
        <p:nvSpPr>
          <p:cNvPr id="5" name="Footer Placeholder 4">
            <a:extLst>
              <a:ext uri="{FF2B5EF4-FFF2-40B4-BE49-F238E27FC236}">
                <a16:creationId xmlns:a16="http://schemas.microsoft.com/office/drawing/2014/main" id="{2615BB05-ECF1-4720-9EA6-B38ED646CBC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4F56E751-4B9B-4D11-9D72-8D631D31ED50}"/>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9" name="Picture 8">
            <a:extLst>
              <a:ext uri="{FF2B5EF4-FFF2-40B4-BE49-F238E27FC236}">
                <a16:creationId xmlns:a16="http://schemas.microsoft.com/office/drawing/2014/main" id="{35895037-542D-4408-BCCA-B2A51A8D83A7}"/>
              </a:ext>
            </a:extLst>
          </p:cNvPr>
          <p:cNvPicPr>
            <a:picLocks noChangeAspect="1"/>
          </p:cNvPicPr>
          <p:nvPr/>
        </p:nvPicPr>
        <p:blipFill rotWithShape="1">
          <a:blip r:embed="rId4"/>
          <a:srcRect t="6369"/>
          <a:stretch/>
        </p:blipFill>
        <p:spPr>
          <a:xfrm>
            <a:off x="7417660" y="1690689"/>
            <a:ext cx="4774339" cy="3465512"/>
          </a:xfrm>
          <a:prstGeom prst="rect">
            <a:avLst/>
          </a:prstGeom>
        </p:spPr>
      </p:pic>
    </p:spTree>
    <p:extLst>
      <p:ext uri="{BB962C8B-B14F-4D97-AF65-F5344CB8AC3E}">
        <p14:creationId xmlns:p14="http://schemas.microsoft.com/office/powerpoint/2010/main" val="32335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F2E0-B2A7-4C3A-9CFC-BD03AE6A3122}"/>
              </a:ext>
            </a:extLst>
          </p:cNvPr>
          <p:cNvSpPr>
            <a:spLocks noGrp="1"/>
          </p:cNvSpPr>
          <p:nvPr>
            <p:ph type="title"/>
          </p:nvPr>
        </p:nvSpPr>
        <p:spPr/>
        <p:txBody>
          <a:bodyPr/>
          <a:lstStyle/>
          <a:p>
            <a:r>
              <a:rPr lang="en-GB" dirty="0"/>
              <a:t>Understanding this Runbook</a:t>
            </a:r>
          </a:p>
        </p:txBody>
      </p:sp>
      <p:sp>
        <p:nvSpPr>
          <p:cNvPr id="4" name="Slide Number Placeholder 8">
            <a:extLst>
              <a:ext uri="{FF2B5EF4-FFF2-40B4-BE49-F238E27FC236}">
                <a16:creationId xmlns:a16="http://schemas.microsoft.com/office/drawing/2014/main" id="{93BD7929-4FCE-468E-BF6A-70F1AFF8770F}"/>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42</a:t>
            </a:fld>
            <a:endParaRPr lang="en-GB" dirty="0"/>
          </a:p>
        </p:txBody>
      </p:sp>
      <p:sp>
        <p:nvSpPr>
          <p:cNvPr id="5" name="Footer Placeholder 4">
            <a:extLst>
              <a:ext uri="{FF2B5EF4-FFF2-40B4-BE49-F238E27FC236}">
                <a16:creationId xmlns:a16="http://schemas.microsoft.com/office/drawing/2014/main" id="{2615BB05-ECF1-4720-9EA6-B38ED646CBC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4F56E751-4B9B-4D11-9D72-8D631D31ED50}"/>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9" name="Picture 8">
            <a:extLst>
              <a:ext uri="{FF2B5EF4-FFF2-40B4-BE49-F238E27FC236}">
                <a16:creationId xmlns:a16="http://schemas.microsoft.com/office/drawing/2014/main" id="{F4A313A1-6F53-4593-82B4-232AD3C5D4D7}"/>
              </a:ext>
            </a:extLst>
          </p:cNvPr>
          <p:cNvPicPr>
            <a:picLocks noChangeAspect="1"/>
          </p:cNvPicPr>
          <p:nvPr/>
        </p:nvPicPr>
        <p:blipFill rotWithShape="1">
          <a:blip r:embed="rId2"/>
          <a:srcRect r="1180"/>
          <a:stretch/>
        </p:blipFill>
        <p:spPr>
          <a:xfrm>
            <a:off x="1545166" y="1690688"/>
            <a:ext cx="9101667" cy="4545268"/>
          </a:xfrm>
          <a:prstGeom prst="rect">
            <a:avLst/>
          </a:prstGeom>
        </p:spPr>
      </p:pic>
      <p:sp>
        <p:nvSpPr>
          <p:cNvPr id="10" name="Rectangle 9">
            <a:extLst>
              <a:ext uri="{FF2B5EF4-FFF2-40B4-BE49-F238E27FC236}">
                <a16:creationId xmlns:a16="http://schemas.microsoft.com/office/drawing/2014/main" id="{D4FD268D-5FC9-462B-824E-843AB95F0243}"/>
              </a:ext>
            </a:extLst>
          </p:cNvPr>
          <p:cNvSpPr/>
          <p:nvPr/>
        </p:nvSpPr>
        <p:spPr>
          <a:xfrm>
            <a:off x="1599771" y="4981574"/>
            <a:ext cx="516896" cy="185738"/>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1" name="Rectangle 10">
            <a:extLst>
              <a:ext uri="{FF2B5EF4-FFF2-40B4-BE49-F238E27FC236}">
                <a16:creationId xmlns:a16="http://schemas.microsoft.com/office/drawing/2014/main" id="{5BC4E14B-9CEA-432E-8A7E-2C61573C2719}"/>
              </a:ext>
            </a:extLst>
          </p:cNvPr>
          <p:cNvSpPr/>
          <p:nvPr/>
        </p:nvSpPr>
        <p:spPr>
          <a:xfrm flipH="1">
            <a:off x="2836333" y="3234268"/>
            <a:ext cx="1346200" cy="355600"/>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2" name="Rectangle 11">
            <a:extLst>
              <a:ext uri="{FF2B5EF4-FFF2-40B4-BE49-F238E27FC236}">
                <a16:creationId xmlns:a16="http://schemas.microsoft.com/office/drawing/2014/main" id="{E1DEC644-D22B-4435-B1EE-0CF4856B99D8}"/>
              </a:ext>
            </a:extLst>
          </p:cNvPr>
          <p:cNvSpPr/>
          <p:nvPr/>
        </p:nvSpPr>
        <p:spPr>
          <a:xfrm flipV="1">
            <a:off x="4546600" y="5063064"/>
            <a:ext cx="5003799" cy="702731"/>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3" name="Rectangle 12">
            <a:extLst>
              <a:ext uri="{FF2B5EF4-FFF2-40B4-BE49-F238E27FC236}">
                <a16:creationId xmlns:a16="http://schemas.microsoft.com/office/drawing/2014/main" id="{F70C9261-9B3A-4A4C-B01D-9B0930695206}"/>
              </a:ext>
            </a:extLst>
          </p:cNvPr>
          <p:cNvSpPr/>
          <p:nvPr/>
        </p:nvSpPr>
        <p:spPr>
          <a:xfrm>
            <a:off x="4656667" y="4148667"/>
            <a:ext cx="2692400" cy="702733"/>
          </a:xfrm>
          <a:prstGeom prst="rect">
            <a:avLst/>
          </a:prstGeom>
          <a:noFill/>
          <a:ln w="63500">
            <a:solidFill>
              <a:srgbClr val="2F9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5" name="TextBox 14">
            <a:extLst>
              <a:ext uri="{FF2B5EF4-FFF2-40B4-BE49-F238E27FC236}">
                <a16:creationId xmlns:a16="http://schemas.microsoft.com/office/drawing/2014/main" id="{DE79EDDA-0476-469A-835C-29D3318A1AE2}"/>
              </a:ext>
            </a:extLst>
          </p:cNvPr>
          <p:cNvSpPr txBox="1"/>
          <p:nvPr/>
        </p:nvSpPr>
        <p:spPr>
          <a:xfrm>
            <a:off x="3903133" y="1975155"/>
            <a:ext cx="1600118" cy="369332"/>
          </a:xfrm>
          <a:prstGeom prst="rect">
            <a:avLst/>
          </a:prstGeom>
          <a:solidFill>
            <a:schemeClr val="bg1"/>
          </a:solidFill>
          <a:ln w="76200">
            <a:solidFill>
              <a:srgbClr val="2F93E0"/>
            </a:solidFill>
            <a:miter lim="800000"/>
          </a:ln>
        </p:spPr>
        <p:txBody>
          <a:bodyPr wrap="none" rtlCol="0">
            <a:spAutoFit/>
          </a:bodyPr>
          <a:lstStyle/>
          <a:p>
            <a:r>
              <a:rPr lang="en-GB" dirty="0">
                <a:solidFill>
                  <a:srgbClr val="2F93E0"/>
                </a:solidFill>
              </a:rPr>
              <a:t>Run a Script…</a:t>
            </a:r>
          </a:p>
        </p:txBody>
      </p:sp>
      <p:cxnSp>
        <p:nvCxnSpPr>
          <p:cNvPr id="17" name="Straight Arrow Connector 16">
            <a:extLst>
              <a:ext uri="{FF2B5EF4-FFF2-40B4-BE49-F238E27FC236}">
                <a16:creationId xmlns:a16="http://schemas.microsoft.com/office/drawing/2014/main" id="{2713C329-581F-4957-8C42-3970B07E2365}"/>
              </a:ext>
            </a:extLst>
          </p:cNvPr>
          <p:cNvCxnSpPr>
            <a:stCxn id="15" idx="2"/>
            <a:endCxn id="11" idx="0"/>
          </p:cNvCxnSpPr>
          <p:nvPr/>
        </p:nvCxnSpPr>
        <p:spPr>
          <a:xfrm flipH="1">
            <a:off x="3509433" y="2344487"/>
            <a:ext cx="1193759" cy="889781"/>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E429A60-178C-4AC7-98FD-7B42D94B9E6F}"/>
              </a:ext>
            </a:extLst>
          </p:cNvPr>
          <p:cNvSpPr txBox="1"/>
          <p:nvPr/>
        </p:nvSpPr>
        <p:spPr>
          <a:xfrm>
            <a:off x="5896951" y="1900198"/>
            <a:ext cx="2488682" cy="646331"/>
          </a:xfrm>
          <a:prstGeom prst="rect">
            <a:avLst/>
          </a:prstGeom>
          <a:solidFill>
            <a:schemeClr val="bg1"/>
          </a:solidFill>
          <a:ln w="76200">
            <a:solidFill>
              <a:srgbClr val="2F93E0"/>
            </a:solidFill>
            <a:miter lim="800000"/>
          </a:ln>
        </p:spPr>
        <p:txBody>
          <a:bodyPr wrap="square" rtlCol="0">
            <a:spAutoFit/>
          </a:bodyPr>
          <a:lstStyle/>
          <a:p>
            <a:r>
              <a:rPr lang="en-GB" dirty="0">
                <a:solidFill>
                  <a:srgbClr val="2F93E0"/>
                </a:solidFill>
              </a:rPr>
              <a:t>… on dynamic, hosted worker.</a:t>
            </a:r>
          </a:p>
        </p:txBody>
      </p:sp>
      <p:cxnSp>
        <p:nvCxnSpPr>
          <p:cNvPr id="20" name="Straight Arrow Connector 19">
            <a:extLst>
              <a:ext uri="{FF2B5EF4-FFF2-40B4-BE49-F238E27FC236}">
                <a16:creationId xmlns:a16="http://schemas.microsoft.com/office/drawing/2014/main" id="{90EADE5B-9F15-4EAC-9362-B2A67448D442}"/>
              </a:ext>
            </a:extLst>
          </p:cNvPr>
          <p:cNvCxnSpPr>
            <a:cxnSpLocks/>
            <a:stCxn id="19" idx="2"/>
            <a:endCxn id="13" idx="0"/>
          </p:cNvCxnSpPr>
          <p:nvPr/>
        </p:nvCxnSpPr>
        <p:spPr>
          <a:xfrm flipH="1">
            <a:off x="6002867" y="2546529"/>
            <a:ext cx="1138425" cy="1602138"/>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54E91F-D2F0-4C38-A46E-C244CC741BEB}"/>
              </a:ext>
            </a:extLst>
          </p:cNvPr>
          <p:cNvSpPr txBox="1"/>
          <p:nvPr/>
        </p:nvSpPr>
        <p:spPr>
          <a:xfrm>
            <a:off x="7472611" y="2795655"/>
            <a:ext cx="2488682" cy="923330"/>
          </a:xfrm>
          <a:prstGeom prst="rect">
            <a:avLst/>
          </a:prstGeom>
          <a:solidFill>
            <a:schemeClr val="bg1"/>
          </a:solidFill>
          <a:ln w="76200">
            <a:solidFill>
              <a:srgbClr val="2F93E0"/>
            </a:solidFill>
            <a:miter lim="800000"/>
          </a:ln>
        </p:spPr>
        <p:txBody>
          <a:bodyPr wrap="square" rtlCol="0">
            <a:spAutoFit/>
          </a:bodyPr>
          <a:lstStyle/>
          <a:p>
            <a:r>
              <a:rPr lang="en-GB" dirty="0">
                <a:solidFill>
                  <a:srgbClr val="2F93E0"/>
                </a:solidFill>
              </a:rPr>
              <a:t>Script is in the </a:t>
            </a:r>
            <a:r>
              <a:rPr lang="en-GB" dirty="0" err="1">
                <a:solidFill>
                  <a:srgbClr val="2F93E0"/>
                </a:solidFill>
              </a:rPr>
              <a:t>my_sql_octopus_poc</a:t>
            </a:r>
            <a:r>
              <a:rPr lang="en-GB" dirty="0">
                <a:solidFill>
                  <a:srgbClr val="2F93E0"/>
                </a:solidFill>
              </a:rPr>
              <a:t> NuGet package  </a:t>
            </a:r>
          </a:p>
        </p:txBody>
      </p:sp>
      <p:cxnSp>
        <p:nvCxnSpPr>
          <p:cNvPr id="26" name="Straight Arrow Connector 25">
            <a:extLst>
              <a:ext uri="{FF2B5EF4-FFF2-40B4-BE49-F238E27FC236}">
                <a16:creationId xmlns:a16="http://schemas.microsoft.com/office/drawing/2014/main" id="{8A750E69-C5BB-41D9-85F2-23893E7DC425}"/>
              </a:ext>
            </a:extLst>
          </p:cNvPr>
          <p:cNvCxnSpPr>
            <a:cxnSpLocks/>
            <a:stCxn id="25" idx="2"/>
            <a:endCxn id="12" idx="2"/>
          </p:cNvCxnSpPr>
          <p:nvPr/>
        </p:nvCxnSpPr>
        <p:spPr>
          <a:xfrm flipH="1">
            <a:off x="7048500" y="3718985"/>
            <a:ext cx="1668452" cy="1344079"/>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5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9"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F262-F7F5-42DC-98C0-C3F6D1149F34}"/>
              </a:ext>
            </a:extLst>
          </p:cNvPr>
          <p:cNvSpPr>
            <a:spLocks noGrp="1"/>
          </p:cNvSpPr>
          <p:nvPr>
            <p:ph type="title"/>
          </p:nvPr>
        </p:nvSpPr>
        <p:spPr/>
        <p:txBody>
          <a:bodyPr/>
          <a:lstStyle/>
          <a:p>
            <a:r>
              <a:rPr lang="en-GB" dirty="0"/>
              <a:t>Understanding the script</a:t>
            </a:r>
          </a:p>
        </p:txBody>
      </p:sp>
      <p:sp>
        <p:nvSpPr>
          <p:cNvPr id="3" name="Content Placeholder 2">
            <a:extLst>
              <a:ext uri="{FF2B5EF4-FFF2-40B4-BE49-F238E27FC236}">
                <a16:creationId xmlns:a16="http://schemas.microsoft.com/office/drawing/2014/main" id="{FD40B035-4CA4-4FCF-9171-933E109004EB}"/>
              </a:ext>
            </a:extLst>
          </p:cNvPr>
          <p:cNvSpPr>
            <a:spLocks noGrp="1"/>
          </p:cNvSpPr>
          <p:nvPr>
            <p:ph idx="1"/>
          </p:nvPr>
        </p:nvSpPr>
        <p:spPr>
          <a:xfrm>
            <a:off x="609595" y="1740955"/>
            <a:ext cx="11159067" cy="4524378"/>
          </a:xfrm>
        </p:spPr>
        <p:txBody>
          <a:bodyPr>
            <a:noAutofit/>
          </a:bodyPr>
          <a:lstStyle/>
          <a:p>
            <a:r>
              <a:rPr lang="en-GB" sz="2000" dirty="0">
                <a:latin typeface="Consolas" panose="020B0609020204030204" pitchFamily="49" charset="0"/>
                <a:cs typeface="Calibri" panose="020F0502020204030204" pitchFamily="34" charset="0"/>
              </a:rPr>
              <a:t>~</a:t>
            </a:r>
            <a:r>
              <a:rPr lang="en-GB" sz="2000" dirty="0" err="1">
                <a:latin typeface="Consolas" panose="020B0609020204030204" pitchFamily="49" charset="0"/>
                <a:cs typeface="Calibri" panose="020F0502020204030204" pitchFamily="34" charset="0"/>
              </a:rPr>
              <a:t>my_sql_octopus_poc</a:t>
            </a:r>
            <a:r>
              <a:rPr lang="en-GB" sz="2000" dirty="0">
                <a:latin typeface="Consolas" panose="020B0609020204030204" pitchFamily="49" charset="0"/>
                <a:cs typeface="Calibri" panose="020F0502020204030204" pitchFamily="34" charset="0"/>
              </a:rPr>
              <a:t>\Infrastructure\provision_environment_runbook.ps1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\install_AWS_tools.ps1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\configure_default_aws_profile.ps1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\create_aws_role.ps1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\create_keypair.ps1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\add_role_to_profile.ps1</a:t>
            </a:r>
          </a:p>
          <a:p>
            <a:pPr lvl="1"/>
            <a:r>
              <a:rPr lang="en-GB" sz="2000" dirty="0">
                <a:solidFill>
                  <a:schemeClr val="accent1">
                    <a:lumMod val="60000"/>
                    <a:lumOff val="40000"/>
                  </a:schemeClr>
                </a:solidFill>
                <a:latin typeface="Consolas" panose="020B0609020204030204" pitchFamily="49" charset="0"/>
                <a:cs typeface="Calibri" panose="020F0502020204030204" pitchFamily="34" charset="0"/>
              </a:rPr>
              <a:t>.\</a:t>
            </a:r>
            <a:r>
              <a:rPr lang="en-GB" sz="2000" dirty="0" err="1">
                <a:solidFill>
                  <a:schemeClr val="accent1">
                    <a:lumMod val="60000"/>
                    <a:lumOff val="40000"/>
                  </a:schemeClr>
                </a:solidFill>
                <a:latin typeface="Consolas" panose="020B0609020204030204" pitchFamily="49" charset="0"/>
                <a:cs typeface="Calibri" panose="020F0502020204030204" pitchFamily="34" charset="0"/>
              </a:rPr>
              <a:t>helper_scripts</a:t>
            </a:r>
            <a:r>
              <a:rPr lang="en-GB" sz="2000" dirty="0">
                <a:solidFill>
                  <a:schemeClr val="accent1">
                    <a:lumMod val="60000"/>
                    <a:lumOff val="40000"/>
                  </a:schemeClr>
                </a:solidFill>
                <a:latin typeface="Consolas" panose="020B0609020204030204" pitchFamily="49" charset="0"/>
                <a:cs typeface="Calibri" panose="020F0502020204030204" pitchFamily="34" charset="0"/>
              </a:rPr>
              <a:t>\create_security_group.ps1</a:t>
            </a:r>
          </a:p>
          <a:p>
            <a:pPr lvl="1"/>
            <a:r>
              <a:rPr lang="en-GB" sz="2000" dirty="0">
                <a:latin typeface="Consolas" panose="020B0609020204030204" pitchFamily="49" charset="0"/>
                <a:cs typeface="Calibri" panose="020F0502020204030204" pitchFamily="34" charset="0"/>
              </a:rPr>
              <a:t>.\</a:t>
            </a:r>
            <a:r>
              <a:rPr lang="en-GB" sz="2000" dirty="0" err="1">
                <a:latin typeface="Consolas" panose="020B0609020204030204" pitchFamily="49" charset="0"/>
                <a:cs typeface="Calibri" panose="020F0502020204030204" pitchFamily="34" charset="0"/>
              </a:rPr>
              <a:t>helper_scripts</a:t>
            </a:r>
            <a:r>
              <a:rPr lang="en-GB" sz="2000" dirty="0">
                <a:latin typeface="Consolas" panose="020B0609020204030204" pitchFamily="49" charset="0"/>
                <a:cs typeface="Calibri" panose="020F0502020204030204" pitchFamily="34" charset="0"/>
              </a:rPr>
              <a:t>\build_servers.ps1</a:t>
            </a:r>
          </a:p>
          <a:p>
            <a:pPr lvl="2"/>
            <a:r>
              <a:rPr lang="en-GB" sz="1400" dirty="0">
                <a:solidFill>
                  <a:srgbClr val="00B050"/>
                </a:solidFill>
                <a:latin typeface="Consolas" panose="020B0609020204030204" pitchFamily="49" charset="0"/>
                <a:cs typeface="Calibri" panose="020F0502020204030204" pitchFamily="34" charset="0"/>
              </a:rPr>
              <a:t># 1. Initialising variables etc #</a:t>
            </a:r>
          </a:p>
          <a:p>
            <a:pPr lvl="2"/>
            <a:r>
              <a:rPr lang="en-GB" sz="1400" dirty="0">
                <a:solidFill>
                  <a:srgbClr val="00B050"/>
                </a:solidFill>
                <a:latin typeface="Consolas" panose="020B0609020204030204" pitchFamily="49" charset="0"/>
                <a:cs typeface="Calibri" panose="020F0502020204030204" pitchFamily="34" charset="0"/>
              </a:rPr>
              <a:t># 2. Determine how many machines need to be added/deleted #</a:t>
            </a:r>
          </a:p>
          <a:p>
            <a:pPr lvl="2"/>
            <a:r>
              <a:rPr lang="en-GB" sz="1400" dirty="0">
                <a:solidFill>
                  <a:srgbClr val="00B050"/>
                </a:solidFill>
                <a:latin typeface="Consolas" panose="020B0609020204030204" pitchFamily="49" charset="0"/>
                <a:cs typeface="Calibri" panose="020F0502020204030204" pitchFamily="34" charset="0"/>
              </a:rPr>
              <a:t># 3. Removing everything that needs to be deleted #</a:t>
            </a:r>
          </a:p>
          <a:p>
            <a:pPr lvl="2"/>
            <a:r>
              <a:rPr lang="en-GB" sz="1400" dirty="0">
                <a:solidFill>
                  <a:srgbClr val="00B050"/>
                </a:solidFill>
                <a:latin typeface="Consolas" panose="020B0609020204030204" pitchFamily="49" charset="0"/>
                <a:cs typeface="Calibri" panose="020F0502020204030204" pitchFamily="34" charset="0"/>
              </a:rPr>
              <a:t># 4. Adding anything that needs to be added #</a:t>
            </a:r>
          </a:p>
          <a:p>
            <a:pPr lvl="2"/>
            <a:r>
              <a:rPr lang="en-GB" sz="1400" dirty="0">
                <a:solidFill>
                  <a:srgbClr val="00B050"/>
                </a:solidFill>
                <a:latin typeface="Consolas" panose="020B0609020204030204" pitchFamily="49" charset="0"/>
                <a:cs typeface="Calibri" panose="020F0502020204030204" pitchFamily="34" charset="0"/>
              </a:rPr>
              <a:t># 5. Installing </a:t>
            </a:r>
            <a:r>
              <a:rPr lang="en-GB" sz="1400" dirty="0" err="1">
                <a:solidFill>
                  <a:srgbClr val="00B050"/>
                </a:solidFill>
                <a:latin typeface="Consolas" panose="020B0609020204030204" pitchFamily="49" charset="0"/>
                <a:cs typeface="Calibri" panose="020F0502020204030204" pitchFamily="34" charset="0"/>
              </a:rPr>
              <a:t>dbatools</a:t>
            </a:r>
            <a:r>
              <a:rPr lang="en-GB" sz="1400" dirty="0">
                <a:solidFill>
                  <a:srgbClr val="00B050"/>
                </a:solidFill>
                <a:latin typeface="Consolas" panose="020B0609020204030204" pitchFamily="49" charset="0"/>
                <a:cs typeface="Calibri" panose="020F0502020204030204" pitchFamily="34" charset="0"/>
              </a:rPr>
              <a:t> so that we can ping SQL Server #</a:t>
            </a:r>
          </a:p>
          <a:p>
            <a:pPr lvl="2"/>
            <a:r>
              <a:rPr lang="en-GB" sz="1400" dirty="0">
                <a:solidFill>
                  <a:srgbClr val="00B050"/>
                </a:solidFill>
                <a:latin typeface="Consolas" panose="020B0609020204030204" pitchFamily="49" charset="0"/>
                <a:cs typeface="Calibri" panose="020F0502020204030204" pitchFamily="34" charset="0"/>
              </a:rPr>
              <a:t># 6. Waiting until everything comes back online #</a:t>
            </a:r>
          </a:p>
          <a:p>
            <a:pPr lvl="2"/>
            <a:r>
              <a:rPr lang="en-GB" sz="1400" dirty="0">
                <a:solidFill>
                  <a:srgbClr val="00B050"/>
                </a:solidFill>
                <a:latin typeface="Consolas" panose="020B0609020204030204" pitchFamily="49" charset="0"/>
                <a:cs typeface="Calibri" panose="020F0502020204030204" pitchFamily="34" charset="0"/>
              </a:rPr>
              <a:t># 7. Verify that we have the correct number of machines #</a:t>
            </a:r>
          </a:p>
          <a:p>
            <a:pPr marL="457200" lvl="1" indent="0">
              <a:buNone/>
            </a:pPr>
            <a:endParaRPr lang="en-GB" sz="1800" dirty="0"/>
          </a:p>
        </p:txBody>
      </p:sp>
      <p:sp>
        <p:nvSpPr>
          <p:cNvPr id="4" name="Slide Number Placeholder 8">
            <a:extLst>
              <a:ext uri="{FF2B5EF4-FFF2-40B4-BE49-F238E27FC236}">
                <a16:creationId xmlns:a16="http://schemas.microsoft.com/office/drawing/2014/main" id="{19388515-99D4-4412-A162-8F53C12F208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43</a:t>
            </a:fld>
            <a:endParaRPr lang="en-GB" dirty="0"/>
          </a:p>
        </p:txBody>
      </p:sp>
      <p:sp>
        <p:nvSpPr>
          <p:cNvPr id="5" name="Footer Placeholder 4">
            <a:extLst>
              <a:ext uri="{FF2B5EF4-FFF2-40B4-BE49-F238E27FC236}">
                <a16:creationId xmlns:a16="http://schemas.microsoft.com/office/drawing/2014/main" id="{E99B5D27-3F54-4171-9466-41E93F38AD5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61CB296E-54F6-48E2-87BF-C636F3B4E343}"/>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8" name="Right Brace 7">
            <a:extLst>
              <a:ext uri="{FF2B5EF4-FFF2-40B4-BE49-F238E27FC236}">
                <a16:creationId xmlns:a16="http://schemas.microsoft.com/office/drawing/2014/main" id="{D624DEA3-1602-4134-BCC3-982D1A14769E}"/>
              </a:ext>
            </a:extLst>
          </p:cNvPr>
          <p:cNvSpPr/>
          <p:nvPr/>
        </p:nvSpPr>
        <p:spPr>
          <a:xfrm>
            <a:off x="8221136" y="2735267"/>
            <a:ext cx="448734" cy="1387466"/>
          </a:xfrm>
          <a:prstGeom prst="rightBrac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4DBA5DE8-32C5-4BAA-B8F2-81D73A021522}"/>
              </a:ext>
            </a:extLst>
          </p:cNvPr>
          <p:cNvSpPr/>
          <p:nvPr/>
        </p:nvSpPr>
        <p:spPr>
          <a:xfrm>
            <a:off x="8221136" y="4122733"/>
            <a:ext cx="448734" cy="206639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AFC133A3-534F-45CA-9C19-A892F5EA5A1D}"/>
              </a:ext>
            </a:extLst>
          </p:cNvPr>
          <p:cNvSpPr txBox="1">
            <a:spLocks/>
          </p:cNvSpPr>
          <p:nvPr/>
        </p:nvSpPr>
        <p:spPr>
          <a:xfrm>
            <a:off x="8373534" y="3204632"/>
            <a:ext cx="3598335" cy="5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Courier New" panose="02070309020205020404" pitchFamily="49" charset="0"/>
              <a:buNone/>
            </a:pPr>
            <a:r>
              <a:rPr lang="en-GB" dirty="0">
                <a:solidFill>
                  <a:schemeClr val="accent1">
                    <a:lumMod val="60000"/>
                    <a:lumOff val="40000"/>
                  </a:schemeClr>
                </a:solidFill>
              </a:rPr>
              <a:t>AWS/security setup</a:t>
            </a:r>
          </a:p>
        </p:txBody>
      </p:sp>
      <p:sp>
        <p:nvSpPr>
          <p:cNvPr id="11" name="Content Placeholder 2">
            <a:extLst>
              <a:ext uri="{FF2B5EF4-FFF2-40B4-BE49-F238E27FC236}">
                <a16:creationId xmlns:a16="http://schemas.microsoft.com/office/drawing/2014/main" id="{B76B4316-7A95-479E-850D-1871B7964350}"/>
              </a:ext>
            </a:extLst>
          </p:cNvPr>
          <p:cNvSpPr txBox="1">
            <a:spLocks/>
          </p:cNvSpPr>
          <p:nvPr/>
        </p:nvSpPr>
        <p:spPr>
          <a:xfrm>
            <a:off x="8373534" y="4901144"/>
            <a:ext cx="3674535" cy="5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Courier New" panose="02070309020205020404" pitchFamily="49" charset="0"/>
              <a:buNone/>
            </a:pPr>
            <a:r>
              <a:rPr lang="en-GB" dirty="0"/>
              <a:t>Building infrastructure</a:t>
            </a:r>
          </a:p>
        </p:txBody>
      </p:sp>
      <p:sp>
        <p:nvSpPr>
          <p:cNvPr id="12" name="Right Brace 11">
            <a:extLst>
              <a:ext uri="{FF2B5EF4-FFF2-40B4-BE49-F238E27FC236}">
                <a16:creationId xmlns:a16="http://schemas.microsoft.com/office/drawing/2014/main" id="{AB91661A-A14F-4060-AE87-5A73754D1382}"/>
              </a:ext>
            </a:extLst>
          </p:cNvPr>
          <p:cNvSpPr/>
          <p:nvPr/>
        </p:nvSpPr>
        <p:spPr>
          <a:xfrm>
            <a:off x="8221136" y="2080681"/>
            <a:ext cx="448734" cy="654585"/>
          </a:xfrm>
          <a:prstGeom prst="rightBrac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Content Placeholder 2">
            <a:extLst>
              <a:ext uri="{FF2B5EF4-FFF2-40B4-BE49-F238E27FC236}">
                <a16:creationId xmlns:a16="http://schemas.microsoft.com/office/drawing/2014/main" id="{DC67F89A-13C7-4370-8D99-A8DAF0F06B43}"/>
              </a:ext>
            </a:extLst>
          </p:cNvPr>
          <p:cNvSpPr txBox="1">
            <a:spLocks/>
          </p:cNvSpPr>
          <p:nvPr/>
        </p:nvSpPr>
        <p:spPr>
          <a:xfrm>
            <a:off x="8373534" y="2214566"/>
            <a:ext cx="3818466" cy="5281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Courier New" panose="02070309020205020404" pitchFamily="49" charset="0"/>
              <a:buNone/>
            </a:pPr>
            <a:r>
              <a:rPr lang="en-GB" dirty="0">
                <a:solidFill>
                  <a:schemeClr val="accent1">
                    <a:lumMod val="60000"/>
                    <a:lumOff val="40000"/>
                  </a:schemeClr>
                </a:solidFill>
              </a:rPr>
              <a:t>Octopus worker setup</a:t>
            </a:r>
          </a:p>
        </p:txBody>
      </p:sp>
    </p:spTree>
    <p:extLst>
      <p:ext uri="{BB962C8B-B14F-4D97-AF65-F5344CB8AC3E}">
        <p14:creationId xmlns:p14="http://schemas.microsoft.com/office/powerpoint/2010/main" val="84568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500"/>
                                        <p:tgtEl>
                                          <p:spTgt spid="3">
                                            <p:txEl>
                                              <p:pRg st="13" end="1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255E-0362-4AF2-B0D9-4FE3521663F2}"/>
              </a:ext>
            </a:extLst>
          </p:cNvPr>
          <p:cNvSpPr>
            <a:spLocks noGrp="1"/>
          </p:cNvSpPr>
          <p:nvPr>
            <p:ph type="title"/>
          </p:nvPr>
        </p:nvSpPr>
        <p:spPr/>
        <p:txBody>
          <a:bodyPr/>
          <a:lstStyle/>
          <a:p>
            <a:r>
              <a:rPr lang="en-GB" dirty="0"/>
              <a:t>Other ways to build your infra</a:t>
            </a:r>
          </a:p>
        </p:txBody>
      </p:sp>
      <p:sp>
        <p:nvSpPr>
          <p:cNvPr id="3" name="Content Placeholder 2">
            <a:extLst>
              <a:ext uri="{FF2B5EF4-FFF2-40B4-BE49-F238E27FC236}">
                <a16:creationId xmlns:a16="http://schemas.microsoft.com/office/drawing/2014/main" id="{DC9B97EF-56A1-4EAA-8ABD-F943ACE0A313}"/>
              </a:ext>
            </a:extLst>
          </p:cNvPr>
          <p:cNvSpPr>
            <a:spLocks noGrp="1"/>
          </p:cNvSpPr>
          <p:nvPr>
            <p:ph idx="1"/>
          </p:nvPr>
        </p:nvSpPr>
        <p:spPr/>
        <p:txBody>
          <a:bodyPr/>
          <a:lstStyle/>
          <a:p>
            <a:r>
              <a:rPr lang="en-GB" dirty="0"/>
              <a:t>CloudFormation</a:t>
            </a:r>
          </a:p>
          <a:p>
            <a:r>
              <a:rPr lang="en-GB" dirty="0"/>
              <a:t>ARM Templates (Azure)</a:t>
            </a:r>
          </a:p>
          <a:p>
            <a:r>
              <a:rPr lang="en-GB" dirty="0"/>
              <a:t>ACI (Docker Containers in Azure)</a:t>
            </a:r>
          </a:p>
          <a:p>
            <a:r>
              <a:rPr lang="en-GB" dirty="0"/>
              <a:t>Puppet</a:t>
            </a:r>
          </a:p>
          <a:p>
            <a:r>
              <a:rPr lang="en-GB" dirty="0"/>
              <a:t>Chef</a:t>
            </a:r>
          </a:p>
          <a:p>
            <a:r>
              <a:rPr lang="en-GB" dirty="0"/>
              <a:t>Terraform</a:t>
            </a:r>
          </a:p>
          <a:p>
            <a:r>
              <a:rPr lang="en-GB" dirty="0" err="1"/>
              <a:t>Hashicorp</a:t>
            </a:r>
            <a:r>
              <a:rPr lang="en-GB" dirty="0"/>
              <a:t> Packer</a:t>
            </a:r>
          </a:p>
          <a:p>
            <a:r>
              <a:rPr lang="en-GB" dirty="0"/>
              <a:t>etc</a:t>
            </a:r>
          </a:p>
        </p:txBody>
      </p:sp>
      <p:sp>
        <p:nvSpPr>
          <p:cNvPr id="4" name="Slide Number Placeholder 8">
            <a:extLst>
              <a:ext uri="{FF2B5EF4-FFF2-40B4-BE49-F238E27FC236}">
                <a16:creationId xmlns:a16="http://schemas.microsoft.com/office/drawing/2014/main" id="{95E320DB-DC34-4317-BDAD-93421195E3A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44</a:t>
            </a:fld>
            <a:endParaRPr lang="en-GB" dirty="0"/>
          </a:p>
        </p:txBody>
      </p:sp>
      <p:sp>
        <p:nvSpPr>
          <p:cNvPr id="5" name="Footer Placeholder 4">
            <a:extLst>
              <a:ext uri="{FF2B5EF4-FFF2-40B4-BE49-F238E27FC236}">
                <a16:creationId xmlns:a16="http://schemas.microsoft.com/office/drawing/2014/main" id="{274887B0-17A9-4966-91AD-D4CC6F8F5A9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872550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441B-5279-49F6-B7C3-5EC63DA856FD}"/>
              </a:ext>
            </a:extLst>
          </p:cNvPr>
          <p:cNvSpPr>
            <a:spLocks noGrp="1"/>
          </p:cNvSpPr>
          <p:nvPr>
            <p:ph type="title"/>
          </p:nvPr>
        </p:nvSpPr>
        <p:spPr/>
        <p:txBody>
          <a:bodyPr/>
          <a:lstStyle/>
          <a:p>
            <a:r>
              <a:rPr lang="en-GB" dirty="0">
                <a:solidFill>
                  <a:srgbClr val="FF0000"/>
                </a:solidFill>
              </a:rPr>
              <a:t>LAB 5: </a:t>
            </a:r>
            <a:r>
              <a:rPr lang="en-GB" dirty="0"/>
              <a:t>Octopus Projects and Variables</a:t>
            </a:r>
          </a:p>
        </p:txBody>
      </p:sp>
      <p:sp>
        <p:nvSpPr>
          <p:cNvPr id="3" name="Content Placeholder 2">
            <a:extLst>
              <a:ext uri="{FF2B5EF4-FFF2-40B4-BE49-F238E27FC236}">
                <a16:creationId xmlns:a16="http://schemas.microsoft.com/office/drawing/2014/main" id="{7E88B401-A595-47C3-8C45-D2E1ABEAA3D1}"/>
              </a:ext>
            </a:extLst>
          </p:cNvPr>
          <p:cNvSpPr>
            <a:spLocks noGrp="1"/>
          </p:cNvSpPr>
          <p:nvPr>
            <p:ph idx="1"/>
          </p:nvPr>
        </p:nvSpPr>
        <p:spPr/>
        <p:txBody>
          <a:bodyPr/>
          <a:lstStyle/>
          <a:p>
            <a:pPr marL="0" indent="0">
              <a:buNone/>
            </a:pPr>
            <a:r>
              <a:rPr lang="en-GB" b="1" dirty="0"/>
              <a:t>Tasks:</a:t>
            </a:r>
          </a:p>
          <a:p>
            <a:pPr marL="514350" indent="-514350">
              <a:buFont typeface="+mj-lt"/>
              <a:buAutoNum type="arabicPeriod"/>
            </a:pPr>
            <a:r>
              <a:rPr lang="en-GB" dirty="0"/>
              <a:t>Create a </a:t>
            </a:r>
            <a:r>
              <a:rPr lang="en-GB" dirty="0" err="1"/>
              <a:t>my_sql_octopus_poc</a:t>
            </a:r>
            <a:r>
              <a:rPr lang="en-GB" dirty="0"/>
              <a:t> project.</a:t>
            </a:r>
          </a:p>
          <a:p>
            <a:pPr marL="514350" indent="-514350">
              <a:buFont typeface="+mj-lt"/>
              <a:buAutoNum type="arabicPeriod"/>
            </a:pPr>
            <a:r>
              <a:rPr lang="en-GB" dirty="0"/>
              <a:t>Create the following variables:</a:t>
            </a:r>
          </a:p>
          <a:p>
            <a:pPr marL="971550" lvl="1" indent="-514350">
              <a:buFont typeface="+mj-lt"/>
              <a:buAutoNum type="arabicPeriod"/>
            </a:pPr>
            <a:r>
              <a:rPr lang="en-GB" dirty="0">
                <a:solidFill>
                  <a:srgbClr val="FF0000"/>
                </a:solidFill>
              </a:rPr>
              <a:t>OCTOPUS_APIKEY</a:t>
            </a:r>
            <a:r>
              <a:rPr lang="en-GB" dirty="0"/>
              <a:t> </a:t>
            </a:r>
            <a:r>
              <a:rPr lang="en-GB" i="1" dirty="0"/>
              <a:t>(Create one on your Octopus profile page)</a:t>
            </a:r>
          </a:p>
          <a:p>
            <a:pPr marL="971550" lvl="1" indent="-514350">
              <a:buFont typeface="+mj-lt"/>
              <a:buAutoNum type="arabicPeriod"/>
            </a:pPr>
            <a:r>
              <a:rPr lang="en-GB" dirty="0">
                <a:solidFill>
                  <a:srgbClr val="FF0000"/>
                </a:solidFill>
              </a:rPr>
              <a:t>OCTOPUS_SQL_PASSWORD </a:t>
            </a:r>
            <a:r>
              <a:rPr lang="en-GB" i="1" dirty="0"/>
              <a:t>(5re4lsoRocks!)</a:t>
            </a:r>
          </a:p>
          <a:p>
            <a:pPr marL="971550" lvl="1" indent="-514350">
              <a:buFont typeface="+mj-lt"/>
              <a:buAutoNum type="arabicPeriod"/>
            </a:pPr>
            <a:r>
              <a:rPr lang="en-GB" dirty="0">
                <a:solidFill>
                  <a:srgbClr val="FF0000"/>
                </a:solidFill>
              </a:rPr>
              <a:t>AWS_ACCOUNT </a:t>
            </a:r>
            <a:r>
              <a:rPr lang="en-GB" i="1" dirty="0"/>
              <a:t>(Reference the account you created earlier)</a:t>
            </a:r>
          </a:p>
          <a:p>
            <a:pPr marL="971550" lvl="1" indent="-514350">
              <a:buFont typeface="+mj-lt"/>
              <a:buAutoNum type="arabicPeriod"/>
            </a:pPr>
            <a:r>
              <a:rPr lang="en-GB" dirty="0">
                <a:solidFill>
                  <a:srgbClr val="FF0000"/>
                </a:solidFill>
              </a:rPr>
              <a:t>AWS_REGION </a:t>
            </a:r>
            <a:r>
              <a:rPr lang="en-GB" i="1" dirty="0"/>
              <a:t>(Optional. For example: eu-west-1.)</a:t>
            </a:r>
          </a:p>
          <a:p>
            <a:pPr marL="0" indent="0">
              <a:buNone/>
            </a:pPr>
            <a:endParaRPr lang="en-GB" dirty="0"/>
          </a:p>
        </p:txBody>
      </p:sp>
      <p:sp>
        <p:nvSpPr>
          <p:cNvPr id="4" name="Slide Number Placeholder 8">
            <a:extLst>
              <a:ext uri="{FF2B5EF4-FFF2-40B4-BE49-F238E27FC236}">
                <a16:creationId xmlns:a16="http://schemas.microsoft.com/office/drawing/2014/main" id="{F589218F-822D-40A9-BAD0-430473E6665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45</a:t>
            </a:fld>
            <a:endParaRPr lang="en-GB" dirty="0"/>
          </a:p>
        </p:txBody>
      </p:sp>
      <p:sp>
        <p:nvSpPr>
          <p:cNvPr id="7" name="Footer Placeholder 4">
            <a:extLst>
              <a:ext uri="{FF2B5EF4-FFF2-40B4-BE49-F238E27FC236}">
                <a16:creationId xmlns:a16="http://schemas.microsoft.com/office/drawing/2014/main" id="{EDD3B11E-BEBD-4CD9-A1AA-32E355F42C2F}"/>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7C90E9FD-C1B6-4859-92EA-8BAC55E5E9C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819669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441B-5279-49F6-B7C3-5EC63DA856FD}"/>
              </a:ext>
            </a:extLst>
          </p:cNvPr>
          <p:cNvSpPr>
            <a:spLocks noGrp="1"/>
          </p:cNvSpPr>
          <p:nvPr>
            <p:ph type="title"/>
          </p:nvPr>
        </p:nvSpPr>
        <p:spPr/>
        <p:txBody>
          <a:bodyPr/>
          <a:lstStyle/>
          <a:p>
            <a:r>
              <a:rPr lang="en-GB" dirty="0">
                <a:solidFill>
                  <a:srgbClr val="FF0000"/>
                </a:solidFill>
              </a:rPr>
              <a:t>LAB 6: </a:t>
            </a:r>
            <a:r>
              <a:rPr lang="en-GB" dirty="0"/>
              <a:t>Creating an Octopus Runbook</a:t>
            </a:r>
          </a:p>
        </p:txBody>
      </p:sp>
      <p:sp>
        <p:nvSpPr>
          <p:cNvPr id="3" name="Content Placeholder 2">
            <a:extLst>
              <a:ext uri="{FF2B5EF4-FFF2-40B4-BE49-F238E27FC236}">
                <a16:creationId xmlns:a16="http://schemas.microsoft.com/office/drawing/2014/main" id="{7E88B401-A595-47C3-8C45-D2E1ABEAA3D1}"/>
              </a:ext>
            </a:extLst>
          </p:cNvPr>
          <p:cNvSpPr>
            <a:spLocks noGrp="1"/>
          </p:cNvSpPr>
          <p:nvPr>
            <p:ph idx="1"/>
          </p:nvPr>
        </p:nvSpPr>
        <p:spPr/>
        <p:txBody>
          <a:bodyPr/>
          <a:lstStyle/>
          <a:p>
            <a:pPr marL="0" indent="0">
              <a:buNone/>
            </a:pPr>
            <a:r>
              <a:rPr lang="en-GB" b="1" dirty="0"/>
              <a:t>Tasks:</a:t>
            </a:r>
          </a:p>
          <a:p>
            <a:pPr marL="514350" indent="-514350">
              <a:buAutoNum type="arabicPeriod"/>
            </a:pPr>
            <a:r>
              <a:rPr lang="en-GB" dirty="0"/>
              <a:t>Create a “Provision Environment” runbook.</a:t>
            </a:r>
          </a:p>
          <a:p>
            <a:pPr marL="514350" indent="-514350">
              <a:buAutoNum type="arabicPeriod"/>
            </a:pPr>
            <a:r>
              <a:rPr lang="en-GB" dirty="0"/>
              <a:t>Add a “Run a Script” step.</a:t>
            </a:r>
          </a:p>
          <a:p>
            <a:pPr marL="514350" indent="-514350">
              <a:buAutoNum type="arabicPeriod"/>
            </a:pPr>
            <a:r>
              <a:rPr lang="en-GB" dirty="0"/>
              <a:t>Reference the provision_environment_runbook.ps1 script from the </a:t>
            </a:r>
            <a:r>
              <a:rPr lang="en-GB" dirty="0" err="1"/>
              <a:t>my_sql_octopos_poc</a:t>
            </a:r>
            <a:r>
              <a:rPr lang="en-GB" dirty="0"/>
              <a:t> NuGet package.</a:t>
            </a:r>
          </a:p>
          <a:p>
            <a:pPr marL="514350" indent="-514350">
              <a:buAutoNum type="arabicPeriod"/>
            </a:pPr>
            <a:endParaRPr lang="en-GB" dirty="0"/>
          </a:p>
          <a:p>
            <a:pPr marL="514350" indent="-514350">
              <a:buAutoNum type="arabicPeriod"/>
            </a:pPr>
            <a:r>
              <a:rPr lang="en-GB" dirty="0"/>
              <a:t>Repeat steps 1-3 for: kill_environment_runbook.ps1</a:t>
            </a:r>
          </a:p>
          <a:p>
            <a:pPr marL="971550" lvl="1" indent="-514350">
              <a:buFont typeface="+mj-lt"/>
              <a:buAutoNum type="arabicPeriod"/>
            </a:pPr>
            <a:endParaRPr lang="en-GB" dirty="0"/>
          </a:p>
          <a:p>
            <a:pPr marL="0" indent="0">
              <a:buNone/>
            </a:pPr>
            <a:endParaRPr lang="en-GB" dirty="0"/>
          </a:p>
        </p:txBody>
      </p:sp>
      <p:sp>
        <p:nvSpPr>
          <p:cNvPr id="4" name="Slide Number Placeholder 8">
            <a:extLst>
              <a:ext uri="{FF2B5EF4-FFF2-40B4-BE49-F238E27FC236}">
                <a16:creationId xmlns:a16="http://schemas.microsoft.com/office/drawing/2014/main" id="{F589218F-822D-40A9-BAD0-430473E6665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46</a:t>
            </a:fld>
            <a:endParaRPr lang="en-GB" dirty="0"/>
          </a:p>
        </p:txBody>
      </p:sp>
      <p:sp>
        <p:nvSpPr>
          <p:cNvPr id="7" name="Footer Placeholder 4">
            <a:extLst>
              <a:ext uri="{FF2B5EF4-FFF2-40B4-BE49-F238E27FC236}">
                <a16:creationId xmlns:a16="http://schemas.microsoft.com/office/drawing/2014/main" id="{7853AB54-058E-4278-A2C0-DA7B883E1D7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A0D39FCE-F472-4791-B517-8E10EC481DDF}"/>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Tree>
    <p:extLst>
      <p:ext uri="{BB962C8B-B14F-4D97-AF65-F5344CB8AC3E}">
        <p14:creationId xmlns:p14="http://schemas.microsoft.com/office/powerpoint/2010/main" val="3411645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F441B-5279-49F6-B7C3-5EC63DA856FD}"/>
              </a:ext>
            </a:extLst>
          </p:cNvPr>
          <p:cNvSpPr>
            <a:spLocks noGrp="1"/>
          </p:cNvSpPr>
          <p:nvPr>
            <p:ph type="title"/>
          </p:nvPr>
        </p:nvSpPr>
        <p:spPr/>
        <p:txBody>
          <a:bodyPr/>
          <a:lstStyle/>
          <a:p>
            <a:r>
              <a:rPr lang="en-GB" dirty="0">
                <a:solidFill>
                  <a:srgbClr val="FF0000"/>
                </a:solidFill>
              </a:rPr>
              <a:t>LAB 7: </a:t>
            </a:r>
            <a:r>
              <a:rPr lang="en-GB" dirty="0"/>
              <a:t>Running a Runbook</a:t>
            </a:r>
          </a:p>
        </p:txBody>
      </p:sp>
      <p:sp>
        <p:nvSpPr>
          <p:cNvPr id="3" name="Content Placeholder 2">
            <a:extLst>
              <a:ext uri="{FF2B5EF4-FFF2-40B4-BE49-F238E27FC236}">
                <a16:creationId xmlns:a16="http://schemas.microsoft.com/office/drawing/2014/main" id="{7E88B401-A595-47C3-8C45-D2E1ABEAA3D1}"/>
              </a:ext>
            </a:extLst>
          </p:cNvPr>
          <p:cNvSpPr>
            <a:spLocks noGrp="1"/>
          </p:cNvSpPr>
          <p:nvPr>
            <p:ph idx="1"/>
          </p:nvPr>
        </p:nvSpPr>
        <p:spPr>
          <a:xfrm>
            <a:off x="838200" y="1825625"/>
            <a:ext cx="10515600" cy="3146972"/>
          </a:xfrm>
        </p:spPr>
        <p:txBody>
          <a:bodyPr>
            <a:normAutofit/>
          </a:bodyPr>
          <a:lstStyle/>
          <a:p>
            <a:pPr marL="0" indent="0">
              <a:buNone/>
            </a:pPr>
            <a:r>
              <a:rPr lang="en-GB" b="1" dirty="0"/>
              <a:t>Tasks:</a:t>
            </a:r>
          </a:p>
          <a:p>
            <a:pPr marL="514350" indent="-514350">
              <a:buAutoNum type="arabicPeriod"/>
            </a:pPr>
            <a:r>
              <a:rPr lang="en-GB" dirty="0"/>
              <a:t>Execute your runbook against Dev and Prod to verify that it works for both environments.</a:t>
            </a:r>
          </a:p>
        </p:txBody>
      </p:sp>
      <p:sp>
        <p:nvSpPr>
          <p:cNvPr id="4" name="Slide Number Placeholder 8">
            <a:extLst>
              <a:ext uri="{FF2B5EF4-FFF2-40B4-BE49-F238E27FC236}">
                <a16:creationId xmlns:a16="http://schemas.microsoft.com/office/drawing/2014/main" id="{F589218F-822D-40A9-BAD0-430473E6665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47</a:t>
            </a:fld>
            <a:endParaRPr lang="en-GB" dirty="0"/>
          </a:p>
        </p:txBody>
      </p:sp>
      <p:sp>
        <p:nvSpPr>
          <p:cNvPr id="6" name="Title Placeholder 1">
            <a:extLst>
              <a:ext uri="{FF2B5EF4-FFF2-40B4-BE49-F238E27FC236}">
                <a16:creationId xmlns:a16="http://schemas.microsoft.com/office/drawing/2014/main" id="{D16EBB0F-EE0C-4EC5-90FD-9D8E7CE4AF79}"/>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7" name="Rectangle 6">
            <a:extLst>
              <a:ext uri="{FF2B5EF4-FFF2-40B4-BE49-F238E27FC236}">
                <a16:creationId xmlns:a16="http://schemas.microsoft.com/office/drawing/2014/main" id="{4CE6C51F-E350-4A00-B2EA-68EA780826F8}"/>
              </a:ext>
            </a:extLst>
          </p:cNvPr>
          <p:cNvSpPr/>
          <p:nvPr/>
        </p:nvSpPr>
        <p:spPr>
          <a:xfrm>
            <a:off x="838200" y="5069877"/>
            <a:ext cx="10515600" cy="10953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u="sng" dirty="0">
                <a:latin typeface="Roboto" panose="02000000000000000000" pitchFamily="2" charset="0"/>
              </a:rPr>
              <a:t>COST WARNING</a:t>
            </a:r>
            <a:r>
              <a:rPr lang="en-GB" b="1" i="1" dirty="0">
                <a:latin typeface="Roboto" panose="02000000000000000000" pitchFamily="2" charset="0"/>
              </a:rPr>
              <a:t>: 	</a:t>
            </a:r>
            <a:r>
              <a:rPr lang="en-GB" i="1" dirty="0">
                <a:latin typeface="Roboto" panose="02000000000000000000" pitchFamily="2" charset="0"/>
              </a:rPr>
              <a:t>Building your Dev and Prod environments will cost you money.</a:t>
            </a:r>
          </a:p>
          <a:p>
            <a:r>
              <a:rPr lang="en-GB" i="1" dirty="0">
                <a:latin typeface="Roboto" panose="02000000000000000000" pitchFamily="2" charset="0"/>
              </a:rPr>
              <a:t>		By default, each environment will consist of one t2.micro instance. At the time of 			writing (Jan 2021), in eu-west-1, each t2.micro instance will cost you </a:t>
            </a:r>
            <a:r>
              <a:rPr lang="en-GB" b="1" i="1" u="sng" dirty="0">
                <a:latin typeface="Roboto" panose="02000000000000000000" pitchFamily="2" charset="0"/>
              </a:rPr>
              <a:t>$0.0116/hour</a:t>
            </a:r>
            <a:r>
              <a:rPr lang="en-GB" i="1" dirty="0">
                <a:latin typeface="Roboto" panose="02000000000000000000" pitchFamily="2" charset="0"/>
              </a:rPr>
              <a:t>.</a:t>
            </a:r>
          </a:p>
          <a:p>
            <a:r>
              <a:rPr lang="en-GB" i="1" dirty="0">
                <a:latin typeface="Roboto" panose="02000000000000000000" pitchFamily="2" charset="0"/>
              </a:rPr>
              <a:t>		(See Appendix 1 in the lab manual for more details on licencing.)</a:t>
            </a:r>
          </a:p>
        </p:txBody>
      </p:sp>
      <p:sp>
        <p:nvSpPr>
          <p:cNvPr id="8" name="Footer Placeholder 4">
            <a:extLst>
              <a:ext uri="{FF2B5EF4-FFF2-40B4-BE49-F238E27FC236}">
                <a16:creationId xmlns:a16="http://schemas.microsoft.com/office/drawing/2014/main" id="{A29DDB20-05FF-4EF5-8FC7-66DF090F8701}"/>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pic>
        <p:nvPicPr>
          <p:cNvPr id="10" name="Picture 9" descr="A screenshot of a computer&#10;&#10;Description automatically generated">
            <a:extLst>
              <a:ext uri="{FF2B5EF4-FFF2-40B4-BE49-F238E27FC236}">
                <a16:creationId xmlns:a16="http://schemas.microsoft.com/office/drawing/2014/main" id="{4562A62F-0122-4814-B384-72BB68FBE368}"/>
              </a:ext>
            </a:extLst>
          </p:cNvPr>
          <p:cNvPicPr>
            <a:picLocks noChangeAspect="1"/>
          </p:cNvPicPr>
          <p:nvPr/>
        </p:nvPicPr>
        <p:blipFill rotWithShape="1">
          <a:blip r:embed="rId3">
            <a:extLst>
              <a:ext uri="{28A0092B-C50C-407E-A947-70E740481C1C}">
                <a14:useLocalDpi xmlns:a14="http://schemas.microsoft.com/office/drawing/2010/main" val="0"/>
              </a:ext>
            </a:extLst>
          </a:blip>
          <a:srcRect b="16466"/>
          <a:stretch/>
        </p:blipFill>
        <p:spPr>
          <a:xfrm>
            <a:off x="2165350" y="3180715"/>
            <a:ext cx="7861299" cy="1840522"/>
          </a:xfrm>
          <a:prstGeom prst="rect">
            <a:avLst/>
          </a:prstGeom>
        </p:spPr>
      </p:pic>
    </p:spTree>
    <p:extLst>
      <p:ext uri="{BB962C8B-B14F-4D97-AF65-F5344CB8AC3E}">
        <p14:creationId xmlns:p14="http://schemas.microsoft.com/office/powerpoint/2010/main" val="2331692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Honourable mention: Containers!</a:t>
            </a:r>
          </a:p>
        </p:txBody>
      </p:sp>
      <p:sp>
        <p:nvSpPr>
          <p:cNvPr id="4" name="Slide Number Placeholder 8">
            <a:extLst>
              <a:ext uri="{FF2B5EF4-FFF2-40B4-BE49-F238E27FC236}">
                <a16:creationId xmlns:a16="http://schemas.microsoft.com/office/drawing/2014/main" id="{2CBB0B1B-9A86-4050-9227-6E33D05BD45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48</a:t>
            </a:fld>
            <a:endParaRPr lang="en-GB" dirty="0"/>
          </a:p>
        </p:txBody>
      </p:sp>
      <p:sp>
        <p:nvSpPr>
          <p:cNvPr id="5" name="Footer Placeholder 4">
            <a:extLst>
              <a:ext uri="{FF2B5EF4-FFF2-40B4-BE49-F238E27FC236}">
                <a16:creationId xmlns:a16="http://schemas.microsoft.com/office/drawing/2014/main" id="{E00B1779-89DD-4D3D-80C2-D93AD1D8FE0E}"/>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4377F32F-3AC7-465E-85D9-A50234F5F558}"/>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1026" name="Picture 2">
            <a:extLst>
              <a:ext uri="{FF2B5EF4-FFF2-40B4-BE49-F238E27FC236}">
                <a16:creationId xmlns:a16="http://schemas.microsoft.com/office/drawing/2014/main" id="{428E6E3C-6884-403E-BBEB-B2D1270E7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534" y="2902711"/>
            <a:ext cx="6364932" cy="163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1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Provisioning databases</a:t>
            </a:r>
          </a:p>
        </p:txBody>
      </p:sp>
      <p:sp>
        <p:nvSpPr>
          <p:cNvPr id="4" name="Slide Number Placeholder 8">
            <a:extLst>
              <a:ext uri="{FF2B5EF4-FFF2-40B4-BE49-F238E27FC236}">
                <a16:creationId xmlns:a16="http://schemas.microsoft.com/office/drawing/2014/main" id="{2CBB0B1B-9A86-4050-9227-6E33D05BD45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49</a:t>
            </a:fld>
            <a:endParaRPr lang="en-GB" dirty="0"/>
          </a:p>
        </p:txBody>
      </p:sp>
      <p:sp>
        <p:nvSpPr>
          <p:cNvPr id="5" name="Footer Placeholder 4">
            <a:extLst>
              <a:ext uri="{FF2B5EF4-FFF2-40B4-BE49-F238E27FC236}">
                <a16:creationId xmlns:a16="http://schemas.microsoft.com/office/drawing/2014/main" id="{E00B1779-89DD-4D3D-80C2-D93AD1D8FE0E}"/>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4377F32F-3AC7-465E-85D9-A50234F5F558}"/>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9" name="Picture 8">
            <a:extLst>
              <a:ext uri="{FF2B5EF4-FFF2-40B4-BE49-F238E27FC236}">
                <a16:creationId xmlns:a16="http://schemas.microsoft.com/office/drawing/2014/main" id="{16FE815A-8F85-421C-9F23-119F6EB09496}"/>
              </a:ext>
            </a:extLst>
          </p:cNvPr>
          <p:cNvPicPr>
            <a:picLocks noChangeAspect="1"/>
          </p:cNvPicPr>
          <p:nvPr/>
        </p:nvPicPr>
        <p:blipFill>
          <a:blip r:embed="rId3"/>
          <a:stretch>
            <a:fillRect/>
          </a:stretch>
        </p:blipFill>
        <p:spPr>
          <a:xfrm>
            <a:off x="6709699" y="1970336"/>
            <a:ext cx="3801802" cy="1962719"/>
          </a:xfrm>
          <a:prstGeom prst="rect">
            <a:avLst/>
          </a:prstGeom>
          <a:ln w="50800">
            <a:solidFill>
              <a:srgbClr val="2F93E0"/>
            </a:solidFill>
            <a:miter lim="800000"/>
          </a:ln>
        </p:spPr>
      </p:pic>
      <p:pic>
        <p:nvPicPr>
          <p:cNvPr id="1028" name="Picture 4" descr="SQL Clone – Denny Cherry &amp; Associates Consulting">
            <a:extLst>
              <a:ext uri="{FF2B5EF4-FFF2-40B4-BE49-F238E27FC236}">
                <a16:creationId xmlns:a16="http://schemas.microsoft.com/office/drawing/2014/main" id="{648D0F84-4665-4E75-A5D1-F3E1B886F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593" y="2691802"/>
            <a:ext cx="3444005" cy="1891961"/>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6" descr="Image">
            <a:extLst>
              <a:ext uri="{FF2B5EF4-FFF2-40B4-BE49-F238E27FC236}">
                <a16:creationId xmlns:a16="http://schemas.microsoft.com/office/drawing/2014/main" id="{86553197-7DCB-4783-82C5-164166E0A6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8" descr="Image">
            <a:extLst>
              <a:ext uri="{FF2B5EF4-FFF2-40B4-BE49-F238E27FC236}">
                <a16:creationId xmlns:a16="http://schemas.microsoft.com/office/drawing/2014/main" id="{3C719B05-9B18-416E-8B0D-6143B4D90289}"/>
              </a:ext>
            </a:extLst>
          </p:cNvPr>
          <p:cNvSpPr>
            <a:spLocks noChangeAspect="1" noChangeArrowheads="1"/>
          </p:cNvSpPr>
          <p:nvPr/>
        </p:nvSpPr>
        <p:spPr bwMode="auto">
          <a:xfrm>
            <a:off x="6096000" y="3429000"/>
            <a:ext cx="2959100" cy="295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3" name="Picture 22">
            <a:extLst>
              <a:ext uri="{FF2B5EF4-FFF2-40B4-BE49-F238E27FC236}">
                <a16:creationId xmlns:a16="http://schemas.microsoft.com/office/drawing/2014/main" id="{45983E0C-8B49-4EE0-A25D-BFC5BD3AB5F5}"/>
              </a:ext>
            </a:extLst>
          </p:cNvPr>
          <p:cNvPicPr>
            <a:picLocks noChangeAspect="1"/>
          </p:cNvPicPr>
          <p:nvPr/>
        </p:nvPicPr>
        <p:blipFill>
          <a:blip r:embed="rId5"/>
          <a:stretch>
            <a:fillRect/>
          </a:stretch>
        </p:blipFill>
        <p:spPr>
          <a:xfrm>
            <a:off x="4672113" y="4430114"/>
            <a:ext cx="5140799" cy="1604418"/>
          </a:xfrm>
          <a:prstGeom prst="rect">
            <a:avLst/>
          </a:prstGeom>
        </p:spPr>
      </p:pic>
    </p:spTree>
    <p:extLst>
      <p:ext uri="{BB962C8B-B14F-4D97-AF65-F5344CB8AC3E}">
        <p14:creationId xmlns:p14="http://schemas.microsoft.com/office/powerpoint/2010/main" val="144396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ea typeface="Roboto" panose="02000000000000000000" pitchFamily="2" charset="0"/>
              </a:rPr>
              <a:t>Today’s learning objective</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a:xfrm>
            <a:off x="838199" y="1825625"/>
            <a:ext cx="10515601" cy="4351338"/>
          </a:xfrm>
        </p:spPr>
        <p:txBody>
          <a:bodyPr>
            <a:normAutofit fontScale="70000" lnSpcReduction="20000"/>
          </a:bodyPr>
          <a:lstStyle/>
          <a:p>
            <a:pPr marL="0" indent="0">
              <a:lnSpc>
                <a:spcPct val="120000"/>
              </a:lnSpc>
              <a:buNone/>
            </a:pPr>
            <a:r>
              <a:rPr lang="en-GB" dirty="0"/>
              <a:t>Attendees will </a:t>
            </a:r>
            <a:r>
              <a:rPr lang="en-GB" b="1" dirty="0">
                <a:solidFill>
                  <a:srgbClr val="FF0000"/>
                </a:solidFill>
              </a:rPr>
              <a:t>understand</a:t>
            </a:r>
            <a:r>
              <a:rPr lang="en-GB" dirty="0"/>
              <a:t>, and have </a:t>
            </a:r>
            <a:r>
              <a:rPr lang="en-GB" b="1" dirty="0">
                <a:solidFill>
                  <a:srgbClr val="FF0000"/>
                </a:solidFill>
              </a:rPr>
              <a:t>practical experience </a:t>
            </a:r>
            <a:r>
              <a:rPr lang="en-GB" dirty="0"/>
              <a:t>using, the core Octopus features and additional tools/services required to automate </a:t>
            </a:r>
            <a:r>
              <a:rPr lang="en-GB" b="1" dirty="0">
                <a:solidFill>
                  <a:srgbClr val="FF0000"/>
                </a:solidFill>
              </a:rPr>
              <a:t>database deployments</a:t>
            </a:r>
            <a:r>
              <a:rPr lang="en-GB" dirty="0"/>
              <a:t>, including:</a:t>
            </a:r>
          </a:p>
          <a:p>
            <a:r>
              <a:rPr lang="en-GB" dirty="0"/>
              <a:t>Environments, Deployment Targets, Tentacles and Workers</a:t>
            </a:r>
          </a:p>
          <a:p>
            <a:r>
              <a:rPr lang="en-GB" dirty="0"/>
              <a:t>Operations Runbooks, Deployments, Variables and Releases</a:t>
            </a:r>
          </a:p>
          <a:p>
            <a:r>
              <a:rPr lang="en-GB" dirty="0"/>
              <a:t>Various open-source and 3</a:t>
            </a:r>
            <a:r>
              <a:rPr lang="en-GB" baseline="30000" dirty="0"/>
              <a:t>rd</a:t>
            </a:r>
            <a:r>
              <a:rPr lang="en-GB" dirty="0"/>
              <a:t> party database deployment tooling options</a:t>
            </a:r>
          </a:p>
          <a:p>
            <a:endParaRPr lang="en-GB" dirty="0"/>
          </a:p>
          <a:p>
            <a:pPr marL="0" indent="0">
              <a:lnSpc>
                <a:spcPct val="120000"/>
              </a:lnSpc>
              <a:buNone/>
            </a:pPr>
            <a:r>
              <a:rPr lang="en-GB" dirty="0"/>
              <a:t>Attendees will have an </a:t>
            </a:r>
            <a:r>
              <a:rPr lang="en-GB" b="1" dirty="0">
                <a:solidFill>
                  <a:srgbClr val="FF0000"/>
                </a:solidFill>
              </a:rPr>
              <a:t>awareness</a:t>
            </a:r>
            <a:r>
              <a:rPr lang="en-GB" dirty="0"/>
              <a:t> of more </a:t>
            </a:r>
            <a:r>
              <a:rPr lang="en-GB" b="1" dirty="0">
                <a:solidFill>
                  <a:srgbClr val="FF0000"/>
                </a:solidFill>
              </a:rPr>
              <a:t>advanced</a:t>
            </a:r>
            <a:r>
              <a:rPr lang="en-GB" dirty="0"/>
              <a:t> Octopus features, and an opportunity to </a:t>
            </a:r>
            <a:r>
              <a:rPr lang="en-GB" b="1" dirty="0">
                <a:solidFill>
                  <a:srgbClr val="FF0000"/>
                </a:solidFill>
              </a:rPr>
              <a:t>discuss unique requirements </a:t>
            </a:r>
            <a:r>
              <a:rPr lang="en-GB" dirty="0"/>
              <a:t>with an experienced trainer.</a:t>
            </a:r>
          </a:p>
          <a:p>
            <a:pPr marL="0" indent="0">
              <a:lnSpc>
                <a:spcPct val="120000"/>
              </a:lnSpc>
              <a:buNone/>
            </a:pPr>
            <a:endParaRPr lang="en-GB" dirty="0"/>
          </a:p>
          <a:p>
            <a:pPr marL="0" indent="0">
              <a:lnSpc>
                <a:spcPct val="120000"/>
              </a:lnSpc>
              <a:buNone/>
            </a:pPr>
            <a:r>
              <a:rPr lang="en-GB" dirty="0"/>
              <a:t>Additionally, attendees will learn the </a:t>
            </a:r>
            <a:r>
              <a:rPr lang="en-GB" b="1" dirty="0">
                <a:solidFill>
                  <a:srgbClr val="FF0000"/>
                </a:solidFill>
              </a:rPr>
              <a:t>bare minimum GitHub and AWS skills </a:t>
            </a:r>
            <a:r>
              <a:rPr lang="en-GB" dirty="0"/>
              <a:t>required to implement a SQL Server deployment pipeline.</a:t>
            </a:r>
          </a:p>
        </p:txBody>
      </p:sp>
      <p:sp>
        <p:nvSpPr>
          <p:cNvPr id="6" name="Slide Number Placeholder 8">
            <a:extLst>
              <a:ext uri="{FF2B5EF4-FFF2-40B4-BE49-F238E27FC236}">
                <a16:creationId xmlns:a16="http://schemas.microsoft.com/office/drawing/2014/main" id="{8DB22D4C-E075-4E96-B66E-261CA969FC6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a:t>
            </a:fld>
            <a:endParaRPr lang="en-GB" dirty="0"/>
          </a:p>
        </p:txBody>
      </p:sp>
      <p:sp>
        <p:nvSpPr>
          <p:cNvPr id="7" name="Footer Placeholder 4">
            <a:extLst>
              <a:ext uri="{FF2B5EF4-FFF2-40B4-BE49-F238E27FC236}">
                <a16:creationId xmlns:a16="http://schemas.microsoft.com/office/drawing/2014/main" id="{AA303005-6F60-4939-B431-2FD21BB694F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5C82942A-1423-4EE8-ADA4-A1052EDD1733}"/>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3634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dirty="0">
                <a:solidFill>
                  <a:srgbClr val="FF0000"/>
                </a:solidFill>
              </a:rPr>
              <a:t>Production data</a:t>
            </a:r>
          </a:p>
          <a:p>
            <a:pPr marL="0" indent="0" algn="ctr">
              <a:buNone/>
            </a:pPr>
            <a:r>
              <a:rPr lang="en-GB" sz="3600" dirty="0"/>
              <a:t>Masked Data</a:t>
            </a:r>
          </a:p>
          <a:p>
            <a:pPr marL="0" indent="0" algn="ctr">
              <a:buNone/>
            </a:pPr>
            <a:r>
              <a:rPr lang="en-GB" sz="3600" dirty="0"/>
              <a:t>Curated Data</a:t>
            </a:r>
          </a:p>
          <a:p>
            <a:pPr marL="0" indent="0" algn="ctr">
              <a:buNone/>
            </a:pPr>
            <a:r>
              <a:rPr lang="en-GB" sz="3600" dirty="0"/>
              <a:t>Generated Data</a:t>
            </a:r>
          </a:p>
          <a:p>
            <a:pPr marL="0" indent="0" algn="ctr">
              <a:buNone/>
            </a:pPr>
            <a:r>
              <a:rPr lang="en-GB" sz="3600" dirty="0"/>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50</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7F586818-74F5-49E1-979E-AA1FF4A04AE5}"/>
              </a:ext>
            </a:extLst>
          </p:cNvPr>
          <p:cNvGraphicFramePr>
            <a:graphicFrameLocks noGrp="1"/>
          </p:cNvGraphicFramePr>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r>
                        <a:rPr lang="en-GB" dirty="0"/>
                        <a:t>Anakin</a:t>
                      </a:r>
                    </a:p>
                  </a:txBody>
                  <a:tcPr anchor="ctr"/>
                </a:tc>
                <a:tc>
                  <a:txBody>
                    <a:bodyPr/>
                    <a:lstStyle/>
                    <a:p>
                      <a:pPr algn="l"/>
                      <a:r>
                        <a:rPr lang="en-GB" dirty="0"/>
                        <a:t>Skywalker</a:t>
                      </a:r>
                    </a:p>
                  </a:txBody>
                  <a:tcPr anchor="ctr"/>
                </a:tc>
                <a:tc>
                  <a:txBody>
                    <a:bodyPr/>
                    <a:lstStyle/>
                    <a:p>
                      <a:pPr lvl="0" algn="r"/>
                      <a:r>
                        <a:rPr lang="en-GB" dirty="0"/>
                        <a:t>27000</a:t>
                      </a:r>
                    </a:p>
                  </a:txBody>
                  <a:tcPr anchor="ctr"/>
                </a:tc>
                <a:extLst>
                  <a:ext uri="{0D108BD9-81ED-4DB2-BD59-A6C34878D82A}">
                    <a16:rowId xmlns:a16="http://schemas.microsoft.com/office/drawing/2014/main" val="216798315"/>
                  </a:ext>
                </a:extLst>
              </a:tr>
              <a:tr h="513123">
                <a:tc>
                  <a:txBody>
                    <a:bodyPr/>
                    <a:lstStyle/>
                    <a:p>
                      <a:pPr algn="l"/>
                      <a:r>
                        <a:rPr lang="en-GB" dirty="0"/>
                        <a:t>Luke</a:t>
                      </a:r>
                    </a:p>
                  </a:txBody>
                  <a:tcPr anchor="ctr"/>
                </a:tc>
                <a:tc>
                  <a:txBody>
                    <a:bodyPr/>
                    <a:lstStyle/>
                    <a:p>
                      <a:pPr algn="l"/>
                      <a:r>
                        <a:rPr lang="en-GB" dirty="0"/>
                        <a:t>Skywalker</a:t>
                      </a:r>
                    </a:p>
                  </a:txBody>
                  <a:tcPr anchor="ctr"/>
                </a:tc>
                <a:tc>
                  <a:txBody>
                    <a:bodyPr/>
                    <a:lstStyle/>
                    <a:p>
                      <a:pPr lvl="0" algn="r"/>
                      <a:r>
                        <a:rPr lang="en-GB" dirty="0"/>
                        <a:t>25000</a:t>
                      </a:r>
                    </a:p>
                  </a:txBody>
                  <a:tcPr anchor="ctr"/>
                </a:tc>
                <a:extLst>
                  <a:ext uri="{0D108BD9-81ED-4DB2-BD59-A6C34878D82A}">
                    <a16:rowId xmlns:a16="http://schemas.microsoft.com/office/drawing/2014/main" val="1063200950"/>
                  </a:ext>
                </a:extLst>
              </a:tr>
              <a:tr h="556036">
                <a:tc>
                  <a:txBody>
                    <a:bodyPr/>
                    <a:lstStyle/>
                    <a:p>
                      <a:pPr algn="l"/>
                      <a:r>
                        <a:rPr lang="en-GB" dirty="0"/>
                        <a:t>Leia</a:t>
                      </a:r>
                    </a:p>
                  </a:txBody>
                  <a:tcPr anchor="ctr"/>
                </a:tc>
                <a:tc>
                  <a:txBody>
                    <a:bodyPr/>
                    <a:lstStyle/>
                    <a:p>
                      <a:pPr algn="l"/>
                      <a:r>
                        <a:rPr lang="en-GB" dirty="0"/>
                        <a:t>Organa Solo</a:t>
                      </a:r>
                    </a:p>
                  </a:txBody>
                  <a:tcPr anchor="ctr"/>
                </a:tc>
                <a:tc>
                  <a:txBody>
                    <a:bodyPr/>
                    <a:lstStyle/>
                    <a:p>
                      <a:pPr lvl="0" algn="r"/>
                      <a:r>
                        <a:rPr lang="en-GB" dirty="0"/>
                        <a:t>25000</a:t>
                      </a:r>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Obi-Wan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Kenobi</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t>12500</a:t>
                      </a:r>
                    </a:p>
                  </a:txBody>
                  <a:tcPr anchor="ctr"/>
                </a:tc>
                <a:extLst>
                  <a:ext uri="{0D108BD9-81ED-4DB2-BD59-A6C34878D82A}">
                    <a16:rowId xmlns:a16="http://schemas.microsoft.com/office/drawing/2014/main" val="971685973"/>
                  </a:ext>
                </a:extLst>
              </a:tr>
              <a:tr h="513123">
                <a:tc>
                  <a:txBody>
                    <a:bodyPr/>
                    <a:lstStyle/>
                    <a:p>
                      <a:pPr algn="l"/>
                      <a:r>
                        <a:rPr lang="en-GB" dirty="0"/>
                        <a:t>Han</a:t>
                      </a:r>
                    </a:p>
                  </a:txBody>
                  <a:tcPr anchor="ctr"/>
                </a:tc>
                <a:tc>
                  <a:txBody>
                    <a:bodyPr/>
                    <a:lstStyle/>
                    <a:p>
                      <a:pPr algn="l"/>
                      <a:r>
                        <a:rPr lang="en-GB" dirty="0"/>
                        <a:t>Solo</a:t>
                      </a:r>
                    </a:p>
                  </a:txBody>
                  <a:tcPr anchor="ctr"/>
                </a:tc>
                <a:tc>
                  <a:txBody>
                    <a:bodyPr/>
                    <a:lstStyle/>
                    <a:p>
                      <a:pPr lvl="0" algn="r"/>
                      <a:r>
                        <a:rPr lang="en-GB" dirty="0"/>
                        <a:t>2500</a:t>
                      </a:r>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1889796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strike="sngStrike" dirty="0">
                <a:solidFill>
                  <a:schemeClr val="tx1">
                    <a:lumMod val="50000"/>
                    <a:lumOff val="50000"/>
                  </a:schemeClr>
                </a:solidFill>
              </a:rPr>
              <a:t>Production data</a:t>
            </a:r>
          </a:p>
          <a:p>
            <a:pPr marL="0" indent="0" algn="ctr">
              <a:buNone/>
            </a:pPr>
            <a:r>
              <a:rPr lang="en-GB" sz="3600" b="1" dirty="0">
                <a:solidFill>
                  <a:srgbClr val="FF0000"/>
                </a:solidFill>
              </a:rPr>
              <a:t>Masked Data</a:t>
            </a:r>
          </a:p>
          <a:p>
            <a:pPr marL="0" indent="0" algn="ctr">
              <a:buNone/>
            </a:pPr>
            <a:r>
              <a:rPr lang="en-GB" sz="3600" dirty="0"/>
              <a:t>Curated Data</a:t>
            </a:r>
          </a:p>
          <a:p>
            <a:pPr marL="0" indent="0" algn="ctr">
              <a:buNone/>
            </a:pPr>
            <a:r>
              <a:rPr lang="en-GB" sz="3600" dirty="0"/>
              <a:t>Generated Data</a:t>
            </a:r>
          </a:p>
          <a:p>
            <a:pPr marL="0" indent="0" algn="ctr">
              <a:buNone/>
            </a:pPr>
            <a:r>
              <a:rPr lang="en-GB" sz="3600" dirty="0"/>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51</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7F586818-74F5-49E1-979E-AA1FF4A04AE5}"/>
              </a:ext>
            </a:extLst>
          </p:cNvPr>
          <p:cNvGraphicFramePr>
            <a:graphicFrameLocks noGrp="1"/>
          </p:cNvGraphicFramePr>
          <p:nvPr>
            <p:extLst>
              <p:ext uri="{D42A27DB-BD31-4B8C-83A1-F6EECF244321}">
                <p14:modId xmlns:p14="http://schemas.microsoft.com/office/powerpoint/2010/main" val="3694526456"/>
              </p:ext>
            </p:extLst>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r>
                        <a:rPr lang="en-GB" dirty="0"/>
                        <a:t>Bob</a:t>
                      </a:r>
                    </a:p>
                  </a:txBody>
                  <a:tcPr anchor="ctr"/>
                </a:tc>
                <a:tc>
                  <a:txBody>
                    <a:bodyPr/>
                    <a:lstStyle/>
                    <a:p>
                      <a:pPr algn="l"/>
                      <a:r>
                        <a:rPr lang="en-GB"/>
                        <a:t>Smith</a:t>
                      </a:r>
                      <a:endParaRPr lang="en-GB" dirty="0"/>
                    </a:p>
                  </a:txBody>
                  <a:tcPr anchor="ctr"/>
                </a:tc>
                <a:tc>
                  <a:txBody>
                    <a:bodyPr/>
                    <a:lstStyle/>
                    <a:p>
                      <a:pPr lvl="0" algn="r"/>
                      <a:r>
                        <a:rPr lang="en-GB" dirty="0"/>
                        <a:t>27000</a:t>
                      </a:r>
                    </a:p>
                  </a:txBody>
                  <a:tcPr anchor="ctr"/>
                </a:tc>
                <a:extLst>
                  <a:ext uri="{0D108BD9-81ED-4DB2-BD59-A6C34878D82A}">
                    <a16:rowId xmlns:a16="http://schemas.microsoft.com/office/drawing/2014/main" val="216798315"/>
                  </a:ext>
                </a:extLst>
              </a:tr>
              <a:tr h="513123">
                <a:tc>
                  <a:txBody>
                    <a:bodyPr/>
                    <a:lstStyle/>
                    <a:p>
                      <a:pPr algn="l"/>
                      <a:r>
                        <a:rPr lang="en-GB" dirty="0"/>
                        <a:t>Daniel</a:t>
                      </a:r>
                    </a:p>
                  </a:txBody>
                  <a:tcPr anchor="ctr"/>
                </a:tc>
                <a:tc>
                  <a:txBody>
                    <a:bodyPr/>
                    <a:lstStyle/>
                    <a:p>
                      <a:pPr algn="l"/>
                      <a:r>
                        <a:rPr lang="en-GB" dirty="0"/>
                        <a:t>Smith</a:t>
                      </a:r>
                    </a:p>
                  </a:txBody>
                  <a:tcPr anchor="ctr"/>
                </a:tc>
                <a:tc>
                  <a:txBody>
                    <a:bodyPr/>
                    <a:lstStyle/>
                    <a:p>
                      <a:pPr lvl="0" algn="r"/>
                      <a:r>
                        <a:rPr lang="en-GB" dirty="0"/>
                        <a:t>25000</a:t>
                      </a:r>
                    </a:p>
                  </a:txBody>
                  <a:tcPr anchor="ctr"/>
                </a:tc>
                <a:extLst>
                  <a:ext uri="{0D108BD9-81ED-4DB2-BD59-A6C34878D82A}">
                    <a16:rowId xmlns:a16="http://schemas.microsoft.com/office/drawing/2014/main" val="1063200950"/>
                  </a:ext>
                </a:extLst>
              </a:tr>
              <a:tr h="556036">
                <a:tc>
                  <a:txBody>
                    <a:bodyPr/>
                    <a:lstStyle/>
                    <a:p>
                      <a:pPr algn="l"/>
                      <a:r>
                        <a:rPr lang="en-GB" dirty="0"/>
                        <a:t>Katie</a:t>
                      </a:r>
                    </a:p>
                  </a:txBody>
                  <a:tcPr anchor="ctr"/>
                </a:tc>
                <a:tc>
                  <a:txBody>
                    <a:bodyPr/>
                    <a:lstStyle/>
                    <a:p>
                      <a:pPr algn="l"/>
                      <a:r>
                        <a:rPr lang="en-GB" dirty="0"/>
                        <a:t>Jones</a:t>
                      </a:r>
                    </a:p>
                  </a:txBody>
                  <a:tcPr anchor="ctr"/>
                </a:tc>
                <a:tc>
                  <a:txBody>
                    <a:bodyPr/>
                    <a:lstStyle/>
                    <a:p>
                      <a:pPr lvl="0" algn="r"/>
                      <a:r>
                        <a:rPr lang="en-GB" dirty="0"/>
                        <a:t>25000</a:t>
                      </a:r>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Peter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Taylor</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t>12500</a:t>
                      </a:r>
                    </a:p>
                  </a:txBody>
                  <a:tcPr anchor="ctr"/>
                </a:tc>
                <a:extLst>
                  <a:ext uri="{0D108BD9-81ED-4DB2-BD59-A6C34878D82A}">
                    <a16:rowId xmlns:a16="http://schemas.microsoft.com/office/drawing/2014/main" val="971685973"/>
                  </a:ext>
                </a:extLst>
              </a:tr>
              <a:tr h="513123">
                <a:tc>
                  <a:txBody>
                    <a:bodyPr/>
                    <a:lstStyle/>
                    <a:p>
                      <a:pPr algn="l"/>
                      <a:r>
                        <a:rPr lang="en-GB" dirty="0"/>
                        <a:t>Sam</a:t>
                      </a:r>
                    </a:p>
                  </a:txBody>
                  <a:tcPr anchor="ctr"/>
                </a:tc>
                <a:tc>
                  <a:txBody>
                    <a:bodyPr/>
                    <a:lstStyle/>
                    <a:p>
                      <a:pPr algn="l"/>
                      <a:r>
                        <a:rPr lang="en-GB" dirty="0"/>
                        <a:t>Brown</a:t>
                      </a:r>
                    </a:p>
                  </a:txBody>
                  <a:tcPr anchor="ctr"/>
                </a:tc>
                <a:tc>
                  <a:txBody>
                    <a:bodyPr/>
                    <a:lstStyle/>
                    <a:p>
                      <a:pPr lvl="0" algn="r"/>
                      <a:r>
                        <a:rPr lang="en-GB" dirty="0"/>
                        <a:t>2500</a:t>
                      </a:r>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1063064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strike="sngStrike" dirty="0">
                <a:solidFill>
                  <a:schemeClr val="tx1">
                    <a:lumMod val="50000"/>
                    <a:lumOff val="50000"/>
                  </a:schemeClr>
                </a:solidFill>
              </a:rPr>
              <a:t>Production data</a:t>
            </a:r>
          </a:p>
          <a:p>
            <a:pPr marL="0" indent="0" algn="ctr">
              <a:buNone/>
            </a:pPr>
            <a:r>
              <a:rPr lang="en-GB" sz="3600" dirty="0"/>
              <a:t>Masked Data</a:t>
            </a:r>
          </a:p>
          <a:p>
            <a:pPr marL="0" indent="0" algn="ctr">
              <a:buNone/>
            </a:pPr>
            <a:r>
              <a:rPr lang="en-GB" sz="3600" b="1" dirty="0">
                <a:solidFill>
                  <a:srgbClr val="FF0000"/>
                </a:solidFill>
              </a:rPr>
              <a:t>Curated Data</a:t>
            </a:r>
          </a:p>
          <a:p>
            <a:pPr marL="0" indent="0" algn="ctr">
              <a:buNone/>
            </a:pPr>
            <a:r>
              <a:rPr lang="en-GB" sz="3600" dirty="0"/>
              <a:t>Generated Data</a:t>
            </a:r>
          </a:p>
          <a:p>
            <a:pPr marL="0" indent="0" algn="ctr">
              <a:buNone/>
            </a:pPr>
            <a:r>
              <a:rPr lang="en-GB" sz="3600" dirty="0"/>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52</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7F586818-74F5-49E1-979E-AA1FF4A04AE5}"/>
              </a:ext>
            </a:extLst>
          </p:cNvPr>
          <p:cNvGraphicFramePr>
            <a:graphicFrameLocks noGrp="1"/>
          </p:cNvGraphicFramePr>
          <p:nvPr>
            <p:extLst>
              <p:ext uri="{D42A27DB-BD31-4B8C-83A1-F6EECF244321}">
                <p14:modId xmlns:p14="http://schemas.microsoft.com/office/powerpoint/2010/main" val="2580808334"/>
              </p:ext>
            </p:extLst>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r>
                        <a:rPr lang="en-GB" dirty="0"/>
                        <a:t>Testy</a:t>
                      </a:r>
                    </a:p>
                  </a:txBody>
                  <a:tcPr anchor="ctr"/>
                </a:tc>
                <a:tc>
                  <a:txBody>
                    <a:bodyPr/>
                    <a:lstStyle/>
                    <a:p>
                      <a:pPr algn="l"/>
                      <a:r>
                        <a:rPr lang="en-GB" dirty="0" err="1"/>
                        <a:t>McTestface</a:t>
                      </a:r>
                      <a:endParaRPr lang="en-GB" dirty="0"/>
                    </a:p>
                  </a:txBody>
                  <a:tcPr anchor="ctr"/>
                </a:tc>
                <a:tc>
                  <a:txBody>
                    <a:bodyPr/>
                    <a:lstStyle/>
                    <a:p>
                      <a:pPr lvl="0" algn="r"/>
                      <a:r>
                        <a:rPr lang="en-GB" dirty="0"/>
                        <a:t>7500</a:t>
                      </a:r>
                    </a:p>
                  </a:txBody>
                  <a:tcPr anchor="ctr"/>
                </a:tc>
                <a:extLst>
                  <a:ext uri="{0D108BD9-81ED-4DB2-BD59-A6C34878D82A}">
                    <a16:rowId xmlns:a16="http://schemas.microsoft.com/office/drawing/2014/main" val="216798315"/>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1063200950"/>
                  </a:ext>
                </a:extLst>
              </a:tr>
              <a:tr h="556036">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97168597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2715147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strike="sngStrike" dirty="0">
                <a:solidFill>
                  <a:schemeClr val="tx1">
                    <a:lumMod val="50000"/>
                    <a:lumOff val="50000"/>
                  </a:schemeClr>
                </a:solidFill>
              </a:rPr>
              <a:t>Production data</a:t>
            </a:r>
          </a:p>
          <a:p>
            <a:pPr marL="0" indent="0" algn="ctr">
              <a:buNone/>
            </a:pPr>
            <a:r>
              <a:rPr lang="en-GB" sz="3600" dirty="0"/>
              <a:t>Masked Data</a:t>
            </a:r>
          </a:p>
          <a:p>
            <a:pPr marL="0" indent="0" algn="ctr">
              <a:buNone/>
            </a:pPr>
            <a:r>
              <a:rPr lang="en-GB" sz="3600" dirty="0"/>
              <a:t>Curated Data</a:t>
            </a:r>
          </a:p>
          <a:p>
            <a:pPr marL="0" indent="0" algn="ctr">
              <a:buNone/>
            </a:pPr>
            <a:r>
              <a:rPr lang="en-GB" sz="3600" b="1" dirty="0">
                <a:solidFill>
                  <a:srgbClr val="FF0000"/>
                </a:solidFill>
              </a:rPr>
              <a:t>Generated Data</a:t>
            </a:r>
          </a:p>
          <a:p>
            <a:pPr marL="0" indent="0" algn="ctr">
              <a:buNone/>
            </a:pPr>
            <a:r>
              <a:rPr lang="en-GB" sz="3600" dirty="0"/>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53</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20">
            <a:extLst>
              <a:ext uri="{FF2B5EF4-FFF2-40B4-BE49-F238E27FC236}">
                <a16:creationId xmlns:a16="http://schemas.microsoft.com/office/drawing/2014/main" id="{06468C0A-33CA-415E-9A70-8D434A4A6EBB}"/>
              </a:ext>
            </a:extLst>
          </p:cNvPr>
          <p:cNvGraphicFramePr>
            <a:graphicFrameLocks noGrp="1"/>
          </p:cNvGraphicFramePr>
          <p:nvPr>
            <p:extLst>
              <p:ext uri="{D42A27DB-BD31-4B8C-83A1-F6EECF244321}">
                <p14:modId xmlns:p14="http://schemas.microsoft.com/office/powerpoint/2010/main" val="3916760987"/>
              </p:ext>
            </p:extLst>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r>
                        <a:rPr lang="en-GB" dirty="0"/>
                        <a:t>Janet</a:t>
                      </a:r>
                    </a:p>
                  </a:txBody>
                  <a:tcPr anchor="ctr"/>
                </a:tc>
                <a:tc>
                  <a:txBody>
                    <a:bodyPr/>
                    <a:lstStyle/>
                    <a:p>
                      <a:pPr algn="l"/>
                      <a:r>
                        <a:rPr lang="en-GB" dirty="0"/>
                        <a:t>Wilson</a:t>
                      </a:r>
                    </a:p>
                  </a:txBody>
                  <a:tcPr anchor="ctr"/>
                </a:tc>
                <a:tc>
                  <a:txBody>
                    <a:bodyPr/>
                    <a:lstStyle/>
                    <a:p>
                      <a:pPr lvl="0" algn="r"/>
                      <a:r>
                        <a:rPr lang="en-GB" dirty="0"/>
                        <a:t>16000</a:t>
                      </a:r>
                    </a:p>
                  </a:txBody>
                  <a:tcPr anchor="ctr"/>
                </a:tc>
                <a:extLst>
                  <a:ext uri="{0D108BD9-81ED-4DB2-BD59-A6C34878D82A}">
                    <a16:rowId xmlns:a16="http://schemas.microsoft.com/office/drawing/2014/main" val="216798315"/>
                  </a:ext>
                </a:extLst>
              </a:tr>
              <a:tr h="513123">
                <a:tc>
                  <a:txBody>
                    <a:bodyPr/>
                    <a:lstStyle/>
                    <a:p>
                      <a:pPr algn="l"/>
                      <a:r>
                        <a:rPr lang="en-GB" dirty="0"/>
                        <a:t>Theo</a:t>
                      </a:r>
                    </a:p>
                  </a:txBody>
                  <a:tcPr anchor="ctr"/>
                </a:tc>
                <a:tc>
                  <a:txBody>
                    <a:bodyPr/>
                    <a:lstStyle/>
                    <a:p>
                      <a:pPr algn="l"/>
                      <a:r>
                        <a:rPr lang="en-GB" dirty="0"/>
                        <a:t>Johnson</a:t>
                      </a:r>
                    </a:p>
                  </a:txBody>
                  <a:tcPr anchor="ctr"/>
                </a:tc>
                <a:tc>
                  <a:txBody>
                    <a:bodyPr/>
                    <a:lstStyle/>
                    <a:p>
                      <a:pPr lvl="0" algn="r"/>
                      <a:r>
                        <a:rPr lang="en-GB" dirty="0"/>
                        <a:t>3000</a:t>
                      </a:r>
                    </a:p>
                  </a:txBody>
                  <a:tcPr anchor="ctr"/>
                </a:tc>
                <a:extLst>
                  <a:ext uri="{0D108BD9-81ED-4DB2-BD59-A6C34878D82A}">
                    <a16:rowId xmlns:a16="http://schemas.microsoft.com/office/drawing/2014/main" val="1063200950"/>
                  </a:ext>
                </a:extLst>
              </a:tr>
              <a:tr h="556036">
                <a:tc>
                  <a:txBody>
                    <a:bodyPr/>
                    <a:lstStyle/>
                    <a:p>
                      <a:pPr algn="l"/>
                      <a:r>
                        <a:rPr lang="en-GB" dirty="0"/>
                        <a:t>Sarah</a:t>
                      </a:r>
                    </a:p>
                  </a:txBody>
                  <a:tcPr anchor="ctr"/>
                </a:tc>
                <a:tc>
                  <a:txBody>
                    <a:bodyPr/>
                    <a:lstStyle/>
                    <a:p>
                      <a:pPr algn="l"/>
                      <a:r>
                        <a:rPr lang="en-GB" dirty="0"/>
                        <a:t>Cooper</a:t>
                      </a:r>
                    </a:p>
                  </a:txBody>
                  <a:tcPr anchor="ctr"/>
                </a:tc>
                <a:tc>
                  <a:txBody>
                    <a:bodyPr/>
                    <a:lstStyle/>
                    <a:p>
                      <a:pPr lvl="0" algn="r"/>
                      <a:r>
                        <a:rPr lang="en-GB" dirty="0"/>
                        <a:t>6500</a:t>
                      </a:r>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Arthur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Wilson</a:t>
                      </a:r>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dirty="0"/>
                        <a:t>19500</a:t>
                      </a:r>
                    </a:p>
                  </a:txBody>
                  <a:tcPr anchor="ctr"/>
                </a:tc>
                <a:extLst>
                  <a:ext uri="{0D108BD9-81ED-4DB2-BD59-A6C34878D82A}">
                    <a16:rowId xmlns:a16="http://schemas.microsoft.com/office/drawing/2014/main" val="97168597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1921583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strike="sngStrike" dirty="0">
                <a:solidFill>
                  <a:schemeClr val="tx1">
                    <a:lumMod val="50000"/>
                    <a:lumOff val="50000"/>
                  </a:schemeClr>
                </a:solidFill>
              </a:rPr>
              <a:t>Production data</a:t>
            </a:r>
          </a:p>
          <a:p>
            <a:pPr marL="0" indent="0" algn="ctr">
              <a:buNone/>
            </a:pPr>
            <a:r>
              <a:rPr lang="en-GB" sz="3600" dirty="0"/>
              <a:t>Masked Data</a:t>
            </a:r>
          </a:p>
          <a:p>
            <a:pPr marL="0" indent="0" algn="ctr">
              <a:buNone/>
            </a:pPr>
            <a:r>
              <a:rPr lang="en-GB" sz="3600" dirty="0"/>
              <a:t>Curated Data</a:t>
            </a:r>
          </a:p>
          <a:p>
            <a:pPr marL="0" indent="0" algn="ctr">
              <a:buNone/>
            </a:pPr>
            <a:r>
              <a:rPr lang="en-GB" sz="3600" dirty="0"/>
              <a:t>Generated Data</a:t>
            </a:r>
          </a:p>
          <a:p>
            <a:pPr marL="0" indent="0" algn="ctr">
              <a:buNone/>
            </a:pPr>
            <a:r>
              <a:rPr lang="en-GB" sz="3600" b="1" dirty="0">
                <a:solidFill>
                  <a:srgbClr val="FF0000"/>
                </a:solidFill>
              </a:rPr>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54</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7F586818-74F5-49E1-979E-AA1FF4A04AE5}"/>
              </a:ext>
            </a:extLst>
          </p:cNvPr>
          <p:cNvGraphicFramePr>
            <a:graphicFrameLocks noGrp="1"/>
          </p:cNvGraphicFramePr>
          <p:nvPr>
            <p:extLst>
              <p:ext uri="{D42A27DB-BD31-4B8C-83A1-F6EECF244321}">
                <p14:modId xmlns:p14="http://schemas.microsoft.com/office/powerpoint/2010/main" val="3902056262"/>
              </p:ext>
            </p:extLst>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216798315"/>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1063200950"/>
                  </a:ext>
                </a:extLst>
              </a:tr>
              <a:tr h="556036">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97168597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4068968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3" name="Content Placeholder 2">
            <a:extLst>
              <a:ext uri="{FF2B5EF4-FFF2-40B4-BE49-F238E27FC236}">
                <a16:creationId xmlns:a16="http://schemas.microsoft.com/office/drawing/2014/main" id="{219804EC-4D44-45C3-A51A-C9138C0AB345}"/>
              </a:ext>
            </a:extLst>
          </p:cNvPr>
          <p:cNvSpPr>
            <a:spLocks noGrp="1"/>
          </p:cNvSpPr>
          <p:nvPr>
            <p:ph idx="1"/>
          </p:nvPr>
        </p:nvSpPr>
        <p:spPr>
          <a:xfrm>
            <a:off x="838200" y="1899088"/>
            <a:ext cx="5926324" cy="4225432"/>
          </a:xfrm>
        </p:spPr>
        <p:txBody>
          <a:bodyPr anchor="ctr">
            <a:noAutofit/>
          </a:bodyPr>
          <a:lstStyle/>
          <a:p>
            <a:pPr marL="0" indent="0" algn="ctr">
              <a:buNone/>
            </a:pPr>
            <a:r>
              <a:rPr lang="en-GB" sz="3600" b="1" strike="sngStrike" dirty="0">
                <a:solidFill>
                  <a:schemeClr val="tx1">
                    <a:lumMod val="50000"/>
                    <a:lumOff val="50000"/>
                  </a:schemeClr>
                </a:solidFill>
              </a:rPr>
              <a:t>Production data</a:t>
            </a:r>
          </a:p>
          <a:p>
            <a:pPr marL="0" indent="0" algn="ctr">
              <a:buNone/>
            </a:pPr>
            <a:r>
              <a:rPr lang="en-GB" sz="3600" dirty="0"/>
              <a:t>Masked Data</a:t>
            </a:r>
          </a:p>
          <a:p>
            <a:pPr marL="0" indent="0" algn="ctr">
              <a:buNone/>
            </a:pPr>
            <a:r>
              <a:rPr lang="en-GB" sz="3600" dirty="0"/>
              <a:t>Curated Data</a:t>
            </a:r>
          </a:p>
          <a:p>
            <a:pPr marL="0" indent="0" algn="ctr">
              <a:buNone/>
            </a:pPr>
            <a:r>
              <a:rPr lang="en-GB" sz="3600" dirty="0"/>
              <a:t>Generated Data</a:t>
            </a:r>
          </a:p>
          <a:p>
            <a:pPr marL="0" indent="0" algn="ctr">
              <a:buNone/>
            </a:pPr>
            <a:r>
              <a:rPr lang="en-GB" sz="3600" b="1" strike="sngStrike" dirty="0">
                <a:solidFill>
                  <a:schemeClr val="tx1">
                    <a:lumMod val="50000"/>
                    <a:lumOff val="50000"/>
                  </a:schemeClr>
                </a:solidFill>
              </a:rPr>
              <a:t>No Data</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55</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sp>
        <p:nvSpPr>
          <p:cNvPr id="9" name="Content Placeholder 2">
            <a:extLst>
              <a:ext uri="{FF2B5EF4-FFF2-40B4-BE49-F238E27FC236}">
                <a16:creationId xmlns:a16="http://schemas.microsoft.com/office/drawing/2014/main" id="{0A508ADE-3BE5-41C6-A0F3-3F2AC0CAE633}"/>
              </a:ext>
            </a:extLst>
          </p:cNvPr>
          <p:cNvSpPr txBox="1">
            <a:spLocks/>
          </p:cNvSpPr>
          <p:nvPr/>
        </p:nvSpPr>
        <p:spPr>
          <a:xfrm>
            <a:off x="207344" y="1748599"/>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Best for Dev/Test</a:t>
            </a:r>
          </a:p>
        </p:txBody>
      </p:sp>
      <p:sp>
        <p:nvSpPr>
          <p:cNvPr id="10" name="Content Placeholder 2">
            <a:extLst>
              <a:ext uri="{FF2B5EF4-FFF2-40B4-BE49-F238E27FC236}">
                <a16:creationId xmlns:a16="http://schemas.microsoft.com/office/drawing/2014/main" id="{292C3EE1-6C0B-4511-88F5-A81C2A0CDF06}"/>
              </a:ext>
            </a:extLst>
          </p:cNvPr>
          <p:cNvSpPr txBox="1">
            <a:spLocks/>
          </p:cNvSpPr>
          <p:nvPr/>
        </p:nvSpPr>
        <p:spPr>
          <a:xfrm>
            <a:off x="3861669" y="5489701"/>
            <a:ext cx="5701575" cy="879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400" b="1" u="sng" dirty="0"/>
              <a:t>Easiest to do</a:t>
            </a:r>
          </a:p>
        </p:txBody>
      </p:sp>
      <p:cxnSp>
        <p:nvCxnSpPr>
          <p:cNvPr id="12" name="Straight Arrow Connector 11">
            <a:extLst>
              <a:ext uri="{FF2B5EF4-FFF2-40B4-BE49-F238E27FC236}">
                <a16:creationId xmlns:a16="http://schemas.microsoft.com/office/drawing/2014/main" id="{496E1256-291A-4653-B06E-14A375A4003D}"/>
              </a:ext>
            </a:extLst>
          </p:cNvPr>
          <p:cNvCxnSpPr/>
          <p:nvPr/>
        </p:nvCxnSpPr>
        <p:spPr>
          <a:xfrm flipV="1">
            <a:off x="1001490" y="2513825"/>
            <a:ext cx="0" cy="3032355"/>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A99693-5F98-4304-9860-0B8369A6F7E5}"/>
              </a:ext>
            </a:extLst>
          </p:cNvPr>
          <p:cNvCxnSpPr>
            <a:cxnSpLocks/>
          </p:cNvCxnSpPr>
          <p:nvPr/>
        </p:nvCxnSpPr>
        <p:spPr>
          <a:xfrm>
            <a:off x="6531426" y="2188407"/>
            <a:ext cx="0" cy="3121650"/>
          </a:xfrm>
          <a:prstGeom prst="straightConnector1">
            <a:avLst/>
          </a:prstGeom>
          <a:ln w="76200">
            <a:solidFill>
              <a:srgbClr val="2F93E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20">
            <a:extLst>
              <a:ext uri="{FF2B5EF4-FFF2-40B4-BE49-F238E27FC236}">
                <a16:creationId xmlns:a16="http://schemas.microsoft.com/office/drawing/2014/main" id="{7F586818-74F5-49E1-979E-AA1FF4A04AE5}"/>
              </a:ext>
            </a:extLst>
          </p:cNvPr>
          <p:cNvGraphicFramePr>
            <a:graphicFrameLocks noGrp="1"/>
          </p:cNvGraphicFramePr>
          <p:nvPr/>
        </p:nvGraphicFramePr>
        <p:xfrm>
          <a:off x="6914153" y="2159650"/>
          <a:ext cx="5080002" cy="3121651"/>
        </p:xfrm>
        <a:graphic>
          <a:graphicData uri="http://schemas.openxmlformats.org/drawingml/2006/table">
            <a:tbl>
              <a:tblPr firstRow="1" bandRow="1">
                <a:tableStyleId>{5C22544A-7EE6-4342-B048-85BDC9FD1C3A}</a:tableStyleId>
              </a:tblPr>
              <a:tblGrid>
                <a:gridCol w="1693334">
                  <a:extLst>
                    <a:ext uri="{9D8B030D-6E8A-4147-A177-3AD203B41FA5}">
                      <a16:colId xmlns:a16="http://schemas.microsoft.com/office/drawing/2014/main" val="3084366175"/>
                    </a:ext>
                  </a:extLst>
                </a:gridCol>
                <a:gridCol w="1693334">
                  <a:extLst>
                    <a:ext uri="{9D8B030D-6E8A-4147-A177-3AD203B41FA5}">
                      <a16:colId xmlns:a16="http://schemas.microsoft.com/office/drawing/2014/main" val="4008057286"/>
                    </a:ext>
                  </a:extLst>
                </a:gridCol>
                <a:gridCol w="1693334">
                  <a:extLst>
                    <a:ext uri="{9D8B030D-6E8A-4147-A177-3AD203B41FA5}">
                      <a16:colId xmlns:a16="http://schemas.microsoft.com/office/drawing/2014/main" val="1364118486"/>
                    </a:ext>
                  </a:extLst>
                </a:gridCol>
              </a:tblGrid>
              <a:tr h="513123">
                <a:tc>
                  <a:txBody>
                    <a:bodyPr/>
                    <a:lstStyle/>
                    <a:p>
                      <a:pPr algn="ctr"/>
                      <a:r>
                        <a:rPr lang="en-GB" dirty="0"/>
                        <a:t>FirstName</a:t>
                      </a:r>
                    </a:p>
                  </a:txBody>
                  <a:tcPr anchor="ctr"/>
                </a:tc>
                <a:tc>
                  <a:txBody>
                    <a:bodyPr/>
                    <a:lstStyle/>
                    <a:p>
                      <a:pPr algn="ctr"/>
                      <a:r>
                        <a:rPr lang="en-GB" dirty="0" err="1"/>
                        <a:t>LastName</a:t>
                      </a:r>
                      <a:endParaRPr lang="en-GB" dirty="0"/>
                    </a:p>
                  </a:txBody>
                  <a:tcPr anchor="ctr"/>
                </a:tc>
                <a:tc>
                  <a:txBody>
                    <a:bodyPr/>
                    <a:lstStyle/>
                    <a:p>
                      <a:pPr algn="ctr"/>
                      <a:r>
                        <a:rPr lang="en-GB" dirty="0" err="1"/>
                        <a:t>Midichlorians</a:t>
                      </a:r>
                      <a:endParaRPr lang="en-GB" dirty="0"/>
                    </a:p>
                  </a:txBody>
                  <a:tcPr anchor="ctr"/>
                </a:tc>
                <a:extLst>
                  <a:ext uri="{0D108BD9-81ED-4DB2-BD59-A6C34878D82A}">
                    <a16:rowId xmlns:a16="http://schemas.microsoft.com/office/drawing/2014/main" val="349651259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216798315"/>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1063200950"/>
                  </a:ext>
                </a:extLst>
              </a:tr>
              <a:tr h="556036">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392351958"/>
                  </a:ext>
                </a:extLst>
              </a:tr>
              <a:tr h="5131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dirty="0"/>
                    </a:p>
                  </a:txBody>
                  <a:tcPr anchor="ctr"/>
                </a:tc>
                <a:extLst>
                  <a:ext uri="{0D108BD9-81ED-4DB2-BD59-A6C34878D82A}">
                    <a16:rowId xmlns:a16="http://schemas.microsoft.com/office/drawing/2014/main" val="971685973"/>
                  </a:ext>
                </a:extLst>
              </a:tr>
              <a:tr h="513123">
                <a:tc>
                  <a:txBody>
                    <a:bodyPr/>
                    <a:lstStyle/>
                    <a:p>
                      <a:pPr algn="l"/>
                      <a:endParaRPr lang="en-GB" dirty="0"/>
                    </a:p>
                  </a:txBody>
                  <a:tcPr anchor="ctr"/>
                </a:tc>
                <a:tc>
                  <a:txBody>
                    <a:bodyPr/>
                    <a:lstStyle/>
                    <a:p>
                      <a:pPr algn="l"/>
                      <a:endParaRPr lang="en-GB" dirty="0"/>
                    </a:p>
                  </a:txBody>
                  <a:tcPr anchor="ctr"/>
                </a:tc>
                <a:tc>
                  <a:txBody>
                    <a:bodyPr/>
                    <a:lstStyle/>
                    <a:p>
                      <a:pPr lvl="0" algn="r"/>
                      <a:endParaRPr lang="en-GB" dirty="0"/>
                    </a:p>
                  </a:txBody>
                  <a:tcPr anchor="ctr"/>
                </a:tc>
                <a:extLst>
                  <a:ext uri="{0D108BD9-81ED-4DB2-BD59-A6C34878D82A}">
                    <a16:rowId xmlns:a16="http://schemas.microsoft.com/office/drawing/2014/main" val="764249173"/>
                  </a:ext>
                </a:extLst>
              </a:tr>
            </a:tbl>
          </a:graphicData>
        </a:graphic>
      </p:graphicFrame>
    </p:spTree>
    <p:extLst>
      <p:ext uri="{BB962C8B-B14F-4D97-AF65-F5344CB8AC3E}">
        <p14:creationId xmlns:p14="http://schemas.microsoft.com/office/powerpoint/2010/main" val="4076576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Graphic 110" descr="Database">
            <a:extLst>
              <a:ext uri="{FF2B5EF4-FFF2-40B4-BE49-F238E27FC236}">
                <a16:creationId xmlns:a16="http://schemas.microsoft.com/office/drawing/2014/main" id="{273A0DB1-C44A-4447-80A9-8A7E94134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3971" y="4452940"/>
            <a:ext cx="1367357" cy="1367357"/>
          </a:xfrm>
          <a:prstGeom prst="rect">
            <a:avLst/>
          </a:prstGeom>
        </p:spPr>
      </p:pic>
      <p:pic>
        <p:nvPicPr>
          <p:cNvPr id="9" name="Graphic 8" descr="Database">
            <a:extLst>
              <a:ext uri="{FF2B5EF4-FFF2-40B4-BE49-F238E27FC236}">
                <a16:creationId xmlns:a16="http://schemas.microsoft.com/office/drawing/2014/main" id="{79956EA5-FDA7-44C2-AE0C-9F1A9AB783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3971" y="4455421"/>
            <a:ext cx="1367357" cy="1367357"/>
          </a:xfrm>
          <a:prstGeom prst="rect">
            <a:avLst/>
          </a:prstGeom>
        </p:spPr>
      </p:pic>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and Dev/Test Databases</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56</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10" name="Graphic 9" descr="Database">
            <a:extLst>
              <a:ext uri="{FF2B5EF4-FFF2-40B4-BE49-F238E27FC236}">
                <a16:creationId xmlns:a16="http://schemas.microsoft.com/office/drawing/2014/main" id="{8A3D8D67-E913-4202-9988-24EFF730D3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620" y="3594945"/>
            <a:ext cx="800135" cy="800135"/>
          </a:xfrm>
          <a:prstGeom prst="rect">
            <a:avLst/>
          </a:prstGeom>
        </p:spPr>
      </p:pic>
      <p:pic>
        <p:nvPicPr>
          <p:cNvPr id="14" name="Graphic 13" descr="Database">
            <a:extLst>
              <a:ext uri="{FF2B5EF4-FFF2-40B4-BE49-F238E27FC236}">
                <a16:creationId xmlns:a16="http://schemas.microsoft.com/office/drawing/2014/main" id="{69F6B164-9BBE-4C96-A31C-94D7379BD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2690" y="4450460"/>
            <a:ext cx="1367357" cy="1367357"/>
          </a:xfrm>
          <a:prstGeom prst="rect">
            <a:avLst/>
          </a:prstGeom>
        </p:spPr>
      </p:pic>
      <p:pic>
        <p:nvPicPr>
          <p:cNvPr id="15" name="Graphic 14" descr="Database">
            <a:extLst>
              <a:ext uri="{FF2B5EF4-FFF2-40B4-BE49-F238E27FC236}">
                <a16:creationId xmlns:a16="http://schemas.microsoft.com/office/drawing/2014/main" id="{0F7CFB00-5D03-4D03-A576-BDE22E16E6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29121" y="3078423"/>
            <a:ext cx="800135" cy="800135"/>
          </a:xfrm>
          <a:prstGeom prst="rect">
            <a:avLst/>
          </a:prstGeom>
        </p:spPr>
      </p:pic>
      <p:pic>
        <p:nvPicPr>
          <p:cNvPr id="16" name="Graphic 15" descr="Database">
            <a:extLst>
              <a:ext uri="{FF2B5EF4-FFF2-40B4-BE49-F238E27FC236}">
                <a16:creationId xmlns:a16="http://schemas.microsoft.com/office/drawing/2014/main" id="{9B83DBF7-4A44-4485-8FF6-B3DB6330B9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9451" y="4416893"/>
            <a:ext cx="800135" cy="800135"/>
          </a:xfrm>
          <a:prstGeom prst="rect">
            <a:avLst/>
          </a:prstGeom>
        </p:spPr>
      </p:pic>
      <p:pic>
        <p:nvPicPr>
          <p:cNvPr id="17" name="Graphic 16" descr="Database">
            <a:extLst>
              <a:ext uri="{FF2B5EF4-FFF2-40B4-BE49-F238E27FC236}">
                <a16:creationId xmlns:a16="http://schemas.microsoft.com/office/drawing/2014/main" id="{63CEDAFC-3EB3-40B3-88B1-C56273B22A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2644" y="3762683"/>
            <a:ext cx="800135" cy="800135"/>
          </a:xfrm>
          <a:prstGeom prst="rect">
            <a:avLst/>
          </a:prstGeom>
        </p:spPr>
      </p:pic>
      <p:pic>
        <p:nvPicPr>
          <p:cNvPr id="18" name="Graphic 17" descr="Database">
            <a:extLst>
              <a:ext uri="{FF2B5EF4-FFF2-40B4-BE49-F238E27FC236}">
                <a16:creationId xmlns:a16="http://schemas.microsoft.com/office/drawing/2014/main" id="{DB812F9B-F3C1-4528-8D03-92A3FF623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2106" y="2954208"/>
            <a:ext cx="800135" cy="800135"/>
          </a:xfrm>
          <a:prstGeom prst="rect">
            <a:avLst/>
          </a:prstGeom>
        </p:spPr>
      </p:pic>
      <p:grpSp>
        <p:nvGrpSpPr>
          <p:cNvPr id="110" name="Group 109">
            <a:extLst>
              <a:ext uri="{FF2B5EF4-FFF2-40B4-BE49-F238E27FC236}">
                <a16:creationId xmlns:a16="http://schemas.microsoft.com/office/drawing/2014/main" id="{572667C3-93B2-458C-8C8F-75BBE99A79A2}"/>
              </a:ext>
            </a:extLst>
          </p:cNvPr>
          <p:cNvGrpSpPr/>
          <p:nvPr/>
        </p:nvGrpSpPr>
        <p:grpSpPr>
          <a:xfrm>
            <a:off x="9721815" y="2562336"/>
            <a:ext cx="1367357" cy="1597638"/>
            <a:chOff x="8684258" y="2362268"/>
            <a:chExt cx="1367357" cy="1597638"/>
          </a:xfrm>
        </p:grpSpPr>
        <p:pic>
          <p:nvPicPr>
            <p:cNvPr id="7" name="Graphic 6" descr="Database">
              <a:extLst>
                <a:ext uri="{FF2B5EF4-FFF2-40B4-BE49-F238E27FC236}">
                  <a16:creationId xmlns:a16="http://schemas.microsoft.com/office/drawing/2014/main" id="{B26775E2-CD29-4D3A-A255-211AF86FC0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4258" y="2592549"/>
              <a:ext cx="1367357" cy="1367357"/>
            </a:xfrm>
            <a:prstGeom prst="rect">
              <a:avLst/>
            </a:prstGeom>
          </p:spPr>
        </p:pic>
        <p:sp>
          <p:nvSpPr>
            <p:cNvPr id="3" name="TextBox 2">
              <a:extLst>
                <a:ext uri="{FF2B5EF4-FFF2-40B4-BE49-F238E27FC236}">
                  <a16:creationId xmlns:a16="http://schemas.microsoft.com/office/drawing/2014/main" id="{181F3FD8-2584-425F-B5FC-610BB495D4EC}"/>
                </a:ext>
              </a:extLst>
            </p:cNvPr>
            <p:cNvSpPr txBox="1"/>
            <p:nvPr/>
          </p:nvSpPr>
          <p:spPr>
            <a:xfrm>
              <a:off x="8972635" y="2362268"/>
              <a:ext cx="790601" cy="369332"/>
            </a:xfrm>
            <a:prstGeom prst="rect">
              <a:avLst/>
            </a:prstGeom>
            <a:noFill/>
          </p:spPr>
          <p:txBody>
            <a:bodyPr wrap="none" rtlCol="0">
              <a:spAutoFit/>
            </a:bodyPr>
            <a:lstStyle/>
            <a:p>
              <a:pPr algn="ctr"/>
              <a:r>
                <a:rPr lang="en-GB" b="1" dirty="0">
                  <a:solidFill>
                    <a:srgbClr val="FF0000"/>
                  </a:solidFill>
                </a:rPr>
                <a:t>PROD</a:t>
              </a:r>
            </a:p>
          </p:txBody>
        </p:sp>
      </p:grpSp>
      <p:sp>
        <p:nvSpPr>
          <p:cNvPr id="22" name="TextBox 21">
            <a:extLst>
              <a:ext uri="{FF2B5EF4-FFF2-40B4-BE49-F238E27FC236}">
                <a16:creationId xmlns:a16="http://schemas.microsoft.com/office/drawing/2014/main" id="{0B57F115-3948-4FEA-9D83-FA045A52283A}"/>
              </a:ext>
            </a:extLst>
          </p:cNvPr>
          <p:cNvSpPr txBox="1"/>
          <p:nvPr/>
        </p:nvSpPr>
        <p:spPr>
          <a:xfrm>
            <a:off x="1169760" y="2681251"/>
            <a:ext cx="615874" cy="369332"/>
          </a:xfrm>
          <a:prstGeom prst="rect">
            <a:avLst/>
          </a:prstGeom>
          <a:noFill/>
        </p:spPr>
        <p:txBody>
          <a:bodyPr wrap="none" rtlCol="0">
            <a:spAutoFit/>
          </a:bodyPr>
          <a:lstStyle/>
          <a:p>
            <a:pPr algn="ctr"/>
            <a:r>
              <a:rPr lang="en-GB" b="1" dirty="0">
                <a:solidFill>
                  <a:srgbClr val="00B050"/>
                </a:solidFill>
              </a:rPr>
              <a:t>DEV</a:t>
            </a:r>
          </a:p>
        </p:txBody>
      </p:sp>
      <p:sp>
        <p:nvSpPr>
          <p:cNvPr id="23" name="TextBox 22">
            <a:extLst>
              <a:ext uri="{FF2B5EF4-FFF2-40B4-BE49-F238E27FC236}">
                <a16:creationId xmlns:a16="http://schemas.microsoft.com/office/drawing/2014/main" id="{68444F93-F446-4662-B3A6-A5490BDA35C1}"/>
              </a:ext>
            </a:extLst>
          </p:cNvPr>
          <p:cNvSpPr txBox="1"/>
          <p:nvPr/>
        </p:nvSpPr>
        <p:spPr>
          <a:xfrm>
            <a:off x="4067117" y="5693986"/>
            <a:ext cx="2018501" cy="369332"/>
          </a:xfrm>
          <a:prstGeom prst="rect">
            <a:avLst/>
          </a:prstGeom>
          <a:noFill/>
        </p:spPr>
        <p:txBody>
          <a:bodyPr wrap="none" rtlCol="0">
            <a:spAutoFit/>
          </a:bodyPr>
          <a:lstStyle/>
          <a:p>
            <a:pPr algn="ctr"/>
            <a:r>
              <a:rPr lang="en-GB" b="1" dirty="0">
                <a:solidFill>
                  <a:srgbClr val="00B050"/>
                </a:solidFill>
              </a:rPr>
              <a:t>DEV BASE IMAGE</a:t>
            </a:r>
          </a:p>
        </p:txBody>
      </p:sp>
      <p:sp>
        <p:nvSpPr>
          <p:cNvPr id="24" name="TextBox 23">
            <a:extLst>
              <a:ext uri="{FF2B5EF4-FFF2-40B4-BE49-F238E27FC236}">
                <a16:creationId xmlns:a16="http://schemas.microsoft.com/office/drawing/2014/main" id="{06A57970-1D54-4B8B-A7DC-34F52E6B8F77}"/>
              </a:ext>
            </a:extLst>
          </p:cNvPr>
          <p:cNvSpPr txBox="1"/>
          <p:nvPr/>
        </p:nvSpPr>
        <p:spPr>
          <a:xfrm>
            <a:off x="8588970" y="5693986"/>
            <a:ext cx="1816524" cy="369332"/>
          </a:xfrm>
          <a:prstGeom prst="rect">
            <a:avLst/>
          </a:prstGeom>
          <a:noFill/>
        </p:spPr>
        <p:txBody>
          <a:bodyPr wrap="none" rtlCol="0">
            <a:spAutoFit/>
          </a:bodyPr>
          <a:lstStyle/>
          <a:p>
            <a:pPr algn="ctr"/>
            <a:r>
              <a:rPr lang="en-GB" b="1" dirty="0"/>
              <a:t>STAGING AREA</a:t>
            </a:r>
          </a:p>
        </p:txBody>
      </p:sp>
      <p:cxnSp>
        <p:nvCxnSpPr>
          <p:cNvPr id="26" name="Straight Arrow Connector 25">
            <a:extLst>
              <a:ext uri="{FF2B5EF4-FFF2-40B4-BE49-F238E27FC236}">
                <a16:creationId xmlns:a16="http://schemas.microsoft.com/office/drawing/2014/main" id="{C2885BC1-2A5E-4E8E-9384-EBECCE8BDF51}"/>
              </a:ext>
            </a:extLst>
          </p:cNvPr>
          <p:cNvCxnSpPr>
            <a:cxnSpLocks/>
            <a:stCxn id="9" idx="1"/>
            <a:endCxn id="14" idx="3"/>
          </p:cNvCxnSpPr>
          <p:nvPr/>
        </p:nvCxnSpPr>
        <p:spPr>
          <a:xfrm flipH="1" flipV="1">
            <a:off x="5760047" y="5134139"/>
            <a:ext cx="2973924" cy="4961"/>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518EE7E-E4F2-48B4-AAE6-F3756EFFEEC3}"/>
              </a:ext>
            </a:extLst>
          </p:cNvPr>
          <p:cNvCxnSpPr>
            <a:cxnSpLocks/>
            <a:stCxn id="7" idx="2"/>
            <a:endCxn id="9" idx="0"/>
          </p:cNvCxnSpPr>
          <p:nvPr/>
        </p:nvCxnSpPr>
        <p:spPr>
          <a:xfrm flipH="1">
            <a:off x="9417650" y="4159974"/>
            <a:ext cx="987844" cy="295447"/>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AAE468-E602-43F4-A8EF-2DCC388DA5B0}"/>
              </a:ext>
            </a:extLst>
          </p:cNvPr>
          <p:cNvCxnSpPr>
            <a:cxnSpLocks/>
            <a:stCxn id="18" idx="0"/>
            <a:endCxn id="60" idx="1"/>
          </p:cNvCxnSpPr>
          <p:nvPr/>
        </p:nvCxnSpPr>
        <p:spPr>
          <a:xfrm flipV="1">
            <a:off x="1932174" y="2205046"/>
            <a:ext cx="1310225" cy="749162"/>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FCD759F-E508-4CBE-A400-EAFCF31FA5A7}"/>
              </a:ext>
            </a:extLst>
          </p:cNvPr>
          <p:cNvCxnSpPr>
            <a:cxnSpLocks/>
            <a:stCxn id="14" idx="1"/>
            <a:endCxn id="17" idx="3"/>
          </p:cNvCxnSpPr>
          <p:nvPr/>
        </p:nvCxnSpPr>
        <p:spPr>
          <a:xfrm flipH="1" flipV="1">
            <a:off x="2552779" y="4162751"/>
            <a:ext cx="1839911" cy="971388"/>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FE9E19-1855-4D45-935C-51A7EB353BCA}"/>
              </a:ext>
            </a:extLst>
          </p:cNvPr>
          <p:cNvSpPr txBox="1"/>
          <p:nvPr/>
        </p:nvSpPr>
        <p:spPr>
          <a:xfrm>
            <a:off x="7132636" y="1821024"/>
            <a:ext cx="1983236" cy="369332"/>
          </a:xfrm>
          <a:prstGeom prst="rect">
            <a:avLst/>
          </a:prstGeom>
          <a:noFill/>
        </p:spPr>
        <p:txBody>
          <a:bodyPr wrap="none" rtlCol="0">
            <a:spAutoFit/>
          </a:bodyPr>
          <a:lstStyle/>
          <a:p>
            <a:r>
              <a:rPr lang="en-GB" b="1" dirty="0">
                <a:solidFill>
                  <a:srgbClr val="FF0000"/>
                </a:solidFill>
              </a:rPr>
              <a:t>SENSITIVE DATA</a:t>
            </a:r>
          </a:p>
        </p:txBody>
      </p:sp>
      <p:sp>
        <p:nvSpPr>
          <p:cNvPr id="53" name="TextBox 52">
            <a:extLst>
              <a:ext uri="{FF2B5EF4-FFF2-40B4-BE49-F238E27FC236}">
                <a16:creationId xmlns:a16="http://schemas.microsoft.com/office/drawing/2014/main" id="{B482F2AA-1AC3-457B-B308-2899EC852407}"/>
              </a:ext>
            </a:extLst>
          </p:cNvPr>
          <p:cNvSpPr txBox="1"/>
          <p:nvPr/>
        </p:nvSpPr>
        <p:spPr>
          <a:xfrm>
            <a:off x="5200696" y="1816808"/>
            <a:ext cx="1931939" cy="369332"/>
          </a:xfrm>
          <a:prstGeom prst="rect">
            <a:avLst/>
          </a:prstGeom>
          <a:noFill/>
        </p:spPr>
        <p:txBody>
          <a:bodyPr wrap="none" rtlCol="0">
            <a:spAutoFit/>
          </a:bodyPr>
          <a:lstStyle/>
          <a:p>
            <a:pPr algn="r"/>
            <a:r>
              <a:rPr lang="en-GB" b="1" dirty="0">
                <a:solidFill>
                  <a:srgbClr val="00B050"/>
                </a:solidFill>
              </a:rPr>
              <a:t>PUBLIC DOMAIN</a:t>
            </a:r>
          </a:p>
        </p:txBody>
      </p:sp>
      <p:grpSp>
        <p:nvGrpSpPr>
          <p:cNvPr id="97" name="Group 96">
            <a:extLst>
              <a:ext uri="{FF2B5EF4-FFF2-40B4-BE49-F238E27FC236}">
                <a16:creationId xmlns:a16="http://schemas.microsoft.com/office/drawing/2014/main" id="{F45B308A-1302-4FBB-87DE-E0A65CE2248D}"/>
              </a:ext>
            </a:extLst>
          </p:cNvPr>
          <p:cNvGrpSpPr/>
          <p:nvPr/>
        </p:nvGrpSpPr>
        <p:grpSpPr>
          <a:xfrm>
            <a:off x="7515253" y="2031510"/>
            <a:ext cx="808903" cy="1087960"/>
            <a:chOff x="6485671" y="2592549"/>
            <a:chExt cx="808903" cy="1087960"/>
          </a:xfrm>
        </p:grpSpPr>
        <p:pic>
          <p:nvPicPr>
            <p:cNvPr id="55" name="Graphic 54" descr="Database">
              <a:extLst>
                <a:ext uri="{FF2B5EF4-FFF2-40B4-BE49-F238E27FC236}">
                  <a16:creationId xmlns:a16="http://schemas.microsoft.com/office/drawing/2014/main" id="{01F6A093-703F-42EC-94A2-B898005F8E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85671" y="2880374"/>
              <a:ext cx="800135" cy="800135"/>
            </a:xfrm>
            <a:prstGeom prst="rect">
              <a:avLst/>
            </a:prstGeom>
          </p:spPr>
        </p:pic>
        <p:sp>
          <p:nvSpPr>
            <p:cNvPr id="58" name="TextBox 57">
              <a:extLst>
                <a:ext uri="{FF2B5EF4-FFF2-40B4-BE49-F238E27FC236}">
                  <a16:creationId xmlns:a16="http://schemas.microsoft.com/office/drawing/2014/main" id="{4FD7B256-076C-4666-A337-CF471B6C7DA9}"/>
                </a:ext>
              </a:extLst>
            </p:cNvPr>
            <p:cNvSpPr txBox="1"/>
            <p:nvPr/>
          </p:nvSpPr>
          <p:spPr>
            <a:xfrm>
              <a:off x="6552063" y="2592549"/>
              <a:ext cx="742511" cy="369332"/>
            </a:xfrm>
            <a:prstGeom prst="rect">
              <a:avLst/>
            </a:prstGeom>
            <a:noFill/>
          </p:spPr>
          <p:txBody>
            <a:bodyPr wrap="none" rtlCol="0">
              <a:spAutoFit/>
            </a:bodyPr>
            <a:lstStyle/>
            <a:p>
              <a:r>
                <a:rPr lang="en-GB" b="1" dirty="0">
                  <a:solidFill>
                    <a:srgbClr val="FF0000"/>
                  </a:solidFill>
                </a:rPr>
                <a:t>TEST</a:t>
              </a:r>
            </a:p>
          </p:txBody>
        </p:sp>
      </p:grpSp>
      <p:grpSp>
        <p:nvGrpSpPr>
          <p:cNvPr id="98" name="Group 97">
            <a:extLst>
              <a:ext uri="{FF2B5EF4-FFF2-40B4-BE49-F238E27FC236}">
                <a16:creationId xmlns:a16="http://schemas.microsoft.com/office/drawing/2014/main" id="{C8E16712-3210-4CCD-A4D2-AB8CAFF2866C}"/>
              </a:ext>
            </a:extLst>
          </p:cNvPr>
          <p:cNvGrpSpPr/>
          <p:nvPr/>
        </p:nvGrpSpPr>
        <p:grpSpPr>
          <a:xfrm>
            <a:off x="6346559" y="3403390"/>
            <a:ext cx="800135" cy="1073737"/>
            <a:chOff x="5246573" y="2300280"/>
            <a:chExt cx="800135" cy="1073737"/>
          </a:xfrm>
        </p:grpSpPr>
        <p:pic>
          <p:nvPicPr>
            <p:cNvPr id="54" name="Graphic 53" descr="Database">
              <a:extLst>
                <a:ext uri="{FF2B5EF4-FFF2-40B4-BE49-F238E27FC236}">
                  <a16:creationId xmlns:a16="http://schemas.microsoft.com/office/drawing/2014/main" id="{76E2E0A1-6F0C-466F-860F-9BFD3E885F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46573" y="2573882"/>
              <a:ext cx="800135" cy="800135"/>
            </a:xfrm>
            <a:prstGeom prst="rect">
              <a:avLst/>
            </a:prstGeom>
          </p:spPr>
        </p:pic>
        <p:sp>
          <p:nvSpPr>
            <p:cNvPr id="59" name="TextBox 58">
              <a:extLst>
                <a:ext uri="{FF2B5EF4-FFF2-40B4-BE49-F238E27FC236}">
                  <a16:creationId xmlns:a16="http://schemas.microsoft.com/office/drawing/2014/main" id="{5573A18B-2EC7-402B-87C4-589E308D4D5D}"/>
                </a:ext>
              </a:extLst>
            </p:cNvPr>
            <p:cNvSpPr txBox="1"/>
            <p:nvPr/>
          </p:nvSpPr>
          <p:spPr>
            <a:xfrm>
              <a:off x="5262451" y="2300280"/>
              <a:ext cx="742511" cy="369332"/>
            </a:xfrm>
            <a:prstGeom prst="rect">
              <a:avLst/>
            </a:prstGeom>
            <a:noFill/>
          </p:spPr>
          <p:txBody>
            <a:bodyPr wrap="none" rtlCol="0">
              <a:spAutoFit/>
            </a:bodyPr>
            <a:lstStyle/>
            <a:p>
              <a:pPr algn="r"/>
              <a:r>
                <a:rPr lang="en-GB" b="1" dirty="0">
                  <a:solidFill>
                    <a:srgbClr val="00B050"/>
                  </a:solidFill>
                </a:rPr>
                <a:t>TEST</a:t>
              </a:r>
            </a:p>
          </p:txBody>
        </p:sp>
      </p:grpSp>
      <p:pic>
        <p:nvPicPr>
          <p:cNvPr id="60" name="Picture 59" descr="A picture containing drawing&#10;&#10;Description automatically generated">
            <a:extLst>
              <a:ext uri="{FF2B5EF4-FFF2-40B4-BE49-F238E27FC236}">
                <a16:creationId xmlns:a16="http://schemas.microsoft.com/office/drawing/2014/main" id="{B4E24664-D9F8-4B2E-A76B-0DEE75E3FA7E}"/>
              </a:ext>
            </a:extLst>
          </p:cNvPr>
          <p:cNvPicPr>
            <a:picLocks noChangeAspect="1"/>
          </p:cNvPicPr>
          <p:nvPr/>
        </p:nvPicPr>
        <p:blipFill rotWithShape="1">
          <a:blip r:embed="rId9">
            <a:extLst>
              <a:ext uri="{28A0092B-C50C-407E-A947-70E740481C1C}">
                <a14:useLocalDpi xmlns:a14="http://schemas.microsoft.com/office/drawing/2010/main" val="0"/>
              </a:ext>
            </a:extLst>
          </a:blip>
          <a:srcRect l="36087"/>
          <a:stretch/>
        </p:blipFill>
        <p:spPr>
          <a:xfrm>
            <a:off x="3242399" y="1850103"/>
            <a:ext cx="1362731" cy="709885"/>
          </a:xfrm>
          <a:prstGeom prst="rect">
            <a:avLst/>
          </a:prstGeom>
        </p:spPr>
      </p:pic>
      <p:cxnSp>
        <p:nvCxnSpPr>
          <p:cNvPr id="100" name="Straight Arrow Connector 99">
            <a:extLst>
              <a:ext uri="{FF2B5EF4-FFF2-40B4-BE49-F238E27FC236}">
                <a16:creationId xmlns:a16="http://schemas.microsoft.com/office/drawing/2014/main" id="{12F48C39-2668-46C2-BDDF-098A12D31755}"/>
              </a:ext>
            </a:extLst>
          </p:cNvPr>
          <p:cNvCxnSpPr>
            <a:cxnSpLocks/>
            <a:stCxn id="112" idx="3"/>
            <a:endCxn id="55" idx="1"/>
          </p:cNvCxnSpPr>
          <p:nvPr/>
        </p:nvCxnSpPr>
        <p:spPr>
          <a:xfrm flipV="1">
            <a:off x="5941504" y="2719403"/>
            <a:ext cx="1573749" cy="651041"/>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FC83B14-3958-4A25-A59A-CE9133BBD9B8}"/>
              </a:ext>
            </a:extLst>
          </p:cNvPr>
          <p:cNvCxnSpPr>
            <a:cxnSpLocks/>
            <a:stCxn id="112" idx="3"/>
            <a:endCxn id="54" idx="1"/>
          </p:cNvCxnSpPr>
          <p:nvPr/>
        </p:nvCxnSpPr>
        <p:spPr>
          <a:xfrm>
            <a:off x="5941504" y="3370444"/>
            <a:ext cx="405055" cy="706616"/>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8784C1E-ECE7-437C-816D-F43F99037933}"/>
              </a:ext>
            </a:extLst>
          </p:cNvPr>
          <p:cNvCxnSpPr>
            <a:cxnSpLocks/>
            <a:stCxn id="112" idx="3"/>
            <a:endCxn id="7" idx="1"/>
          </p:cNvCxnSpPr>
          <p:nvPr/>
        </p:nvCxnSpPr>
        <p:spPr>
          <a:xfrm>
            <a:off x="5941504" y="3370444"/>
            <a:ext cx="3780311" cy="105852"/>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pic>
        <p:nvPicPr>
          <p:cNvPr id="107" name="Graphic 106" descr="Detective female with solid fill">
            <a:extLst>
              <a:ext uri="{FF2B5EF4-FFF2-40B4-BE49-F238E27FC236}">
                <a16:creationId xmlns:a16="http://schemas.microsoft.com/office/drawing/2014/main" id="{3638AF8F-5156-4DB6-B079-31E06AB140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72583" y="4792458"/>
            <a:ext cx="914400" cy="914400"/>
          </a:xfrm>
          <a:prstGeom prst="rect">
            <a:avLst/>
          </a:prstGeom>
        </p:spPr>
      </p:pic>
      <p:cxnSp>
        <p:nvCxnSpPr>
          <p:cNvPr id="51" name="Straight Connector 50">
            <a:extLst>
              <a:ext uri="{FF2B5EF4-FFF2-40B4-BE49-F238E27FC236}">
                <a16:creationId xmlns:a16="http://schemas.microsoft.com/office/drawing/2014/main" id="{3378E7E5-F1CD-4022-B1A0-2B518C26296E}"/>
              </a:ext>
            </a:extLst>
          </p:cNvPr>
          <p:cNvCxnSpPr/>
          <p:nvPr/>
        </p:nvCxnSpPr>
        <p:spPr>
          <a:xfrm>
            <a:off x="7132636" y="1919971"/>
            <a:ext cx="0" cy="3958681"/>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2" name="Picture 111" descr="A close up of a sign&#10;&#10;Description automatically generated">
            <a:extLst>
              <a:ext uri="{FF2B5EF4-FFF2-40B4-BE49-F238E27FC236}">
                <a16:creationId xmlns:a16="http://schemas.microsoft.com/office/drawing/2014/main" id="{42198043-4984-43BB-87A7-2FBA36F231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7156" y="2980780"/>
            <a:ext cx="2684348" cy="779327"/>
          </a:xfrm>
          <a:prstGeom prst="rect">
            <a:avLst/>
          </a:prstGeom>
        </p:spPr>
      </p:pic>
      <p:cxnSp>
        <p:nvCxnSpPr>
          <p:cNvPr id="125" name="Straight Arrow Connector 124">
            <a:extLst>
              <a:ext uri="{FF2B5EF4-FFF2-40B4-BE49-F238E27FC236}">
                <a16:creationId xmlns:a16="http://schemas.microsoft.com/office/drawing/2014/main" id="{A64EF966-28E1-4E07-8F4E-35E53DB1FA5E}"/>
              </a:ext>
            </a:extLst>
          </p:cNvPr>
          <p:cNvCxnSpPr>
            <a:cxnSpLocks/>
            <a:stCxn id="60" idx="2"/>
            <a:endCxn id="112" idx="0"/>
          </p:cNvCxnSpPr>
          <p:nvPr/>
        </p:nvCxnSpPr>
        <p:spPr>
          <a:xfrm>
            <a:off x="3923765" y="2559988"/>
            <a:ext cx="675565" cy="420792"/>
          </a:xfrm>
          <a:prstGeom prst="straightConnector1">
            <a:avLst/>
          </a:prstGeom>
          <a:ln w="57150">
            <a:solidFill>
              <a:srgbClr val="2F93E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68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1"/>
                                        </p:tgtEl>
                                      </p:cBhvr>
                                    </p:animEffect>
                                    <p:set>
                                      <p:cBhvr>
                                        <p:cTn id="48" dur="1" fill="hold">
                                          <p:stCondLst>
                                            <p:cond delay="499"/>
                                          </p:stCondLst>
                                        </p:cTn>
                                        <p:tgtEl>
                                          <p:spTgt spid="111"/>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7"/>
                                        </p:tgtEl>
                                      </p:cBhvr>
                                    </p:animEffect>
                                    <p:set>
                                      <p:cBhvr>
                                        <p:cTn id="57" dur="1" fill="hold">
                                          <p:stCondLst>
                                            <p:cond delay="499"/>
                                          </p:stCondLst>
                                        </p:cTn>
                                        <p:tgtEl>
                                          <p:spTgt spid="107"/>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par>
                          <p:cTn id="83" fill="hold">
                            <p:stCondLst>
                              <p:cond delay="1500"/>
                            </p:stCondLst>
                            <p:childTnLst>
                              <p:par>
                                <p:cTn id="84" presetID="10" presetClass="exit" presetSubtype="0" fill="hold" nodeType="afterEffect">
                                  <p:stCondLst>
                                    <p:cond delay="0"/>
                                  </p:stCondLst>
                                  <p:childTnLst>
                                    <p:animEffect transition="out" filter="fade">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par>
                          <p:cTn id="95" fill="hold">
                            <p:stCondLst>
                              <p:cond delay="3000"/>
                            </p:stCondLst>
                            <p:childTnLst>
                              <p:par>
                                <p:cTn id="96" presetID="10" presetClass="exit" presetSubtype="0" fill="hold" nodeType="after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nodeType="withEffect">
                                  <p:stCondLst>
                                    <p:cond delay="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fade">
                                      <p:cBhvr>
                                        <p:cTn id="111" dur="500"/>
                                        <p:tgtEl>
                                          <p:spTgt spid="125"/>
                                        </p:tgtEl>
                                      </p:cBhvr>
                                    </p:animEffect>
                                  </p:childTnLst>
                                </p:cTn>
                              </p:par>
                              <p:par>
                                <p:cTn id="112" presetID="10" presetClass="entr" presetSubtype="0" fill="hold" nodeType="withEffect">
                                  <p:stCondLst>
                                    <p:cond delay="0"/>
                                  </p:stCondLst>
                                  <p:childTnLst>
                                    <p:set>
                                      <p:cBhvr>
                                        <p:cTn id="113" dur="1" fill="hold">
                                          <p:stCondLst>
                                            <p:cond delay="0"/>
                                          </p:stCondLst>
                                        </p:cTn>
                                        <p:tgtEl>
                                          <p:spTgt spid="112"/>
                                        </p:tgtEl>
                                        <p:attrNameLst>
                                          <p:attrName>style.visibility</p:attrName>
                                        </p:attrNameLst>
                                      </p:cBhvr>
                                      <p:to>
                                        <p:strVal val="visible"/>
                                      </p:to>
                                    </p:set>
                                    <p:animEffect transition="in" filter="fade">
                                      <p:cBhvr>
                                        <p:cTn id="114" dur="500"/>
                                        <p:tgtEl>
                                          <p:spTgt spid="11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98"/>
                                        </p:tgtEl>
                                        <p:attrNameLst>
                                          <p:attrName>style.visibility</p:attrName>
                                        </p:attrNameLst>
                                      </p:cBhvr>
                                      <p:to>
                                        <p:strVal val="visible"/>
                                      </p:to>
                                    </p:set>
                                    <p:animEffect transition="in" filter="fade">
                                      <p:cBhvr>
                                        <p:cTn id="119" dur="500"/>
                                        <p:tgtEl>
                                          <p:spTgt spid="98"/>
                                        </p:tgtEl>
                                      </p:cBhvr>
                                    </p:animEffect>
                                  </p:childTnLst>
                                </p:cTn>
                              </p:par>
                              <p:par>
                                <p:cTn id="120" presetID="10" presetClass="entr" presetSubtype="0" fill="hold" nodeType="withEffect">
                                  <p:stCondLst>
                                    <p:cond delay="0"/>
                                  </p:stCondLst>
                                  <p:childTnLst>
                                    <p:set>
                                      <p:cBhvr>
                                        <p:cTn id="121" dur="1" fill="hold">
                                          <p:stCondLst>
                                            <p:cond delay="0"/>
                                          </p:stCondLst>
                                        </p:cTn>
                                        <p:tgtEl>
                                          <p:spTgt spid="103"/>
                                        </p:tgtEl>
                                        <p:attrNameLst>
                                          <p:attrName>style.visibility</p:attrName>
                                        </p:attrNameLst>
                                      </p:cBhvr>
                                      <p:to>
                                        <p:strVal val="visible"/>
                                      </p:to>
                                    </p:set>
                                    <p:animEffect transition="in" filter="fade">
                                      <p:cBhvr>
                                        <p:cTn id="122" dur="500"/>
                                        <p:tgtEl>
                                          <p:spTgt spid="103"/>
                                        </p:tgtEl>
                                      </p:cBhvr>
                                    </p:animEffect>
                                  </p:childTnLst>
                                </p:cTn>
                              </p:par>
                            </p:childTnLst>
                          </p:cTn>
                        </p:par>
                        <p:par>
                          <p:cTn id="123" fill="hold">
                            <p:stCondLst>
                              <p:cond delay="500"/>
                            </p:stCondLst>
                            <p:childTnLst>
                              <p:par>
                                <p:cTn id="124" presetID="10" presetClass="entr" presetSubtype="0" fill="hold" nodeType="after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500"/>
                                        <p:tgtEl>
                                          <p:spTgt spid="97"/>
                                        </p:tgtEl>
                                      </p:cBhvr>
                                    </p:animEffect>
                                  </p:childTnLst>
                                </p:cTn>
                              </p:par>
                              <p:par>
                                <p:cTn id="127" presetID="10" presetClass="entr" presetSubtype="0" fill="hold" nodeType="withEffect">
                                  <p:stCondLst>
                                    <p:cond delay="0"/>
                                  </p:stCondLst>
                                  <p:childTnLst>
                                    <p:set>
                                      <p:cBhvr>
                                        <p:cTn id="128" dur="1" fill="hold">
                                          <p:stCondLst>
                                            <p:cond delay="0"/>
                                          </p:stCondLst>
                                        </p:cTn>
                                        <p:tgtEl>
                                          <p:spTgt spid="100"/>
                                        </p:tgtEl>
                                        <p:attrNameLst>
                                          <p:attrName>style.visibility</p:attrName>
                                        </p:attrNameLst>
                                      </p:cBhvr>
                                      <p:to>
                                        <p:strVal val="visible"/>
                                      </p:to>
                                    </p:set>
                                    <p:animEffect transition="in" filter="fade">
                                      <p:cBhvr>
                                        <p:cTn id="129" dur="500"/>
                                        <p:tgtEl>
                                          <p:spTgt spid="100"/>
                                        </p:tgtEl>
                                      </p:cBhvr>
                                    </p:animEffect>
                                  </p:childTnLst>
                                </p:cTn>
                              </p:par>
                            </p:childTnLst>
                          </p:cTn>
                        </p:par>
                        <p:par>
                          <p:cTn id="130" fill="hold">
                            <p:stCondLst>
                              <p:cond delay="1000"/>
                            </p:stCondLst>
                            <p:childTnLst>
                              <p:par>
                                <p:cTn id="131" presetID="10" presetClass="entr" presetSubtype="0" fill="hold" nodeType="after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4" grpId="1"/>
      <p:bldP spid="52" grpId="0"/>
      <p:bldP spid="5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E440-313C-42DE-BCBF-D5E2F0D932CB}"/>
              </a:ext>
            </a:extLst>
          </p:cNvPr>
          <p:cNvSpPr>
            <a:spLocks noGrp="1"/>
          </p:cNvSpPr>
          <p:nvPr>
            <p:ph type="title"/>
          </p:nvPr>
        </p:nvSpPr>
        <p:spPr/>
        <p:txBody>
          <a:bodyPr/>
          <a:lstStyle/>
          <a:p>
            <a:r>
              <a:rPr lang="en-GB" dirty="0"/>
              <a:t>Data Privacy tools</a:t>
            </a:r>
          </a:p>
        </p:txBody>
      </p:sp>
      <p:sp>
        <p:nvSpPr>
          <p:cNvPr id="4" name="Slide Number Placeholder 8">
            <a:extLst>
              <a:ext uri="{FF2B5EF4-FFF2-40B4-BE49-F238E27FC236}">
                <a16:creationId xmlns:a16="http://schemas.microsoft.com/office/drawing/2014/main" id="{4F7556F9-85A2-4757-A44D-3E38C7A31D9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57</a:t>
            </a:fld>
            <a:endParaRPr lang="en-GB" dirty="0"/>
          </a:p>
        </p:txBody>
      </p:sp>
      <p:sp>
        <p:nvSpPr>
          <p:cNvPr id="5" name="Footer Placeholder 4">
            <a:extLst>
              <a:ext uri="{FF2B5EF4-FFF2-40B4-BE49-F238E27FC236}">
                <a16:creationId xmlns:a16="http://schemas.microsoft.com/office/drawing/2014/main" id="{C752317F-395A-4E68-8E34-660633A61004}"/>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6" name="Title Placeholder 1">
            <a:extLst>
              <a:ext uri="{FF2B5EF4-FFF2-40B4-BE49-F238E27FC236}">
                <a16:creationId xmlns:a16="http://schemas.microsoft.com/office/drawing/2014/main" id="{5C17FA17-1E8E-4B0B-88CF-E7B8A36DA121}"/>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Using Octopus Runbooks to manage infrastructure</a:t>
            </a:r>
          </a:p>
        </p:txBody>
      </p:sp>
      <p:pic>
        <p:nvPicPr>
          <p:cNvPr id="15" name="Picture 14" descr="A picture containing shape&#10;&#10;Description automatically generated">
            <a:extLst>
              <a:ext uri="{FF2B5EF4-FFF2-40B4-BE49-F238E27FC236}">
                <a16:creationId xmlns:a16="http://schemas.microsoft.com/office/drawing/2014/main" id="{31606DA1-3728-4F41-9F8A-5B4636F9D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7783" y="2790562"/>
            <a:ext cx="3822590" cy="1487208"/>
          </a:xfrm>
          <a:prstGeom prst="rect">
            <a:avLst/>
          </a:prstGeom>
        </p:spPr>
      </p:pic>
      <p:pic>
        <p:nvPicPr>
          <p:cNvPr id="19" name="Picture 18" descr="Shape&#10;&#10;Description automatically generated with medium confidence">
            <a:extLst>
              <a:ext uri="{FF2B5EF4-FFF2-40B4-BE49-F238E27FC236}">
                <a16:creationId xmlns:a16="http://schemas.microsoft.com/office/drawing/2014/main" id="{CE7110D2-3682-40FC-A363-6AC9F7B66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346" y="4516332"/>
            <a:ext cx="6085894" cy="1173267"/>
          </a:xfrm>
          <a:prstGeom prst="rect">
            <a:avLst/>
          </a:prstGeom>
        </p:spPr>
      </p:pic>
      <p:pic>
        <p:nvPicPr>
          <p:cNvPr id="20" name="Picture 14" descr="dbatools">
            <a:extLst>
              <a:ext uri="{FF2B5EF4-FFF2-40B4-BE49-F238E27FC236}">
                <a16:creationId xmlns:a16="http://schemas.microsoft.com/office/drawing/2014/main" id="{598F43E4-E308-438E-843E-0F74C9E77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48" y="2094536"/>
            <a:ext cx="5835394" cy="167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4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andwich sitting on top of a wooden cutting board&#10;&#10;Description automatically generated">
            <a:extLst>
              <a:ext uri="{FF2B5EF4-FFF2-40B4-BE49-F238E27FC236}">
                <a16:creationId xmlns:a16="http://schemas.microsoft.com/office/drawing/2014/main" id="{9ED3BBB4-8B6E-4F25-93F7-0ABC411F8972}"/>
              </a:ext>
            </a:extLst>
          </p:cNvPr>
          <p:cNvPicPr>
            <a:picLocks noChangeAspect="1"/>
          </p:cNvPicPr>
          <p:nvPr/>
        </p:nvPicPr>
        <p:blipFill rotWithShape="1">
          <a:blip r:embed="rId3">
            <a:extLst>
              <a:ext uri="{28A0092B-C50C-407E-A947-70E740481C1C}">
                <a14:useLocalDpi xmlns:a14="http://schemas.microsoft.com/office/drawing/2010/main" val="0"/>
              </a:ext>
            </a:extLst>
          </a:blip>
          <a:srcRect t="11633" b="3992"/>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EB8E6BC-6367-44D5-8D99-86012FCCE1DD}"/>
              </a:ext>
            </a:extLst>
          </p:cNvPr>
          <p:cNvSpPr/>
          <p:nvPr/>
        </p:nvSpPr>
        <p:spPr>
          <a:xfrm>
            <a:off x="0" y="4513943"/>
            <a:ext cx="12192000" cy="234405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pic>
        <p:nvPicPr>
          <p:cNvPr id="8" name="Picture 7" descr="A close up of a logo&#10;&#10;Description automatically generated">
            <a:extLst>
              <a:ext uri="{FF2B5EF4-FFF2-40B4-BE49-F238E27FC236}">
                <a16:creationId xmlns:a16="http://schemas.microsoft.com/office/drawing/2014/main" id="{8B10F844-A4A4-4528-80C2-7FD9D62F2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14" y="4602278"/>
            <a:ext cx="5094516" cy="1479054"/>
          </a:xfrm>
          <a:prstGeom prst="rect">
            <a:avLst/>
          </a:prstGeom>
        </p:spPr>
      </p:pic>
      <p:sp>
        <p:nvSpPr>
          <p:cNvPr id="9" name="TextBox 8">
            <a:extLst>
              <a:ext uri="{FF2B5EF4-FFF2-40B4-BE49-F238E27FC236}">
                <a16:creationId xmlns:a16="http://schemas.microsoft.com/office/drawing/2014/main" id="{BB604C4A-AD41-484B-9C88-876EB95A775A}"/>
              </a:ext>
            </a:extLst>
          </p:cNvPr>
          <p:cNvSpPr txBox="1"/>
          <p:nvPr/>
        </p:nvSpPr>
        <p:spPr>
          <a:xfrm>
            <a:off x="346798" y="5829611"/>
            <a:ext cx="8661345" cy="954107"/>
          </a:xfrm>
          <a:prstGeom prst="rect">
            <a:avLst/>
          </a:prstGeom>
          <a:noFill/>
        </p:spPr>
        <p:txBody>
          <a:bodyPr wrap="none" rtlCol="0">
            <a:spAutoFit/>
          </a:bodyPr>
          <a:lstStyle/>
          <a:p>
            <a:r>
              <a:rPr lang="en-GB" sz="3600" b="1" dirty="0">
                <a:solidFill>
                  <a:schemeClr val="bg1"/>
                </a:solidFill>
                <a:latin typeface="Roboto" panose="02000000000000000000" pitchFamily="2" charset="0"/>
              </a:rPr>
              <a:t>Lunch time: Re-starting at 13:00</a:t>
            </a:r>
            <a:br>
              <a:rPr lang="en-GB" sz="2000" b="1" dirty="0">
                <a:solidFill>
                  <a:schemeClr val="bg1"/>
                </a:solidFill>
                <a:latin typeface="Roboto" panose="02000000000000000000" pitchFamily="2" charset="0"/>
              </a:rPr>
            </a:br>
            <a:r>
              <a:rPr lang="en-GB" sz="2000" b="1" dirty="0">
                <a:solidFill>
                  <a:schemeClr val="bg1"/>
                </a:solidFill>
                <a:latin typeface="Roboto" panose="02000000000000000000" pitchFamily="2" charset="0"/>
              </a:rPr>
              <a:t>Want to learn more? Check out the additional reading for each of the labs!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CCD5BD16-1ED3-43A4-9F24-BDA7C6AF4601}"/>
                  </a:ext>
                </a:extLst>
              </p:cNvPr>
              <p:cNvGraphicFramePr>
                <a:graphicFrameLocks noChangeAspect="1"/>
              </p:cNvGraphicFramePr>
              <p:nvPr>
                <p:extLst>
                  <p:ext uri="{D42A27DB-BD31-4B8C-83A1-F6EECF244321}">
                    <p14:modId xmlns:p14="http://schemas.microsoft.com/office/powerpoint/2010/main" val="2487055238"/>
                  </p:ext>
                </p:extLst>
              </p:nvPr>
            </p:nvGraphicFramePr>
            <p:xfrm>
              <a:off x="4571999" y="74276"/>
              <a:ext cx="7493001" cy="4214813"/>
            </p:xfrm>
            <a:graphic>
              <a:graphicData uri="http://schemas.microsoft.com/office/powerpoint/2016/slidezoom">
                <pslz:sldZm>
                  <pslz:sldZmObj sldId="1092" cId="2042618646">
                    <pslz:zmPr id="{4B9914EB-F190-47B7-8CC9-32BFE6C07517}" returnToParent="0" transitionDur="1000">
                      <p166:blipFill xmlns:p166="http://schemas.microsoft.com/office/powerpoint/2016/6/main">
                        <a:blip r:embed="rId5"/>
                        <a:stretch>
                          <a:fillRect/>
                        </a:stretch>
                      </p166:blipFill>
                      <p166:spPr xmlns:p166="http://schemas.microsoft.com/office/powerpoint/2016/6/main">
                        <a:xfrm>
                          <a:off x="0" y="0"/>
                          <a:ext cx="7493001" cy="4214813"/>
                        </a:xfrm>
                        <a:prstGeom prst="rect">
                          <a:avLst/>
                        </a:prstGeom>
                        <a:ln w="3175">
                          <a:solidFill>
                            <a:prstClr val="ltGray"/>
                          </a:solidFill>
                        </a:ln>
                      </p166:spPr>
                    </pslz:zmPr>
                  </pslz:sldZmObj>
                </pslz:sldZm>
              </a:graphicData>
            </a:graphic>
          </p:graphicFrame>
        </mc:Choice>
        <mc:Fallback xmlns="">
          <p:pic>
            <p:nvPicPr>
              <p:cNvPr id="12" name="Slide Zoom 11">
                <a:hlinkClick r:id="rId6" action="ppaction://hlinksldjump"/>
                <a:extLst>
                  <a:ext uri="{FF2B5EF4-FFF2-40B4-BE49-F238E27FC236}">
                    <a16:creationId xmlns:a16="http://schemas.microsoft.com/office/drawing/2014/main" id="{CCD5BD16-1ED3-43A4-9F24-BDA7C6AF4601}"/>
                  </a:ext>
                </a:extLst>
              </p:cNvPr>
              <p:cNvPicPr>
                <a:picLocks noGrp="1" noRot="1" noChangeAspect="1" noMove="1" noResize="1" noEditPoints="1" noAdjustHandles="1" noChangeArrowheads="1" noChangeShapeType="1"/>
              </p:cNvPicPr>
              <p:nvPr/>
            </p:nvPicPr>
            <p:blipFill>
              <a:blip r:embed="rId7"/>
              <a:stretch>
                <a:fillRect/>
              </a:stretch>
            </p:blipFill>
            <p:spPr>
              <a:xfrm>
                <a:off x="4571999" y="74276"/>
                <a:ext cx="7493001" cy="4214813"/>
              </a:xfrm>
              <a:prstGeom prst="rect">
                <a:avLst/>
              </a:prstGeom>
              <a:ln w="3175">
                <a:solidFill>
                  <a:prstClr val="ltGray"/>
                </a:solidFill>
              </a:ln>
            </p:spPr>
          </p:pic>
        </mc:Fallback>
      </mc:AlternateContent>
    </p:spTree>
    <p:extLst>
      <p:ext uri="{BB962C8B-B14F-4D97-AF65-F5344CB8AC3E}">
        <p14:creationId xmlns:p14="http://schemas.microsoft.com/office/powerpoint/2010/main" val="1475507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b="1" dirty="0">
                <a:solidFill>
                  <a:srgbClr val="FF0000"/>
                </a:solidFill>
              </a:rPr>
              <a:t>13:00	- Database DevOps</a:t>
            </a:r>
          </a:p>
          <a:p>
            <a:pPr marL="0" indent="0">
              <a:buNone/>
            </a:pPr>
            <a:r>
              <a:rPr lang="en-GB" sz="2000" dirty="0"/>
              <a:t>13:30	- Exploring the tooling options</a:t>
            </a:r>
            <a:endParaRPr lang="en-GB" sz="2000" b="1" dirty="0"/>
          </a:p>
          <a:p>
            <a:pPr marL="0" indent="0">
              <a:buNone/>
            </a:pPr>
            <a:r>
              <a:rPr lang="en-GB" sz="2000" dirty="0"/>
              <a:t>14:00	- Configuring an SSDT project</a:t>
            </a:r>
          </a:p>
          <a:p>
            <a:pPr marL="0" indent="0">
              <a:buNone/>
            </a:pPr>
            <a:r>
              <a:rPr lang="en-GB" sz="800" i="1" dirty="0"/>
              <a:t> </a:t>
            </a:r>
            <a:endParaRPr lang="en-GB" dirty="0"/>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59</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04261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057F-F362-43DD-9CD0-3573CD4E743B}"/>
              </a:ext>
            </a:extLst>
          </p:cNvPr>
          <p:cNvSpPr>
            <a:spLocks noGrp="1"/>
          </p:cNvSpPr>
          <p:nvPr>
            <p:ph type="title"/>
          </p:nvPr>
        </p:nvSpPr>
        <p:spPr/>
        <p:txBody>
          <a:bodyPr/>
          <a:lstStyle/>
          <a:p>
            <a:r>
              <a:rPr lang="en-GB" dirty="0">
                <a:ea typeface="Roboto" panose="02000000000000000000" pitchFamily="2" charset="0"/>
              </a:rPr>
              <a:t>Today’s task</a:t>
            </a:r>
          </a:p>
        </p:txBody>
      </p:sp>
      <p:sp>
        <p:nvSpPr>
          <p:cNvPr id="3" name="Content Placeholder 2">
            <a:extLst>
              <a:ext uri="{FF2B5EF4-FFF2-40B4-BE49-F238E27FC236}">
                <a16:creationId xmlns:a16="http://schemas.microsoft.com/office/drawing/2014/main" id="{67A2ADA0-BDA7-4F64-8899-AC7764EA1CBB}"/>
              </a:ext>
            </a:extLst>
          </p:cNvPr>
          <p:cNvSpPr>
            <a:spLocks noGrp="1"/>
          </p:cNvSpPr>
          <p:nvPr>
            <p:ph idx="1"/>
          </p:nvPr>
        </p:nvSpPr>
        <p:spPr/>
        <p:txBody>
          <a:bodyPr>
            <a:normAutofit lnSpcReduction="10000"/>
          </a:bodyPr>
          <a:lstStyle/>
          <a:p>
            <a:pPr marL="0" indent="0">
              <a:buNone/>
            </a:pPr>
            <a:r>
              <a:rPr lang="en-GB" dirty="0"/>
              <a:t>Build your own working </a:t>
            </a:r>
            <a:r>
              <a:rPr lang="en-GB" dirty="0" err="1"/>
              <a:t>PoC</a:t>
            </a:r>
            <a:r>
              <a:rPr lang="en-GB" dirty="0"/>
              <a:t> by the end of the day.</a:t>
            </a:r>
          </a:p>
          <a:p>
            <a:pPr marL="0" indent="0">
              <a:buNone/>
            </a:pPr>
            <a:endParaRPr lang="en-GB" dirty="0"/>
          </a:p>
          <a:p>
            <a:pPr marL="0" indent="0">
              <a:buNone/>
            </a:pPr>
            <a:r>
              <a:rPr lang="en-GB" dirty="0"/>
              <a:t>You’ll deploy a</a:t>
            </a:r>
          </a:p>
          <a:p>
            <a:r>
              <a:rPr lang="en-GB" dirty="0"/>
              <a:t>SQL Server Database </a:t>
            </a:r>
            <a:r>
              <a:rPr lang="en-GB" sz="2000" i="1" dirty="0"/>
              <a:t>(from…)</a:t>
            </a:r>
            <a:endParaRPr lang="en-GB" i="1" dirty="0"/>
          </a:p>
          <a:p>
            <a:r>
              <a:rPr lang="en-GB" dirty="0"/>
              <a:t>GitHub</a:t>
            </a:r>
            <a:r>
              <a:rPr lang="en-GB" sz="2800" i="1" dirty="0"/>
              <a:t> </a:t>
            </a:r>
            <a:r>
              <a:rPr lang="en-GB" sz="2000" i="1" dirty="0"/>
              <a:t>(onto…)</a:t>
            </a:r>
          </a:p>
          <a:p>
            <a:r>
              <a:rPr lang="en-GB" dirty="0"/>
              <a:t>Windows Servers </a:t>
            </a:r>
            <a:r>
              <a:rPr lang="en-GB" sz="2000" i="1" dirty="0"/>
              <a:t>(hosted in…)</a:t>
            </a:r>
          </a:p>
          <a:p>
            <a:r>
              <a:rPr lang="en-GB" dirty="0"/>
              <a:t>Amazon Web Services (AWS)</a:t>
            </a:r>
          </a:p>
          <a:p>
            <a:pPr marL="0" indent="0">
              <a:buNone/>
            </a:pPr>
            <a:endParaRPr lang="en-GB" dirty="0"/>
          </a:p>
          <a:p>
            <a:pPr marL="0" indent="0">
              <a:buNone/>
            </a:pPr>
            <a:r>
              <a:rPr lang="en-GB" dirty="0"/>
              <a:t>(Other tech/platforms are available)</a:t>
            </a:r>
          </a:p>
        </p:txBody>
      </p:sp>
      <p:sp>
        <p:nvSpPr>
          <p:cNvPr id="4" name="Slide Number Placeholder 8">
            <a:extLst>
              <a:ext uri="{FF2B5EF4-FFF2-40B4-BE49-F238E27FC236}">
                <a16:creationId xmlns:a16="http://schemas.microsoft.com/office/drawing/2014/main" id="{2B26B02E-3CC1-47AD-B225-23B0CC125480}"/>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a:t>
            </a:fld>
            <a:endParaRPr lang="en-GB" dirty="0"/>
          </a:p>
        </p:txBody>
      </p:sp>
      <p:sp>
        <p:nvSpPr>
          <p:cNvPr id="9" name="Footer Placeholder 4">
            <a:extLst>
              <a:ext uri="{FF2B5EF4-FFF2-40B4-BE49-F238E27FC236}">
                <a16:creationId xmlns:a16="http://schemas.microsoft.com/office/drawing/2014/main" id="{B4149A24-921D-4454-9FE2-16B27CC8F86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Title Placeholder 1">
            <a:extLst>
              <a:ext uri="{FF2B5EF4-FFF2-40B4-BE49-F238E27FC236}">
                <a16:creationId xmlns:a16="http://schemas.microsoft.com/office/drawing/2014/main" id="{DD3DC1EB-CF50-4533-8DD7-482D57819F1E}"/>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71733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7E93A-FE03-4A01-8618-1F305AA316E9}"/>
              </a:ext>
            </a:extLst>
          </p:cNvPr>
          <p:cNvSpPr>
            <a:spLocks noGrp="1"/>
          </p:cNvSpPr>
          <p:nvPr>
            <p:ph type="title"/>
          </p:nvPr>
        </p:nvSpPr>
        <p:spPr/>
        <p:txBody>
          <a:bodyPr/>
          <a:lstStyle/>
          <a:p>
            <a:r>
              <a:rPr lang="en-GB" dirty="0"/>
              <a:t>Database DevOps: </a:t>
            </a:r>
            <a:br>
              <a:rPr lang="en-GB" dirty="0"/>
            </a:br>
            <a:r>
              <a:rPr lang="en-GB" sz="4400" i="1" dirty="0"/>
              <a:t>A world without DevOps…</a:t>
            </a:r>
            <a:endParaRPr lang="en-GB" i="1" dirty="0"/>
          </a:p>
        </p:txBody>
      </p:sp>
      <p:sp>
        <p:nvSpPr>
          <p:cNvPr id="5" name="Text Placeholder 4">
            <a:extLst>
              <a:ext uri="{FF2B5EF4-FFF2-40B4-BE49-F238E27FC236}">
                <a16:creationId xmlns:a16="http://schemas.microsoft.com/office/drawing/2014/main" id="{64D5E922-7E26-4EFC-9369-A33DD2FF8CA6}"/>
              </a:ext>
            </a:extLst>
          </p:cNvPr>
          <p:cNvSpPr>
            <a:spLocks noGrp="1"/>
          </p:cNvSpPr>
          <p:nvPr>
            <p:ph type="body" idx="1"/>
          </p:nvPr>
        </p:nvSpPr>
        <p:spPr/>
        <p:txBody>
          <a:bodyPr/>
          <a:lstStyle/>
          <a:p>
            <a:endParaRPr lang="en-GB"/>
          </a:p>
        </p:txBody>
      </p:sp>
      <p:sp>
        <p:nvSpPr>
          <p:cNvPr id="6" name="Slide Number Placeholder 8">
            <a:extLst>
              <a:ext uri="{FF2B5EF4-FFF2-40B4-BE49-F238E27FC236}">
                <a16:creationId xmlns:a16="http://schemas.microsoft.com/office/drawing/2014/main" id="{3D95F0DA-43B3-474C-8BAB-AF5E813BD8B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60</a:t>
            </a:fld>
            <a:endParaRPr lang="en-GB" dirty="0"/>
          </a:p>
        </p:txBody>
      </p:sp>
      <p:sp>
        <p:nvSpPr>
          <p:cNvPr id="7" name="Footer Placeholder 4">
            <a:extLst>
              <a:ext uri="{FF2B5EF4-FFF2-40B4-BE49-F238E27FC236}">
                <a16:creationId xmlns:a16="http://schemas.microsoft.com/office/drawing/2014/main" id="{CB1A81F2-92B9-4A16-AC27-2041140B3D7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588701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rm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61</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0BB50409-4F25-48CD-B813-AD43C84DDA5B}"/>
              </a:ext>
            </a:extLst>
          </p:cNvPr>
          <p:cNvSpPr/>
          <p:nvPr/>
        </p:nvSpPr>
        <p:spPr>
          <a:xfrm>
            <a:off x="12145198" y="1497213"/>
            <a:ext cx="4507982" cy="4010646"/>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latin typeface="Roboto" panose="02000000000000000000" pitchFamily="2" charset="0"/>
              </a:rPr>
              <a:t>TO DO!</a:t>
            </a:r>
          </a:p>
          <a:p>
            <a:pPr algn="ctr"/>
            <a:r>
              <a:rPr lang="en-GB" sz="4400" dirty="0">
                <a:latin typeface="Roboto" panose="02000000000000000000" pitchFamily="2" charset="0"/>
              </a:rPr>
              <a:t>Get shiny image from octopus graphic design team.</a:t>
            </a:r>
          </a:p>
        </p:txBody>
      </p:sp>
      <p:pic>
        <p:nvPicPr>
          <p:cNvPr id="11" name="Graphic 10" descr="Database with solid fill">
            <a:extLst>
              <a:ext uri="{FF2B5EF4-FFF2-40B4-BE49-F238E27FC236}">
                <a16:creationId xmlns:a16="http://schemas.microsoft.com/office/drawing/2014/main" id="{5FAABFE6-20DD-41A9-B94E-6083DB2B39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7800" y="3429000"/>
            <a:ext cx="914400" cy="914400"/>
          </a:xfrm>
          <a:prstGeom prst="rect">
            <a:avLst/>
          </a:prstGeom>
        </p:spPr>
      </p:pic>
      <p:pic>
        <p:nvPicPr>
          <p:cNvPr id="13" name="Graphic 12" descr="Database with solid fill">
            <a:extLst>
              <a:ext uri="{FF2B5EF4-FFF2-40B4-BE49-F238E27FC236}">
                <a16:creationId xmlns:a16="http://schemas.microsoft.com/office/drawing/2014/main" id="{C5FB71FD-E3D6-4161-A438-0C017DEAC2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2166" y="4772930"/>
            <a:ext cx="914400" cy="914400"/>
          </a:xfrm>
          <a:prstGeom prst="rect">
            <a:avLst/>
          </a:prstGeom>
        </p:spPr>
      </p:pic>
      <p:pic>
        <p:nvPicPr>
          <p:cNvPr id="14" name="Graphic 13" descr="Database with solid fill">
            <a:extLst>
              <a:ext uri="{FF2B5EF4-FFF2-40B4-BE49-F238E27FC236}">
                <a16:creationId xmlns:a16="http://schemas.microsoft.com/office/drawing/2014/main" id="{DEA7E29D-472C-418B-895E-92D28CB63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53600" y="4284840"/>
            <a:ext cx="914400" cy="914400"/>
          </a:xfrm>
          <a:prstGeom prst="rect">
            <a:avLst/>
          </a:prstGeom>
        </p:spPr>
      </p:pic>
      <p:pic>
        <p:nvPicPr>
          <p:cNvPr id="15" name="Graphic 14" descr="Database with solid fill">
            <a:extLst>
              <a:ext uri="{FF2B5EF4-FFF2-40B4-BE49-F238E27FC236}">
                <a16:creationId xmlns:a16="http://schemas.microsoft.com/office/drawing/2014/main" id="{494D36E6-10E5-4217-A380-059AF5377E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9558" y="3643883"/>
            <a:ext cx="914400" cy="914400"/>
          </a:xfrm>
          <a:prstGeom prst="rect">
            <a:avLst/>
          </a:prstGeom>
        </p:spPr>
      </p:pic>
      <p:pic>
        <p:nvPicPr>
          <p:cNvPr id="17" name="Graphic 16" descr="Programmer female with solid fill">
            <a:extLst>
              <a:ext uri="{FF2B5EF4-FFF2-40B4-BE49-F238E27FC236}">
                <a16:creationId xmlns:a16="http://schemas.microsoft.com/office/drawing/2014/main" id="{D8F80CB4-3A88-4742-8C5F-920EFF4AD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3900" y="2971800"/>
            <a:ext cx="914400" cy="914400"/>
          </a:xfrm>
          <a:prstGeom prst="rect">
            <a:avLst/>
          </a:prstGeom>
        </p:spPr>
      </p:pic>
      <p:pic>
        <p:nvPicPr>
          <p:cNvPr id="19" name="Graphic 18" descr="Internet with solid fill">
            <a:extLst>
              <a:ext uri="{FF2B5EF4-FFF2-40B4-BE49-F238E27FC236}">
                <a16:creationId xmlns:a16="http://schemas.microsoft.com/office/drawing/2014/main" id="{5082F360-DD50-4615-B982-39E43A932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8684" y="1820354"/>
            <a:ext cx="914400" cy="914400"/>
          </a:xfrm>
          <a:prstGeom prst="rect">
            <a:avLst/>
          </a:prstGeom>
        </p:spPr>
      </p:pic>
      <p:pic>
        <p:nvPicPr>
          <p:cNvPr id="21" name="Graphic 20" descr="Cmd Terminal with solid fill">
            <a:extLst>
              <a:ext uri="{FF2B5EF4-FFF2-40B4-BE49-F238E27FC236}">
                <a16:creationId xmlns:a16="http://schemas.microsoft.com/office/drawing/2014/main" id="{C999EAE0-D64F-48CB-AE9C-74617D9E2B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3399" y="2201545"/>
            <a:ext cx="914400" cy="914400"/>
          </a:xfrm>
          <a:prstGeom prst="rect">
            <a:avLst/>
          </a:prstGeom>
        </p:spPr>
      </p:pic>
      <p:pic>
        <p:nvPicPr>
          <p:cNvPr id="23" name="Graphic 22" descr="Robot Hand with solid fill">
            <a:extLst>
              <a:ext uri="{FF2B5EF4-FFF2-40B4-BE49-F238E27FC236}">
                <a16:creationId xmlns:a16="http://schemas.microsoft.com/office/drawing/2014/main" id="{9710F8D8-BE21-466C-B86C-44DBF32FDD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06566" y="1781988"/>
            <a:ext cx="914400" cy="914400"/>
          </a:xfrm>
          <a:prstGeom prst="rect">
            <a:avLst/>
          </a:prstGeom>
        </p:spPr>
      </p:pic>
      <p:pic>
        <p:nvPicPr>
          <p:cNvPr id="25" name="Graphic 24" descr="Server with solid fill">
            <a:extLst>
              <a:ext uri="{FF2B5EF4-FFF2-40B4-BE49-F238E27FC236}">
                <a16:creationId xmlns:a16="http://schemas.microsoft.com/office/drawing/2014/main" id="{9055157B-13F2-4418-860C-2558EB3548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10800" y="2759711"/>
            <a:ext cx="914400" cy="914400"/>
          </a:xfrm>
          <a:prstGeom prst="rect">
            <a:avLst/>
          </a:prstGeom>
        </p:spPr>
      </p:pic>
      <p:cxnSp>
        <p:nvCxnSpPr>
          <p:cNvPr id="27" name="Straight Arrow Connector 26">
            <a:extLst>
              <a:ext uri="{FF2B5EF4-FFF2-40B4-BE49-F238E27FC236}">
                <a16:creationId xmlns:a16="http://schemas.microsoft.com/office/drawing/2014/main" id="{0F5C0FD2-382D-41BF-8E8D-0E652F8F8267}"/>
              </a:ext>
            </a:extLst>
          </p:cNvPr>
          <p:cNvCxnSpPr>
            <a:cxnSpLocks/>
          </p:cNvCxnSpPr>
          <p:nvPr/>
        </p:nvCxnSpPr>
        <p:spPr>
          <a:xfrm flipV="1">
            <a:off x="9223420" y="4259218"/>
            <a:ext cx="230746" cy="666112"/>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27C1DE-C76E-4D26-AEC3-7F065D402756}"/>
              </a:ext>
            </a:extLst>
          </p:cNvPr>
          <p:cNvCxnSpPr>
            <a:cxnSpLocks/>
          </p:cNvCxnSpPr>
          <p:nvPr/>
        </p:nvCxnSpPr>
        <p:spPr>
          <a:xfrm>
            <a:off x="9807262" y="4161613"/>
            <a:ext cx="291268" cy="20986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F6B560-EF33-4484-9972-35A64B50378A}"/>
              </a:ext>
            </a:extLst>
          </p:cNvPr>
          <p:cNvCxnSpPr>
            <a:cxnSpLocks/>
          </p:cNvCxnSpPr>
          <p:nvPr/>
        </p:nvCxnSpPr>
        <p:spPr>
          <a:xfrm flipV="1">
            <a:off x="9301766" y="4592274"/>
            <a:ext cx="680434" cy="33305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3E22370-DA0D-40BD-95A7-58BA6800C167}"/>
              </a:ext>
            </a:extLst>
          </p:cNvPr>
          <p:cNvCxnSpPr>
            <a:cxnSpLocks/>
          </p:cNvCxnSpPr>
          <p:nvPr/>
        </p:nvCxnSpPr>
        <p:spPr>
          <a:xfrm flipH="1">
            <a:off x="8276402" y="3886200"/>
            <a:ext cx="947018" cy="27541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DC2FCB-C2EE-4769-9DE9-867224FCE7A1}"/>
              </a:ext>
            </a:extLst>
          </p:cNvPr>
          <p:cNvCxnSpPr>
            <a:cxnSpLocks/>
          </p:cNvCxnSpPr>
          <p:nvPr/>
        </p:nvCxnSpPr>
        <p:spPr>
          <a:xfrm>
            <a:off x="7320566" y="3863867"/>
            <a:ext cx="416580" cy="23721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BC3B48-A139-4BB2-9162-8363A7F75C9E}"/>
              </a:ext>
            </a:extLst>
          </p:cNvPr>
          <p:cNvCxnSpPr>
            <a:cxnSpLocks/>
          </p:cNvCxnSpPr>
          <p:nvPr/>
        </p:nvCxnSpPr>
        <p:spPr>
          <a:xfrm>
            <a:off x="8276402" y="4403932"/>
            <a:ext cx="616460" cy="52139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769202C-82AC-4336-AA44-6C48C1C4793F}"/>
              </a:ext>
            </a:extLst>
          </p:cNvPr>
          <p:cNvCxnSpPr>
            <a:cxnSpLocks/>
            <a:stCxn id="25" idx="2"/>
          </p:cNvCxnSpPr>
          <p:nvPr/>
        </p:nvCxnSpPr>
        <p:spPr>
          <a:xfrm flipH="1">
            <a:off x="10397964" y="3674111"/>
            <a:ext cx="270036" cy="71292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95A251-AF5F-463E-B4E7-BC8886FA1268}"/>
              </a:ext>
            </a:extLst>
          </p:cNvPr>
          <p:cNvCxnSpPr>
            <a:cxnSpLocks/>
          </p:cNvCxnSpPr>
          <p:nvPr/>
        </p:nvCxnSpPr>
        <p:spPr>
          <a:xfrm>
            <a:off x="10098530" y="2485801"/>
            <a:ext cx="353096" cy="33188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D196FC-B656-4A51-9334-CA5E9AF29446}"/>
              </a:ext>
            </a:extLst>
          </p:cNvPr>
          <p:cNvCxnSpPr>
            <a:cxnSpLocks/>
          </p:cNvCxnSpPr>
          <p:nvPr/>
        </p:nvCxnSpPr>
        <p:spPr>
          <a:xfrm>
            <a:off x="8920766" y="3007585"/>
            <a:ext cx="343437" cy="50167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717379-8D67-4086-BCD2-7CD8880BC52C}"/>
              </a:ext>
            </a:extLst>
          </p:cNvPr>
          <p:cNvCxnSpPr>
            <a:cxnSpLocks/>
          </p:cNvCxnSpPr>
          <p:nvPr/>
        </p:nvCxnSpPr>
        <p:spPr>
          <a:xfrm flipH="1">
            <a:off x="8144756" y="2971800"/>
            <a:ext cx="286076" cy="71990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A22A63C-B91E-450A-A363-9F647602CF12}"/>
              </a:ext>
            </a:extLst>
          </p:cNvPr>
          <p:cNvCxnSpPr>
            <a:cxnSpLocks/>
            <a:stCxn id="17" idx="0"/>
          </p:cNvCxnSpPr>
          <p:nvPr/>
        </p:nvCxnSpPr>
        <p:spPr>
          <a:xfrm flipH="1" flipV="1">
            <a:off x="6944932" y="2578056"/>
            <a:ext cx="26168" cy="39374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B81CCB5-1ED1-4140-8775-7385F35CF467}"/>
              </a:ext>
            </a:extLst>
          </p:cNvPr>
          <p:cNvCxnSpPr>
            <a:cxnSpLocks/>
          </p:cNvCxnSpPr>
          <p:nvPr/>
        </p:nvCxnSpPr>
        <p:spPr>
          <a:xfrm>
            <a:off x="7410232" y="2443118"/>
            <a:ext cx="824734" cy="7778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C309538-53E3-4F88-BB5F-E256211A159F}"/>
              </a:ext>
            </a:extLst>
          </p:cNvPr>
          <p:cNvCxnSpPr>
            <a:cxnSpLocks/>
          </p:cNvCxnSpPr>
          <p:nvPr/>
        </p:nvCxnSpPr>
        <p:spPr>
          <a:xfrm>
            <a:off x="7372292" y="2578055"/>
            <a:ext cx="1818510" cy="115199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37DEF5B-6508-4C45-BA3D-8863282799B7}"/>
              </a:ext>
            </a:extLst>
          </p:cNvPr>
          <p:cNvCxnSpPr>
            <a:cxnSpLocks/>
          </p:cNvCxnSpPr>
          <p:nvPr/>
        </p:nvCxnSpPr>
        <p:spPr>
          <a:xfrm>
            <a:off x="7205193" y="2598782"/>
            <a:ext cx="609122" cy="107532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0E8FF88-C392-458A-9C86-CD158B94A39D}"/>
              </a:ext>
            </a:extLst>
          </p:cNvPr>
          <p:cNvCxnSpPr>
            <a:cxnSpLocks/>
          </p:cNvCxnSpPr>
          <p:nvPr/>
        </p:nvCxnSpPr>
        <p:spPr>
          <a:xfrm flipH="1">
            <a:off x="8382000" y="2658745"/>
            <a:ext cx="1171978" cy="112845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Fire with solid fill">
            <a:extLst>
              <a:ext uri="{FF2B5EF4-FFF2-40B4-BE49-F238E27FC236}">
                <a16:creationId xmlns:a16="http://schemas.microsoft.com/office/drawing/2014/main" id="{32DC8291-7A25-4870-A9B5-69939ECCAA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94034" y="3066558"/>
            <a:ext cx="1311937" cy="1311937"/>
          </a:xfrm>
          <a:prstGeom prst="rect">
            <a:avLst/>
          </a:prstGeom>
        </p:spPr>
      </p:pic>
      <p:pic>
        <p:nvPicPr>
          <p:cNvPr id="77" name="Graphic 76" descr="Fire with solid fill">
            <a:extLst>
              <a:ext uri="{FF2B5EF4-FFF2-40B4-BE49-F238E27FC236}">
                <a16:creationId xmlns:a16="http://schemas.microsoft.com/office/drawing/2014/main" id="{F4027727-599C-4460-963E-DA1BDBA16E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12506" y="4448407"/>
            <a:ext cx="1311937" cy="1311937"/>
          </a:xfrm>
          <a:prstGeom prst="rect">
            <a:avLst/>
          </a:prstGeom>
        </p:spPr>
      </p:pic>
      <p:pic>
        <p:nvPicPr>
          <p:cNvPr id="78" name="Graphic 77" descr="Fire with solid fill">
            <a:extLst>
              <a:ext uri="{FF2B5EF4-FFF2-40B4-BE49-F238E27FC236}">
                <a16:creationId xmlns:a16="http://schemas.microsoft.com/office/drawing/2014/main" id="{3F3CFBB3-55F1-44EE-9DE7-9E39D88ADA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83372" y="1533483"/>
            <a:ext cx="1311937" cy="1311937"/>
          </a:xfrm>
          <a:prstGeom prst="rect">
            <a:avLst/>
          </a:prstGeom>
        </p:spPr>
      </p:pic>
      <p:pic>
        <p:nvPicPr>
          <p:cNvPr id="79" name="Graphic 78" descr="Fire with solid fill">
            <a:extLst>
              <a:ext uri="{FF2B5EF4-FFF2-40B4-BE49-F238E27FC236}">
                <a16:creationId xmlns:a16="http://schemas.microsoft.com/office/drawing/2014/main" id="{419BE21E-319A-418E-9A2F-B1F23C88CEF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99655" y="3429000"/>
            <a:ext cx="1311937" cy="1311937"/>
          </a:xfrm>
          <a:prstGeom prst="rect">
            <a:avLst/>
          </a:prstGeom>
        </p:spPr>
      </p:pic>
      <p:pic>
        <p:nvPicPr>
          <p:cNvPr id="80" name="Graphic 79" descr="Fire with solid fill">
            <a:extLst>
              <a:ext uri="{FF2B5EF4-FFF2-40B4-BE49-F238E27FC236}">
                <a16:creationId xmlns:a16="http://schemas.microsoft.com/office/drawing/2014/main" id="{0A2538BD-9F7C-44B4-AC9A-6141307FCF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12069" y="1909368"/>
            <a:ext cx="1311937" cy="1311937"/>
          </a:xfrm>
          <a:prstGeom prst="rect">
            <a:avLst/>
          </a:prstGeom>
        </p:spPr>
      </p:pic>
      <p:pic>
        <p:nvPicPr>
          <p:cNvPr id="81" name="Graphic 80" descr="Fire with solid fill">
            <a:extLst>
              <a:ext uri="{FF2B5EF4-FFF2-40B4-BE49-F238E27FC236}">
                <a16:creationId xmlns:a16="http://schemas.microsoft.com/office/drawing/2014/main" id="{1E5192F9-9063-4CFD-902B-ECBFA3964A3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88556" y="1523581"/>
            <a:ext cx="1311937" cy="1311937"/>
          </a:xfrm>
          <a:prstGeom prst="rect">
            <a:avLst/>
          </a:prstGeom>
        </p:spPr>
      </p:pic>
      <p:pic>
        <p:nvPicPr>
          <p:cNvPr id="82" name="Graphic 81" descr="Fire with solid fill">
            <a:extLst>
              <a:ext uri="{FF2B5EF4-FFF2-40B4-BE49-F238E27FC236}">
                <a16:creationId xmlns:a16="http://schemas.microsoft.com/office/drawing/2014/main" id="{839E49CE-4EE0-4D4A-9A75-85EA3C601B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22436" y="2805142"/>
            <a:ext cx="1311937" cy="1311937"/>
          </a:xfrm>
          <a:prstGeom prst="rect">
            <a:avLst/>
          </a:prstGeom>
        </p:spPr>
      </p:pic>
    </p:spTree>
    <p:extLst>
      <p:ext uri="{BB962C8B-B14F-4D97-AF65-F5344CB8AC3E}">
        <p14:creationId xmlns:p14="http://schemas.microsoft.com/office/powerpoint/2010/main" val="86207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500"/>
                                        <p:tgtEl>
                                          <p:spTgt spid="7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
                                            <p:txEl>
                                              <p:pRg st="2" end="2"/>
                                            </p:txEl>
                                          </p:spTgt>
                                        </p:tgtEl>
                                        <p:attrNameLst>
                                          <p:attrName>style.visibility</p:attrName>
                                        </p:attrNameLst>
                                      </p:cBhvr>
                                      <p:to>
                                        <p:strVal val="visible"/>
                                      </p:to>
                                    </p:set>
                                    <p:animEffect transition="in" filter="fade">
                                      <p:cBhvr>
                                        <p:cTn id="89" dur="500"/>
                                        <p:tgtEl>
                                          <p:spTgt spid="6">
                                            <p:txEl>
                                              <p:pRg st="2" end="2"/>
                                            </p:txEl>
                                          </p:spTgt>
                                        </p:tgtEl>
                                      </p:cBhvr>
                                    </p:animEffect>
                                  </p:childTnLst>
                                </p:cTn>
                              </p:par>
                              <p:par>
                                <p:cTn id="90" presetID="45"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2000"/>
                                        <p:tgtEl>
                                          <p:spTgt spid="76"/>
                                        </p:tgtEl>
                                      </p:cBhvr>
                                    </p:animEffect>
                                    <p:anim calcmode="lin" valueType="num">
                                      <p:cBhvr>
                                        <p:cTn id="93" dur="2000" fill="hold"/>
                                        <p:tgtEl>
                                          <p:spTgt spid="76"/>
                                        </p:tgtEl>
                                        <p:attrNameLst>
                                          <p:attrName>ppt_w</p:attrName>
                                        </p:attrNameLst>
                                      </p:cBhvr>
                                      <p:tavLst>
                                        <p:tav tm="0" fmla="#ppt_w*sin(2.5*pi*$)">
                                          <p:val>
                                            <p:fltVal val="0"/>
                                          </p:val>
                                        </p:tav>
                                        <p:tav tm="100000">
                                          <p:val>
                                            <p:fltVal val="1"/>
                                          </p:val>
                                        </p:tav>
                                      </p:tavLst>
                                    </p:anim>
                                    <p:anim calcmode="lin" valueType="num">
                                      <p:cBhvr>
                                        <p:cTn id="94" dur="2000" fill="hold"/>
                                        <p:tgtEl>
                                          <p:spTgt spid="76"/>
                                        </p:tgtEl>
                                        <p:attrNameLst>
                                          <p:attrName>ppt_h</p:attrName>
                                        </p:attrNameLst>
                                      </p:cBhvr>
                                      <p:tavLst>
                                        <p:tav tm="0">
                                          <p:val>
                                            <p:strVal val="#ppt_h"/>
                                          </p:val>
                                        </p:tav>
                                        <p:tav tm="100000">
                                          <p:val>
                                            <p:strVal val="#ppt_h"/>
                                          </p:val>
                                        </p:tav>
                                      </p:tavLst>
                                    </p:anim>
                                  </p:childTnLst>
                                </p:cTn>
                              </p:par>
                              <p:par>
                                <p:cTn id="95" presetID="45" presetClass="entr" presetSubtype="0" fill="hold" nodeType="withEffect">
                                  <p:stCondLst>
                                    <p:cond delay="100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2000"/>
                                        <p:tgtEl>
                                          <p:spTgt spid="77"/>
                                        </p:tgtEl>
                                      </p:cBhvr>
                                    </p:animEffect>
                                    <p:anim calcmode="lin" valueType="num">
                                      <p:cBhvr>
                                        <p:cTn id="98" dur="2000" fill="hold"/>
                                        <p:tgtEl>
                                          <p:spTgt spid="77"/>
                                        </p:tgtEl>
                                        <p:attrNameLst>
                                          <p:attrName>ppt_w</p:attrName>
                                        </p:attrNameLst>
                                      </p:cBhvr>
                                      <p:tavLst>
                                        <p:tav tm="0" fmla="#ppt_w*sin(2.5*pi*$)">
                                          <p:val>
                                            <p:fltVal val="0"/>
                                          </p:val>
                                        </p:tav>
                                        <p:tav tm="100000">
                                          <p:val>
                                            <p:fltVal val="1"/>
                                          </p:val>
                                        </p:tav>
                                      </p:tavLst>
                                    </p:anim>
                                    <p:anim calcmode="lin" valueType="num">
                                      <p:cBhvr>
                                        <p:cTn id="99" dur="2000" fill="hold"/>
                                        <p:tgtEl>
                                          <p:spTgt spid="77"/>
                                        </p:tgtEl>
                                        <p:attrNameLst>
                                          <p:attrName>ppt_h</p:attrName>
                                        </p:attrNameLst>
                                      </p:cBhvr>
                                      <p:tavLst>
                                        <p:tav tm="0">
                                          <p:val>
                                            <p:strVal val="#ppt_h"/>
                                          </p:val>
                                        </p:tav>
                                        <p:tav tm="100000">
                                          <p:val>
                                            <p:strVal val="#ppt_h"/>
                                          </p:val>
                                        </p:tav>
                                      </p:tavLst>
                                    </p:anim>
                                  </p:childTnLst>
                                </p:cTn>
                              </p:par>
                              <p:par>
                                <p:cTn id="100" presetID="45" presetClass="entr" presetSubtype="0" fill="hold" nodeType="withEffect">
                                  <p:stCondLst>
                                    <p:cond delay="100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2000"/>
                                        <p:tgtEl>
                                          <p:spTgt spid="78"/>
                                        </p:tgtEl>
                                      </p:cBhvr>
                                    </p:animEffect>
                                    <p:anim calcmode="lin" valueType="num">
                                      <p:cBhvr>
                                        <p:cTn id="103" dur="2000" fill="hold"/>
                                        <p:tgtEl>
                                          <p:spTgt spid="78"/>
                                        </p:tgtEl>
                                        <p:attrNameLst>
                                          <p:attrName>ppt_w</p:attrName>
                                        </p:attrNameLst>
                                      </p:cBhvr>
                                      <p:tavLst>
                                        <p:tav tm="0" fmla="#ppt_w*sin(2.5*pi*$)">
                                          <p:val>
                                            <p:fltVal val="0"/>
                                          </p:val>
                                        </p:tav>
                                        <p:tav tm="100000">
                                          <p:val>
                                            <p:fltVal val="1"/>
                                          </p:val>
                                        </p:tav>
                                      </p:tavLst>
                                    </p:anim>
                                    <p:anim calcmode="lin" valueType="num">
                                      <p:cBhvr>
                                        <p:cTn id="104" dur="2000" fill="hold"/>
                                        <p:tgtEl>
                                          <p:spTgt spid="78"/>
                                        </p:tgtEl>
                                        <p:attrNameLst>
                                          <p:attrName>ppt_h</p:attrName>
                                        </p:attrNameLst>
                                      </p:cBhvr>
                                      <p:tavLst>
                                        <p:tav tm="0">
                                          <p:val>
                                            <p:strVal val="#ppt_h"/>
                                          </p:val>
                                        </p:tav>
                                        <p:tav tm="100000">
                                          <p:val>
                                            <p:strVal val="#ppt_h"/>
                                          </p:val>
                                        </p:tav>
                                      </p:tavLst>
                                    </p:anim>
                                  </p:childTnLst>
                                </p:cTn>
                              </p:par>
                              <p:par>
                                <p:cTn id="105" presetID="45" presetClass="entr" presetSubtype="0" fill="hold" nodeType="withEffect">
                                  <p:stCondLst>
                                    <p:cond delay="1000"/>
                                  </p:stCondLst>
                                  <p:childTnLst>
                                    <p:set>
                                      <p:cBhvr>
                                        <p:cTn id="106" dur="1" fill="hold">
                                          <p:stCondLst>
                                            <p:cond delay="0"/>
                                          </p:stCondLst>
                                        </p:cTn>
                                        <p:tgtEl>
                                          <p:spTgt spid="80"/>
                                        </p:tgtEl>
                                        <p:attrNameLst>
                                          <p:attrName>style.visibility</p:attrName>
                                        </p:attrNameLst>
                                      </p:cBhvr>
                                      <p:to>
                                        <p:strVal val="visible"/>
                                      </p:to>
                                    </p:set>
                                    <p:animEffect transition="in" filter="fade">
                                      <p:cBhvr>
                                        <p:cTn id="107" dur="2000"/>
                                        <p:tgtEl>
                                          <p:spTgt spid="80"/>
                                        </p:tgtEl>
                                      </p:cBhvr>
                                    </p:animEffect>
                                    <p:anim calcmode="lin" valueType="num">
                                      <p:cBhvr>
                                        <p:cTn id="108" dur="2000" fill="hold"/>
                                        <p:tgtEl>
                                          <p:spTgt spid="80"/>
                                        </p:tgtEl>
                                        <p:attrNameLst>
                                          <p:attrName>ppt_w</p:attrName>
                                        </p:attrNameLst>
                                      </p:cBhvr>
                                      <p:tavLst>
                                        <p:tav tm="0" fmla="#ppt_w*sin(2.5*pi*$)">
                                          <p:val>
                                            <p:fltVal val="0"/>
                                          </p:val>
                                        </p:tav>
                                        <p:tav tm="100000">
                                          <p:val>
                                            <p:fltVal val="1"/>
                                          </p:val>
                                        </p:tav>
                                      </p:tavLst>
                                    </p:anim>
                                    <p:anim calcmode="lin" valueType="num">
                                      <p:cBhvr>
                                        <p:cTn id="109" dur="2000" fill="hold"/>
                                        <p:tgtEl>
                                          <p:spTgt spid="80"/>
                                        </p:tgtEl>
                                        <p:attrNameLst>
                                          <p:attrName>ppt_h</p:attrName>
                                        </p:attrNameLst>
                                      </p:cBhvr>
                                      <p:tavLst>
                                        <p:tav tm="0">
                                          <p:val>
                                            <p:strVal val="#ppt_h"/>
                                          </p:val>
                                        </p:tav>
                                        <p:tav tm="100000">
                                          <p:val>
                                            <p:strVal val="#ppt_h"/>
                                          </p:val>
                                        </p:tav>
                                      </p:tavLst>
                                    </p:anim>
                                  </p:childTnLst>
                                </p:cTn>
                              </p:par>
                              <p:par>
                                <p:cTn id="110" presetID="45" presetClass="entr" presetSubtype="0" fill="hold" nodeType="withEffect">
                                  <p:stCondLst>
                                    <p:cond delay="2000"/>
                                  </p:stCondLst>
                                  <p:childTnLst>
                                    <p:set>
                                      <p:cBhvr>
                                        <p:cTn id="111" dur="1" fill="hold">
                                          <p:stCondLst>
                                            <p:cond delay="0"/>
                                          </p:stCondLst>
                                        </p:cTn>
                                        <p:tgtEl>
                                          <p:spTgt spid="79"/>
                                        </p:tgtEl>
                                        <p:attrNameLst>
                                          <p:attrName>style.visibility</p:attrName>
                                        </p:attrNameLst>
                                      </p:cBhvr>
                                      <p:to>
                                        <p:strVal val="visible"/>
                                      </p:to>
                                    </p:set>
                                    <p:animEffect transition="in" filter="fade">
                                      <p:cBhvr>
                                        <p:cTn id="112" dur="2000"/>
                                        <p:tgtEl>
                                          <p:spTgt spid="79"/>
                                        </p:tgtEl>
                                      </p:cBhvr>
                                    </p:animEffect>
                                    <p:anim calcmode="lin" valueType="num">
                                      <p:cBhvr>
                                        <p:cTn id="113" dur="2000" fill="hold"/>
                                        <p:tgtEl>
                                          <p:spTgt spid="79"/>
                                        </p:tgtEl>
                                        <p:attrNameLst>
                                          <p:attrName>ppt_w</p:attrName>
                                        </p:attrNameLst>
                                      </p:cBhvr>
                                      <p:tavLst>
                                        <p:tav tm="0" fmla="#ppt_w*sin(2.5*pi*$)">
                                          <p:val>
                                            <p:fltVal val="0"/>
                                          </p:val>
                                        </p:tav>
                                        <p:tav tm="100000">
                                          <p:val>
                                            <p:fltVal val="1"/>
                                          </p:val>
                                        </p:tav>
                                      </p:tavLst>
                                    </p:anim>
                                    <p:anim calcmode="lin" valueType="num">
                                      <p:cBhvr>
                                        <p:cTn id="114" dur="2000" fill="hold"/>
                                        <p:tgtEl>
                                          <p:spTgt spid="79"/>
                                        </p:tgtEl>
                                        <p:attrNameLst>
                                          <p:attrName>ppt_h</p:attrName>
                                        </p:attrNameLst>
                                      </p:cBhvr>
                                      <p:tavLst>
                                        <p:tav tm="0">
                                          <p:val>
                                            <p:strVal val="#ppt_h"/>
                                          </p:val>
                                        </p:tav>
                                        <p:tav tm="100000">
                                          <p:val>
                                            <p:strVal val="#ppt_h"/>
                                          </p:val>
                                        </p:tav>
                                      </p:tavLst>
                                    </p:anim>
                                  </p:childTnLst>
                                </p:cTn>
                              </p:par>
                              <p:par>
                                <p:cTn id="115" presetID="45" presetClass="entr" presetSubtype="0" fill="hold" nodeType="withEffect">
                                  <p:stCondLst>
                                    <p:cond delay="30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2000"/>
                                        <p:tgtEl>
                                          <p:spTgt spid="81"/>
                                        </p:tgtEl>
                                      </p:cBhvr>
                                    </p:animEffect>
                                    <p:anim calcmode="lin" valueType="num">
                                      <p:cBhvr>
                                        <p:cTn id="118" dur="2000" fill="hold"/>
                                        <p:tgtEl>
                                          <p:spTgt spid="81"/>
                                        </p:tgtEl>
                                        <p:attrNameLst>
                                          <p:attrName>ppt_w</p:attrName>
                                        </p:attrNameLst>
                                      </p:cBhvr>
                                      <p:tavLst>
                                        <p:tav tm="0" fmla="#ppt_w*sin(2.5*pi*$)">
                                          <p:val>
                                            <p:fltVal val="0"/>
                                          </p:val>
                                        </p:tav>
                                        <p:tav tm="100000">
                                          <p:val>
                                            <p:fltVal val="1"/>
                                          </p:val>
                                        </p:tav>
                                      </p:tavLst>
                                    </p:anim>
                                    <p:anim calcmode="lin" valueType="num">
                                      <p:cBhvr>
                                        <p:cTn id="119" dur="2000" fill="hold"/>
                                        <p:tgtEl>
                                          <p:spTgt spid="81"/>
                                        </p:tgtEl>
                                        <p:attrNameLst>
                                          <p:attrName>ppt_h</p:attrName>
                                        </p:attrNameLst>
                                      </p:cBhvr>
                                      <p:tavLst>
                                        <p:tav tm="0">
                                          <p:val>
                                            <p:strVal val="#ppt_h"/>
                                          </p:val>
                                        </p:tav>
                                        <p:tav tm="100000">
                                          <p:val>
                                            <p:strVal val="#ppt_h"/>
                                          </p:val>
                                        </p:tav>
                                      </p:tavLst>
                                    </p:anim>
                                  </p:childTnLst>
                                </p:cTn>
                              </p:par>
                              <p:par>
                                <p:cTn id="120" presetID="45" presetClass="entr" presetSubtype="0" fill="hold" nodeType="withEffect">
                                  <p:stCondLst>
                                    <p:cond delay="3000"/>
                                  </p:stCondLst>
                                  <p:childTnLst>
                                    <p:set>
                                      <p:cBhvr>
                                        <p:cTn id="121" dur="1" fill="hold">
                                          <p:stCondLst>
                                            <p:cond delay="0"/>
                                          </p:stCondLst>
                                        </p:cTn>
                                        <p:tgtEl>
                                          <p:spTgt spid="82"/>
                                        </p:tgtEl>
                                        <p:attrNameLst>
                                          <p:attrName>style.visibility</p:attrName>
                                        </p:attrNameLst>
                                      </p:cBhvr>
                                      <p:to>
                                        <p:strVal val="visible"/>
                                      </p:to>
                                    </p:set>
                                    <p:animEffect transition="in" filter="fade">
                                      <p:cBhvr>
                                        <p:cTn id="122" dur="2000"/>
                                        <p:tgtEl>
                                          <p:spTgt spid="82"/>
                                        </p:tgtEl>
                                      </p:cBhvr>
                                    </p:animEffect>
                                    <p:anim calcmode="lin" valueType="num">
                                      <p:cBhvr>
                                        <p:cTn id="123" dur="2000" fill="hold"/>
                                        <p:tgtEl>
                                          <p:spTgt spid="82"/>
                                        </p:tgtEl>
                                        <p:attrNameLst>
                                          <p:attrName>ppt_w</p:attrName>
                                        </p:attrNameLst>
                                      </p:cBhvr>
                                      <p:tavLst>
                                        <p:tav tm="0" fmla="#ppt_w*sin(2.5*pi*$)">
                                          <p:val>
                                            <p:fltVal val="0"/>
                                          </p:val>
                                        </p:tav>
                                        <p:tav tm="100000">
                                          <p:val>
                                            <p:fltVal val="1"/>
                                          </p:val>
                                        </p:tav>
                                      </p:tavLst>
                                    </p:anim>
                                    <p:anim calcmode="lin" valueType="num">
                                      <p:cBhvr>
                                        <p:cTn id="124" dur="2000" fill="hold"/>
                                        <p:tgtEl>
                                          <p:spTgt spid="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rm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a:p>
            <a:r>
              <a:rPr lang="en-GB" sz="2700" dirty="0">
                <a:solidFill>
                  <a:srgbClr val="FA9816"/>
                </a:solidFill>
              </a:rPr>
              <a:t>Level 3: Release co-ordination</a:t>
            </a:r>
          </a:p>
          <a:p>
            <a:r>
              <a:rPr lang="en-GB" sz="2700" dirty="0">
                <a:solidFill>
                  <a:srgbClr val="ED7523"/>
                </a:solidFill>
              </a:rPr>
              <a:t>Level 4: Downtime windows</a:t>
            </a:r>
          </a:p>
        </p:txBody>
      </p:sp>
      <p:pic>
        <p:nvPicPr>
          <p:cNvPr id="12" name="Graphic 11" descr="Stopwatch 25% with solid fill">
            <a:extLst>
              <a:ext uri="{FF2B5EF4-FFF2-40B4-BE49-F238E27FC236}">
                <a16:creationId xmlns:a16="http://schemas.microsoft.com/office/drawing/2014/main" id="{605336FD-BEFF-469F-9447-9E9A16FAB8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6799" y="3401243"/>
            <a:ext cx="3091632" cy="3091632"/>
          </a:xfrm>
          <a:prstGeom prst="rect">
            <a:avLst/>
          </a:prstGeom>
        </p:spPr>
      </p:pic>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62</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0BB50409-4F25-48CD-B813-AD43C84DDA5B}"/>
              </a:ext>
            </a:extLst>
          </p:cNvPr>
          <p:cNvSpPr/>
          <p:nvPr/>
        </p:nvSpPr>
        <p:spPr>
          <a:xfrm>
            <a:off x="12145198" y="1497213"/>
            <a:ext cx="4507982" cy="4010646"/>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latin typeface="Roboto" panose="02000000000000000000" pitchFamily="2" charset="0"/>
              </a:rPr>
              <a:t>TO DO!</a:t>
            </a:r>
          </a:p>
          <a:p>
            <a:pPr algn="ctr"/>
            <a:r>
              <a:rPr lang="en-GB" sz="4400" dirty="0">
                <a:latin typeface="Roboto" panose="02000000000000000000" pitchFamily="2" charset="0"/>
              </a:rPr>
              <a:t>Get shiny image from octopus graphic design team.</a:t>
            </a:r>
          </a:p>
        </p:txBody>
      </p:sp>
      <p:pic>
        <p:nvPicPr>
          <p:cNvPr id="11" name="Graphic 10" descr="Database with solid fill">
            <a:extLst>
              <a:ext uri="{FF2B5EF4-FFF2-40B4-BE49-F238E27FC236}">
                <a16:creationId xmlns:a16="http://schemas.microsoft.com/office/drawing/2014/main" id="{5FAABFE6-20DD-41A9-B94E-6083DB2B39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7800" y="3429000"/>
            <a:ext cx="914400" cy="914400"/>
          </a:xfrm>
          <a:prstGeom prst="rect">
            <a:avLst/>
          </a:prstGeom>
        </p:spPr>
      </p:pic>
      <p:pic>
        <p:nvPicPr>
          <p:cNvPr id="13" name="Graphic 12" descr="Database with solid fill">
            <a:extLst>
              <a:ext uri="{FF2B5EF4-FFF2-40B4-BE49-F238E27FC236}">
                <a16:creationId xmlns:a16="http://schemas.microsoft.com/office/drawing/2014/main" id="{C5FB71FD-E3D6-4161-A438-0C017DEAC2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2166" y="4772930"/>
            <a:ext cx="914400" cy="914400"/>
          </a:xfrm>
          <a:prstGeom prst="rect">
            <a:avLst/>
          </a:prstGeom>
        </p:spPr>
      </p:pic>
      <p:pic>
        <p:nvPicPr>
          <p:cNvPr id="14" name="Graphic 13" descr="Database with solid fill">
            <a:extLst>
              <a:ext uri="{FF2B5EF4-FFF2-40B4-BE49-F238E27FC236}">
                <a16:creationId xmlns:a16="http://schemas.microsoft.com/office/drawing/2014/main" id="{DEA7E29D-472C-418B-895E-92D28CB635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4284840"/>
            <a:ext cx="914400" cy="914400"/>
          </a:xfrm>
          <a:prstGeom prst="rect">
            <a:avLst/>
          </a:prstGeom>
        </p:spPr>
      </p:pic>
      <p:pic>
        <p:nvPicPr>
          <p:cNvPr id="15" name="Graphic 14" descr="Database with solid fill">
            <a:extLst>
              <a:ext uri="{FF2B5EF4-FFF2-40B4-BE49-F238E27FC236}">
                <a16:creationId xmlns:a16="http://schemas.microsoft.com/office/drawing/2014/main" id="{494D36E6-10E5-4217-A380-059AF5377E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9558" y="3643883"/>
            <a:ext cx="914400" cy="914400"/>
          </a:xfrm>
          <a:prstGeom prst="rect">
            <a:avLst/>
          </a:prstGeom>
        </p:spPr>
      </p:pic>
      <p:pic>
        <p:nvPicPr>
          <p:cNvPr id="17" name="Graphic 16" descr="Programmer female with solid fill">
            <a:extLst>
              <a:ext uri="{FF2B5EF4-FFF2-40B4-BE49-F238E27FC236}">
                <a16:creationId xmlns:a16="http://schemas.microsoft.com/office/drawing/2014/main" id="{D8F80CB4-3A88-4742-8C5F-920EFF4AD5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3900" y="2971800"/>
            <a:ext cx="914400" cy="914400"/>
          </a:xfrm>
          <a:prstGeom prst="rect">
            <a:avLst/>
          </a:prstGeom>
        </p:spPr>
      </p:pic>
      <p:pic>
        <p:nvPicPr>
          <p:cNvPr id="19" name="Graphic 18" descr="Internet with solid fill">
            <a:extLst>
              <a:ext uri="{FF2B5EF4-FFF2-40B4-BE49-F238E27FC236}">
                <a16:creationId xmlns:a16="http://schemas.microsoft.com/office/drawing/2014/main" id="{5082F360-DD50-4615-B982-39E43A9321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38684" y="1820354"/>
            <a:ext cx="914400" cy="914400"/>
          </a:xfrm>
          <a:prstGeom prst="rect">
            <a:avLst/>
          </a:prstGeom>
        </p:spPr>
      </p:pic>
      <p:pic>
        <p:nvPicPr>
          <p:cNvPr id="21" name="Graphic 20" descr="Cmd Terminal with solid fill">
            <a:extLst>
              <a:ext uri="{FF2B5EF4-FFF2-40B4-BE49-F238E27FC236}">
                <a16:creationId xmlns:a16="http://schemas.microsoft.com/office/drawing/2014/main" id="{C999EAE0-D64F-48CB-AE9C-74617D9E2B1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53399" y="2201545"/>
            <a:ext cx="914400" cy="914400"/>
          </a:xfrm>
          <a:prstGeom prst="rect">
            <a:avLst/>
          </a:prstGeom>
        </p:spPr>
      </p:pic>
      <p:pic>
        <p:nvPicPr>
          <p:cNvPr id="23" name="Graphic 22" descr="Robot Hand with solid fill">
            <a:extLst>
              <a:ext uri="{FF2B5EF4-FFF2-40B4-BE49-F238E27FC236}">
                <a16:creationId xmlns:a16="http://schemas.microsoft.com/office/drawing/2014/main" id="{9710F8D8-BE21-466C-B86C-44DBF32FDD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6566" y="1781988"/>
            <a:ext cx="914400" cy="914400"/>
          </a:xfrm>
          <a:prstGeom prst="rect">
            <a:avLst/>
          </a:prstGeom>
        </p:spPr>
      </p:pic>
      <p:pic>
        <p:nvPicPr>
          <p:cNvPr id="25" name="Graphic 24" descr="Server with solid fill">
            <a:extLst>
              <a:ext uri="{FF2B5EF4-FFF2-40B4-BE49-F238E27FC236}">
                <a16:creationId xmlns:a16="http://schemas.microsoft.com/office/drawing/2014/main" id="{9055157B-13F2-4418-860C-2558EB3548C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10800" y="2759711"/>
            <a:ext cx="914400" cy="914400"/>
          </a:xfrm>
          <a:prstGeom prst="rect">
            <a:avLst/>
          </a:prstGeom>
        </p:spPr>
      </p:pic>
      <p:cxnSp>
        <p:nvCxnSpPr>
          <p:cNvPr id="27" name="Straight Arrow Connector 26">
            <a:extLst>
              <a:ext uri="{FF2B5EF4-FFF2-40B4-BE49-F238E27FC236}">
                <a16:creationId xmlns:a16="http://schemas.microsoft.com/office/drawing/2014/main" id="{0F5C0FD2-382D-41BF-8E8D-0E652F8F8267}"/>
              </a:ext>
            </a:extLst>
          </p:cNvPr>
          <p:cNvCxnSpPr>
            <a:cxnSpLocks/>
          </p:cNvCxnSpPr>
          <p:nvPr/>
        </p:nvCxnSpPr>
        <p:spPr>
          <a:xfrm flipV="1">
            <a:off x="9223420" y="4259218"/>
            <a:ext cx="230746" cy="666112"/>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27C1DE-C76E-4D26-AEC3-7F065D402756}"/>
              </a:ext>
            </a:extLst>
          </p:cNvPr>
          <p:cNvCxnSpPr>
            <a:cxnSpLocks/>
          </p:cNvCxnSpPr>
          <p:nvPr/>
        </p:nvCxnSpPr>
        <p:spPr>
          <a:xfrm>
            <a:off x="9807262" y="4161613"/>
            <a:ext cx="291268" cy="20986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F6B560-EF33-4484-9972-35A64B50378A}"/>
              </a:ext>
            </a:extLst>
          </p:cNvPr>
          <p:cNvCxnSpPr>
            <a:cxnSpLocks/>
          </p:cNvCxnSpPr>
          <p:nvPr/>
        </p:nvCxnSpPr>
        <p:spPr>
          <a:xfrm flipV="1">
            <a:off x="9301766" y="4592274"/>
            <a:ext cx="680434" cy="33305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3E22370-DA0D-40BD-95A7-58BA6800C167}"/>
              </a:ext>
            </a:extLst>
          </p:cNvPr>
          <p:cNvCxnSpPr>
            <a:cxnSpLocks/>
          </p:cNvCxnSpPr>
          <p:nvPr/>
        </p:nvCxnSpPr>
        <p:spPr>
          <a:xfrm flipH="1">
            <a:off x="8276402" y="3886200"/>
            <a:ext cx="947018" cy="27541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DC2FCB-C2EE-4769-9DE9-867224FCE7A1}"/>
              </a:ext>
            </a:extLst>
          </p:cNvPr>
          <p:cNvCxnSpPr>
            <a:cxnSpLocks/>
          </p:cNvCxnSpPr>
          <p:nvPr/>
        </p:nvCxnSpPr>
        <p:spPr>
          <a:xfrm>
            <a:off x="7320566" y="3863867"/>
            <a:ext cx="416580" cy="23721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BC3B48-A139-4BB2-9162-8363A7F75C9E}"/>
              </a:ext>
            </a:extLst>
          </p:cNvPr>
          <p:cNvCxnSpPr>
            <a:cxnSpLocks/>
          </p:cNvCxnSpPr>
          <p:nvPr/>
        </p:nvCxnSpPr>
        <p:spPr>
          <a:xfrm>
            <a:off x="8276402" y="4403932"/>
            <a:ext cx="616460" cy="52139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769202C-82AC-4336-AA44-6C48C1C4793F}"/>
              </a:ext>
            </a:extLst>
          </p:cNvPr>
          <p:cNvCxnSpPr>
            <a:cxnSpLocks/>
            <a:stCxn id="25" idx="2"/>
          </p:cNvCxnSpPr>
          <p:nvPr/>
        </p:nvCxnSpPr>
        <p:spPr>
          <a:xfrm flipH="1">
            <a:off x="10397964" y="3674111"/>
            <a:ext cx="270036" cy="71292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95A251-AF5F-463E-B4E7-BC8886FA1268}"/>
              </a:ext>
            </a:extLst>
          </p:cNvPr>
          <p:cNvCxnSpPr>
            <a:cxnSpLocks/>
          </p:cNvCxnSpPr>
          <p:nvPr/>
        </p:nvCxnSpPr>
        <p:spPr>
          <a:xfrm>
            <a:off x="10098530" y="2485801"/>
            <a:ext cx="353096" cy="33188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CD196FC-B656-4A51-9334-CA5E9AF29446}"/>
              </a:ext>
            </a:extLst>
          </p:cNvPr>
          <p:cNvCxnSpPr>
            <a:cxnSpLocks/>
          </p:cNvCxnSpPr>
          <p:nvPr/>
        </p:nvCxnSpPr>
        <p:spPr>
          <a:xfrm>
            <a:off x="8920766" y="3007585"/>
            <a:ext cx="343437" cy="50167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717379-8D67-4086-BCD2-7CD8880BC52C}"/>
              </a:ext>
            </a:extLst>
          </p:cNvPr>
          <p:cNvCxnSpPr>
            <a:cxnSpLocks/>
          </p:cNvCxnSpPr>
          <p:nvPr/>
        </p:nvCxnSpPr>
        <p:spPr>
          <a:xfrm flipH="1">
            <a:off x="8144756" y="2971800"/>
            <a:ext cx="286076" cy="71990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A22A63C-B91E-450A-A363-9F647602CF12}"/>
              </a:ext>
            </a:extLst>
          </p:cNvPr>
          <p:cNvCxnSpPr>
            <a:cxnSpLocks/>
            <a:stCxn id="17" idx="0"/>
          </p:cNvCxnSpPr>
          <p:nvPr/>
        </p:nvCxnSpPr>
        <p:spPr>
          <a:xfrm flipH="1" flipV="1">
            <a:off x="6944932" y="2578056"/>
            <a:ext cx="26168" cy="39374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B81CCB5-1ED1-4140-8775-7385F35CF467}"/>
              </a:ext>
            </a:extLst>
          </p:cNvPr>
          <p:cNvCxnSpPr>
            <a:cxnSpLocks/>
          </p:cNvCxnSpPr>
          <p:nvPr/>
        </p:nvCxnSpPr>
        <p:spPr>
          <a:xfrm>
            <a:off x="7410232" y="2443118"/>
            <a:ext cx="824734" cy="7778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C309538-53E3-4F88-BB5F-E256211A159F}"/>
              </a:ext>
            </a:extLst>
          </p:cNvPr>
          <p:cNvCxnSpPr>
            <a:cxnSpLocks/>
          </p:cNvCxnSpPr>
          <p:nvPr/>
        </p:nvCxnSpPr>
        <p:spPr>
          <a:xfrm>
            <a:off x="7372292" y="2578055"/>
            <a:ext cx="1818510" cy="115199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37DEF5B-6508-4C45-BA3D-8863282799B7}"/>
              </a:ext>
            </a:extLst>
          </p:cNvPr>
          <p:cNvCxnSpPr>
            <a:cxnSpLocks/>
          </p:cNvCxnSpPr>
          <p:nvPr/>
        </p:nvCxnSpPr>
        <p:spPr>
          <a:xfrm>
            <a:off x="7205193" y="2598782"/>
            <a:ext cx="609122" cy="107532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0E8FF88-C392-458A-9C86-CD158B94A39D}"/>
              </a:ext>
            </a:extLst>
          </p:cNvPr>
          <p:cNvCxnSpPr>
            <a:cxnSpLocks/>
          </p:cNvCxnSpPr>
          <p:nvPr/>
        </p:nvCxnSpPr>
        <p:spPr>
          <a:xfrm flipH="1">
            <a:off x="8382000" y="2658745"/>
            <a:ext cx="1171978" cy="112845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D19095-D2C1-4B61-84F1-E86F01215D21}"/>
              </a:ext>
            </a:extLst>
          </p:cNvPr>
          <p:cNvSpPr txBox="1"/>
          <p:nvPr/>
        </p:nvSpPr>
        <p:spPr>
          <a:xfrm>
            <a:off x="10298394" y="4932106"/>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1.</a:t>
            </a:r>
          </a:p>
        </p:txBody>
      </p:sp>
      <p:sp>
        <p:nvSpPr>
          <p:cNvPr id="41" name="TextBox 40">
            <a:extLst>
              <a:ext uri="{FF2B5EF4-FFF2-40B4-BE49-F238E27FC236}">
                <a16:creationId xmlns:a16="http://schemas.microsoft.com/office/drawing/2014/main" id="{D0B04FED-0C2A-4059-ABD3-975D2D84B124}"/>
              </a:ext>
            </a:extLst>
          </p:cNvPr>
          <p:cNvSpPr txBox="1"/>
          <p:nvPr/>
        </p:nvSpPr>
        <p:spPr>
          <a:xfrm>
            <a:off x="9146272" y="5392397"/>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2.</a:t>
            </a:r>
          </a:p>
        </p:txBody>
      </p:sp>
      <p:sp>
        <p:nvSpPr>
          <p:cNvPr id="42" name="TextBox 41">
            <a:extLst>
              <a:ext uri="{FF2B5EF4-FFF2-40B4-BE49-F238E27FC236}">
                <a16:creationId xmlns:a16="http://schemas.microsoft.com/office/drawing/2014/main" id="{A842E44B-BA14-478A-B35F-7014537467B1}"/>
              </a:ext>
            </a:extLst>
          </p:cNvPr>
          <p:cNvSpPr txBox="1"/>
          <p:nvPr/>
        </p:nvSpPr>
        <p:spPr>
          <a:xfrm>
            <a:off x="7490957" y="4318543"/>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3.</a:t>
            </a:r>
          </a:p>
        </p:txBody>
      </p:sp>
      <p:sp>
        <p:nvSpPr>
          <p:cNvPr id="44" name="TextBox 43">
            <a:extLst>
              <a:ext uri="{FF2B5EF4-FFF2-40B4-BE49-F238E27FC236}">
                <a16:creationId xmlns:a16="http://schemas.microsoft.com/office/drawing/2014/main" id="{B9CB39CB-821B-4E6A-A01F-6CE9C394CC2E}"/>
              </a:ext>
            </a:extLst>
          </p:cNvPr>
          <p:cNvSpPr txBox="1"/>
          <p:nvPr/>
        </p:nvSpPr>
        <p:spPr>
          <a:xfrm>
            <a:off x="9606566" y="3322377"/>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4.</a:t>
            </a:r>
          </a:p>
        </p:txBody>
      </p:sp>
      <p:sp>
        <p:nvSpPr>
          <p:cNvPr id="45" name="TextBox 44">
            <a:extLst>
              <a:ext uri="{FF2B5EF4-FFF2-40B4-BE49-F238E27FC236}">
                <a16:creationId xmlns:a16="http://schemas.microsoft.com/office/drawing/2014/main" id="{DD5C7A1B-9A13-45B1-8C6E-23C75E52C8D3}"/>
              </a:ext>
            </a:extLst>
          </p:cNvPr>
          <p:cNvSpPr txBox="1"/>
          <p:nvPr/>
        </p:nvSpPr>
        <p:spPr>
          <a:xfrm>
            <a:off x="10860128" y="2605258"/>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5.</a:t>
            </a:r>
          </a:p>
        </p:txBody>
      </p:sp>
      <p:sp>
        <p:nvSpPr>
          <p:cNvPr id="47" name="TextBox 46">
            <a:extLst>
              <a:ext uri="{FF2B5EF4-FFF2-40B4-BE49-F238E27FC236}">
                <a16:creationId xmlns:a16="http://schemas.microsoft.com/office/drawing/2014/main" id="{3B2C9E6C-9173-4F01-8178-139C63353886}"/>
              </a:ext>
            </a:extLst>
          </p:cNvPr>
          <p:cNvSpPr txBox="1"/>
          <p:nvPr/>
        </p:nvSpPr>
        <p:spPr>
          <a:xfrm>
            <a:off x="8852338" y="2057519"/>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6.</a:t>
            </a:r>
          </a:p>
        </p:txBody>
      </p:sp>
      <p:sp>
        <p:nvSpPr>
          <p:cNvPr id="48" name="TextBox 47">
            <a:extLst>
              <a:ext uri="{FF2B5EF4-FFF2-40B4-BE49-F238E27FC236}">
                <a16:creationId xmlns:a16="http://schemas.microsoft.com/office/drawing/2014/main" id="{CBF6884E-323F-43A4-BA9C-247199D30F65}"/>
              </a:ext>
            </a:extLst>
          </p:cNvPr>
          <p:cNvSpPr txBox="1"/>
          <p:nvPr/>
        </p:nvSpPr>
        <p:spPr>
          <a:xfrm>
            <a:off x="7052833" y="1813518"/>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7.</a:t>
            </a:r>
          </a:p>
        </p:txBody>
      </p:sp>
      <p:sp>
        <p:nvSpPr>
          <p:cNvPr id="49" name="TextBox 48">
            <a:extLst>
              <a:ext uri="{FF2B5EF4-FFF2-40B4-BE49-F238E27FC236}">
                <a16:creationId xmlns:a16="http://schemas.microsoft.com/office/drawing/2014/main" id="{EC3DF000-F6F8-45EA-88DC-BCCF404CAFFA}"/>
              </a:ext>
            </a:extLst>
          </p:cNvPr>
          <p:cNvSpPr txBox="1"/>
          <p:nvPr/>
        </p:nvSpPr>
        <p:spPr>
          <a:xfrm>
            <a:off x="9591707" y="1762506"/>
            <a:ext cx="385042" cy="369332"/>
          </a:xfrm>
          <a:prstGeom prst="rect">
            <a:avLst/>
          </a:prstGeom>
          <a:solidFill>
            <a:srgbClr val="ED7523"/>
          </a:solidFill>
          <a:ln w="57150">
            <a:noFill/>
            <a:miter lim="800000"/>
          </a:ln>
        </p:spPr>
        <p:txBody>
          <a:bodyPr wrap="none" rtlCol="0">
            <a:spAutoFit/>
          </a:bodyPr>
          <a:lstStyle/>
          <a:p>
            <a:r>
              <a:rPr lang="en-GB" b="1" dirty="0">
                <a:solidFill>
                  <a:schemeClr val="bg1"/>
                </a:solidFill>
              </a:rPr>
              <a:t>8.</a:t>
            </a:r>
          </a:p>
        </p:txBody>
      </p:sp>
      <p:pic>
        <p:nvPicPr>
          <p:cNvPr id="9" name="Graphic 8" descr="Stopwatch 33% with solid fill">
            <a:extLst>
              <a:ext uri="{FF2B5EF4-FFF2-40B4-BE49-F238E27FC236}">
                <a16:creationId xmlns:a16="http://schemas.microsoft.com/office/drawing/2014/main" id="{017617B1-530C-436C-A423-592F6690FD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46799" y="3392932"/>
            <a:ext cx="3091632" cy="3091632"/>
          </a:xfrm>
          <a:prstGeom prst="rect">
            <a:avLst/>
          </a:prstGeom>
        </p:spPr>
      </p:pic>
      <p:pic>
        <p:nvPicPr>
          <p:cNvPr id="18" name="Graphic 17" descr="Stopwatch 66% with solid fill">
            <a:extLst>
              <a:ext uri="{FF2B5EF4-FFF2-40B4-BE49-F238E27FC236}">
                <a16:creationId xmlns:a16="http://schemas.microsoft.com/office/drawing/2014/main" id="{CC6C3CA4-C865-4376-80F3-7249E8080F6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62440" y="3413275"/>
            <a:ext cx="3091632" cy="3091632"/>
          </a:xfrm>
          <a:prstGeom prst="rect">
            <a:avLst/>
          </a:prstGeom>
        </p:spPr>
      </p:pic>
      <p:pic>
        <p:nvPicPr>
          <p:cNvPr id="22" name="Graphic 21" descr="Stopwatch 50% with solid fill">
            <a:extLst>
              <a:ext uri="{FF2B5EF4-FFF2-40B4-BE49-F238E27FC236}">
                <a16:creationId xmlns:a16="http://schemas.microsoft.com/office/drawing/2014/main" id="{9EFCF0D0-2F59-452E-A8A9-6735B690804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54722" y="3392932"/>
            <a:ext cx="3091632" cy="3091632"/>
          </a:xfrm>
          <a:prstGeom prst="rect">
            <a:avLst/>
          </a:prstGeom>
        </p:spPr>
      </p:pic>
      <p:pic>
        <p:nvPicPr>
          <p:cNvPr id="26" name="Graphic 25" descr="Stopwatch 75% with solid fill">
            <a:extLst>
              <a:ext uri="{FF2B5EF4-FFF2-40B4-BE49-F238E27FC236}">
                <a16:creationId xmlns:a16="http://schemas.microsoft.com/office/drawing/2014/main" id="{96132ECC-632B-4085-B6FB-BBA6D786133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48669" y="3386584"/>
            <a:ext cx="3091632" cy="3091632"/>
          </a:xfrm>
          <a:prstGeom prst="rect">
            <a:avLst/>
          </a:prstGeom>
        </p:spPr>
      </p:pic>
      <p:pic>
        <p:nvPicPr>
          <p:cNvPr id="30" name="Graphic 29" descr="Stopwatch 75% with solid fill">
            <a:extLst>
              <a:ext uri="{FF2B5EF4-FFF2-40B4-BE49-F238E27FC236}">
                <a16:creationId xmlns:a16="http://schemas.microsoft.com/office/drawing/2014/main" id="{BC1B6DEC-A2D8-469A-9B6C-4DE5FAA4D05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560022" y="3376422"/>
            <a:ext cx="3086127" cy="3086127"/>
          </a:xfrm>
          <a:prstGeom prst="rect">
            <a:avLst/>
          </a:prstGeom>
        </p:spPr>
      </p:pic>
    </p:spTree>
    <p:extLst>
      <p:ext uri="{BB962C8B-B14F-4D97-AF65-F5344CB8AC3E}">
        <p14:creationId xmlns:p14="http://schemas.microsoft.com/office/powerpoint/2010/main" val="14037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 presetClass="entr" presetSubtype="0" fill="hold" grpId="0" nodeType="withEffect">
                                  <p:stCondLst>
                                    <p:cond delay="200"/>
                                  </p:stCondLst>
                                  <p:childTnLst>
                                    <p:set>
                                      <p:cBhvr>
                                        <p:cTn id="9" dur="1" fill="hold">
                                          <p:stCondLst>
                                            <p:cond delay="0"/>
                                          </p:stCondLst>
                                        </p:cTn>
                                        <p:tgtEl>
                                          <p:spTgt spid="40"/>
                                        </p:tgtEl>
                                        <p:attrNameLst>
                                          <p:attrName>style.visibility</p:attrName>
                                        </p:attrNameLst>
                                      </p:cBhvr>
                                      <p:to>
                                        <p:strVal val="visible"/>
                                      </p:to>
                                    </p:set>
                                  </p:childTnLst>
                                </p:cTn>
                              </p:par>
                              <p:par>
                                <p:cTn id="10" presetID="1" presetClass="entr" presetSubtype="0" fill="hold" grpId="0" nodeType="withEffect">
                                  <p:stCondLst>
                                    <p:cond delay="40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grpId="0" nodeType="withEffect">
                                  <p:stCondLst>
                                    <p:cond delay="60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grpId="0" nodeType="withEffect">
                                  <p:stCondLst>
                                    <p:cond delay="800"/>
                                  </p:stCondLst>
                                  <p:childTnLst>
                                    <p:set>
                                      <p:cBhvr>
                                        <p:cTn id="15" dur="1" fill="hold">
                                          <p:stCondLst>
                                            <p:cond delay="0"/>
                                          </p:stCondLst>
                                        </p:cTn>
                                        <p:tgtEl>
                                          <p:spTgt spid="44"/>
                                        </p:tgtEl>
                                        <p:attrNameLst>
                                          <p:attrName>style.visibility</p:attrName>
                                        </p:attrNameLst>
                                      </p:cBhvr>
                                      <p:to>
                                        <p:strVal val="visible"/>
                                      </p:to>
                                    </p:set>
                                  </p:childTnLst>
                                </p:cTn>
                              </p:par>
                              <p:par>
                                <p:cTn id="16" presetID="1" presetClass="entr" presetSubtype="0" fill="hold" grpId="0" nodeType="withEffect">
                                  <p:stCondLst>
                                    <p:cond delay="1000"/>
                                  </p:stCondLst>
                                  <p:childTnLst>
                                    <p:set>
                                      <p:cBhvr>
                                        <p:cTn id="17" dur="1" fill="hold">
                                          <p:stCondLst>
                                            <p:cond delay="0"/>
                                          </p:stCondLst>
                                        </p:cTn>
                                        <p:tgtEl>
                                          <p:spTgt spid="45"/>
                                        </p:tgtEl>
                                        <p:attrNameLst>
                                          <p:attrName>style.visibility</p:attrName>
                                        </p:attrNameLst>
                                      </p:cBhvr>
                                      <p:to>
                                        <p:strVal val="visible"/>
                                      </p:to>
                                    </p:set>
                                  </p:childTnLst>
                                </p:cTn>
                              </p:par>
                              <p:par>
                                <p:cTn id="18" presetID="1" presetClass="entr" presetSubtype="0" fill="hold" grpId="0" nodeType="withEffect">
                                  <p:stCondLst>
                                    <p:cond delay="1200"/>
                                  </p:stCondLst>
                                  <p:childTnLst>
                                    <p:set>
                                      <p:cBhvr>
                                        <p:cTn id="19" dur="1" fill="hold">
                                          <p:stCondLst>
                                            <p:cond delay="0"/>
                                          </p:stCondLst>
                                        </p:cTn>
                                        <p:tgtEl>
                                          <p:spTgt spid="47"/>
                                        </p:tgtEl>
                                        <p:attrNameLst>
                                          <p:attrName>style.visibility</p:attrName>
                                        </p:attrNameLst>
                                      </p:cBhvr>
                                      <p:to>
                                        <p:strVal val="visible"/>
                                      </p:to>
                                    </p:set>
                                  </p:childTnLst>
                                </p:cTn>
                              </p:par>
                              <p:par>
                                <p:cTn id="20" presetID="1" presetClass="entr" presetSubtype="0" fill="hold" grpId="0" nodeType="withEffect">
                                  <p:stCondLst>
                                    <p:cond delay="1400"/>
                                  </p:stCondLst>
                                  <p:childTnLst>
                                    <p:set>
                                      <p:cBhvr>
                                        <p:cTn id="21" dur="1" fill="hold">
                                          <p:stCondLst>
                                            <p:cond delay="0"/>
                                          </p:stCondLst>
                                        </p:cTn>
                                        <p:tgtEl>
                                          <p:spTgt spid="48"/>
                                        </p:tgtEl>
                                        <p:attrNameLst>
                                          <p:attrName>style.visibility</p:attrName>
                                        </p:attrNameLst>
                                      </p:cBhvr>
                                      <p:to>
                                        <p:strVal val="visible"/>
                                      </p:to>
                                    </p:set>
                                  </p:childTnLst>
                                </p:cTn>
                              </p:par>
                              <p:par>
                                <p:cTn id="22" presetID="1" presetClass="entr" presetSubtype="0" fill="hold" grpId="0" nodeType="withEffect">
                                  <p:stCondLst>
                                    <p:cond delay="1600"/>
                                  </p:stCondLst>
                                  <p:childTnLst>
                                    <p:set>
                                      <p:cBhvr>
                                        <p:cTn id="23" dur="1" fill="hold">
                                          <p:stCondLst>
                                            <p:cond delay="0"/>
                                          </p:stCondLst>
                                        </p:cTn>
                                        <p:tgtEl>
                                          <p:spTgt spid="4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par>
                                <p:cTn id="29" presetID="1" presetClass="entr" presetSubtype="0" fill="hold" nodeType="withEffect">
                                  <p:stCondLst>
                                    <p:cond delay="5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500"/>
                            </p:stCondLst>
                            <p:childTnLst>
                              <p:par>
                                <p:cTn id="32" presetID="49" presetClass="exit" presetSubtype="0" accel="100000" fill="hold" grpId="1" nodeType="afterEffect">
                                  <p:stCondLst>
                                    <p:cond delay="0"/>
                                  </p:stCondLst>
                                  <p:childTnLst>
                                    <p:anim calcmode="lin" valueType="num">
                                      <p:cBhvr>
                                        <p:cTn id="33" dur="500"/>
                                        <p:tgtEl>
                                          <p:spTgt spid="40"/>
                                        </p:tgtEl>
                                        <p:attrNameLst>
                                          <p:attrName>ppt_w</p:attrName>
                                        </p:attrNameLst>
                                      </p:cBhvr>
                                      <p:tavLst>
                                        <p:tav tm="0">
                                          <p:val>
                                            <p:strVal val="ppt_w"/>
                                          </p:val>
                                        </p:tav>
                                        <p:tav tm="100000">
                                          <p:val>
                                            <p:fltVal val="0"/>
                                          </p:val>
                                        </p:tav>
                                      </p:tavLst>
                                    </p:anim>
                                    <p:anim calcmode="lin" valueType="num">
                                      <p:cBhvr>
                                        <p:cTn id="34" dur="500"/>
                                        <p:tgtEl>
                                          <p:spTgt spid="40"/>
                                        </p:tgtEl>
                                        <p:attrNameLst>
                                          <p:attrName>ppt_h</p:attrName>
                                        </p:attrNameLst>
                                      </p:cBhvr>
                                      <p:tavLst>
                                        <p:tav tm="0">
                                          <p:val>
                                            <p:strVal val="ppt_h"/>
                                          </p:val>
                                        </p:tav>
                                        <p:tav tm="100000">
                                          <p:val>
                                            <p:fltVal val="0"/>
                                          </p:val>
                                        </p:tav>
                                      </p:tavLst>
                                    </p:anim>
                                    <p:anim calcmode="lin" valueType="num">
                                      <p:cBhvr>
                                        <p:cTn id="35" dur="500"/>
                                        <p:tgtEl>
                                          <p:spTgt spid="40"/>
                                        </p:tgtEl>
                                        <p:attrNameLst>
                                          <p:attrName>style.rotation</p:attrName>
                                        </p:attrNameLst>
                                      </p:cBhvr>
                                      <p:tavLst>
                                        <p:tav tm="0">
                                          <p:val>
                                            <p:fltVal val="0"/>
                                          </p:val>
                                        </p:tav>
                                        <p:tav tm="100000">
                                          <p:val>
                                            <p:fltVal val="360"/>
                                          </p:val>
                                        </p:tav>
                                      </p:tavLst>
                                    </p:anim>
                                    <p:animEffect transition="out" filter="fade">
                                      <p:cBhvr>
                                        <p:cTn id="36" dur="500"/>
                                        <p:tgtEl>
                                          <p:spTgt spid="40"/>
                                        </p:tgtEl>
                                      </p:cBhvr>
                                    </p:animEffect>
                                    <p:set>
                                      <p:cBhvr>
                                        <p:cTn id="37" dur="1" fill="hold">
                                          <p:stCondLst>
                                            <p:cond delay="499"/>
                                          </p:stCondLst>
                                        </p:cTn>
                                        <p:tgtEl>
                                          <p:spTgt spid="40"/>
                                        </p:tgtEl>
                                        <p:attrNameLst>
                                          <p:attrName>style.visibility</p:attrName>
                                        </p:attrNameLst>
                                      </p:cBhvr>
                                      <p:to>
                                        <p:strVal val="hidden"/>
                                      </p:to>
                                    </p:set>
                                  </p:childTnLst>
                                </p:cTn>
                              </p:par>
                              <p:par>
                                <p:cTn id="38" presetID="1" presetClass="exit" presetSubtype="0" fill="hold" nodeType="withEffect">
                                  <p:stCondLst>
                                    <p:cond delay="1000"/>
                                  </p:stCondLst>
                                  <p:childTnLst>
                                    <p:set>
                                      <p:cBhvr>
                                        <p:cTn id="39" dur="1" fill="hold">
                                          <p:stCondLst>
                                            <p:cond delay="0"/>
                                          </p:stCondLst>
                                        </p:cTn>
                                        <p:tgtEl>
                                          <p:spTgt spid="12"/>
                                        </p:tgtEl>
                                        <p:attrNameLst>
                                          <p:attrName>style.visibility</p:attrName>
                                        </p:attrNameLst>
                                      </p:cBhvr>
                                      <p:to>
                                        <p:strVal val="hidden"/>
                                      </p:to>
                                    </p:set>
                                  </p:childTnLst>
                                </p:cTn>
                              </p:par>
                              <p:par>
                                <p:cTn id="40" presetID="1" presetClass="entr" presetSubtype="0" fill="hold" nodeType="withEffect">
                                  <p:stCondLst>
                                    <p:cond delay="1500"/>
                                  </p:stCondLst>
                                  <p:childTnLst>
                                    <p:set>
                                      <p:cBhvr>
                                        <p:cTn id="41" dur="1" fill="hold">
                                          <p:stCondLst>
                                            <p:cond delay="0"/>
                                          </p:stCondLst>
                                        </p:cTn>
                                        <p:tgtEl>
                                          <p:spTgt spid="9"/>
                                        </p:tgtEl>
                                        <p:attrNameLst>
                                          <p:attrName>style.visibility</p:attrName>
                                        </p:attrNameLst>
                                      </p:cBhvr>
                                      <p:to>
                                        <p:strVal val="visible"/>
                                      </p:to>
                                    </p:set>
                                  </p:childTnLst>
                                </p:cTn>
                              </p:par>
                              <p:par>
                                <p:cTn id="42" presetID="49" presetClass="exit" presetSubtype="0" accel="100000" fill="hold" grpId="1" nodeType="withEffect">
                                  <p:stCondLst>
                                    <p:cond delay="1500"/>
                                  </p:stCondLst>
                                  <p:childTnLst>
                                    <p:anim calcmode="lin" valueType="num">
                                      <p:cBhvr>
                                        <p:cTn id="43" dur="500"/>
                                        <p:tgtEl>
                                          <p:spTgt spid="41"/>
                                        </p:tgtEl>
                                        <p:attrNameLst>
                                          <p:attrName>ppt_w</p:attrName>
                                        </p:attrNameLst>
                                      </p:cBhvr>
                                      <p:tavLst>
                                        <p:tav tm="0">
                                          <p:val>
                                            <p:strVal val="ppt_w"/>
                                          </p:val>
                                        </p:tav>
                                        <p:tav tm="100000">
                                          <p:val>
                                            <p:fltVal val="0"/>
                                          </p:val>
                                        </p:tav>
                                      </p:tavLst>
                                    </p:anim>
                                    <p:anim calcmode="lin" valueType="num">
                                      <p:cBhvr>
                                        <p:cTn id="44" dur="500"/>
                                        <p:tgtEl>
                                          <p:spTgt spid="41"/>
                                        </p:tgtEl>
                                        <p:attrNameLst>
                                          <p:attrName>ppt_h</p:attrName>
                                        </p:attrNameLst>
                                      </p:cBhvr>
                                      <p:tavLst>
                                        <p:tav tm="0">
                                          <p:val>
                                            <p:strVal val="ppt_h"/>
                                          </p:val>
                                        </p:tav>
                                        <p:tav tm="100000">
                                          <p:val>
                                            <p:fltVal val="0"/>
                                          </p:val>
                                        </p:tav>
                                      </p:tavLst>
                                    </p:anim>
                                    <p:anim calcmode="lin" valueType="num">
                                      <p:cBhvr>
                                        <p:cTn id="45" dur="500"/>
                                        <p:tgtEl>
                                          <p:spTgt spid="41"/>
                                        </p:tgtEl>
                                        <p:attrNameLst>
                                          <p:attrName>style.rotation</p:attrName>
                                        </p:attrNameLst>
                                      </p:cBhvr>
                                      <p:tavLst>
                                        <p:tav tm="0">
                                          <p:val>
                                            <p:fltVal val="0"/>
                                          </p:val>
                                        </p:tav>
                                        <p:tav tm="100000">
                                          <p:val>
                                            <p:fltVal val="360"/>
                                          </p:val>
                                        </p:tav>
                                      </p:tavLst>
                                    </p:anim>
                                    <p:animEffect transition="out" filter="fade">
                                      <p:cBhvr>
                                        <p:cTn id="46" dur="500"/>
                                        <p:tgtEl>
                                          <p:spTgt spid="41"/>
                                        </p:tgtEl>
                                      </p:cBhvr>
                                    </p:animEffect>
                                    <p:set>
                                      <p:cBhvr>
                                        <p:cTn id="47" dur="1" fill="hold">
                                          <p:stCondLst>
                                            <p:cond delay="499"/>
                                          </p:stCondLst>
                                        </p:cTn>
                                        <p:tgtEl>
                                          <p:spTgt spid="41"/>
                                        </p:tgtEl>
                                        <p:attrNameLst>
                                          <p:attrName>style.visibility</p:attrName>
                                        </p:attrNameLst>
                                      </p:cBhvr>
                                      <p:to>
                                        <p:strVal val="hidden"/>
                                      </p:to>
                                    </p:set>
                                  </p:childTnLst>
                                </p:cTn>
                              </p:par>
                              <p:par>
                                <p:cTn id="48" presetID="1" presetClass="exit" presetSubtype="0" fill="hold" nodeType="withEffect">
                                  <p:stCondLst>
                                    <p:cond delay="200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ntr" presetSubtype="0" fill="hold" nodeType="withEffect">
                                  <p:stCondLst>
                                    <p:cond delay="2500"/>
                                  </p:stCondLst>
                                  <p:childTnLst>
                                    <p:set>
                                      <p:cBhvr>
                                        <p:cTn id="51" dur="1" fill="hold">
                                          <p:stCondLst>
                                            <p:cond delay="0"/>
                                          </p:stCondLst>
                                        </p:cTn>
                                        <p:tgtEl>
                                          <p:spTgt spid="22"/>
                                        </p:tgtEl>
                                        <p:attrNameLst>
                                          <p:attrName>style.visibility</p:attrName>
                                        </p:attrNameLst>
                                      </p:cBhvr>
                                      <p:to>
                                        <p:strVal val="visible"/>
                                      </p:to>
                                    </p:set>
                                  </p:childTnLst>
                                </p:cTn>
                              </p:par>
                              <p:par>
                                <p:cTn id="52" presetID="49" presetClass="exit" presetSubtype="0" accel="100000" fill="hold" grpId="1" nodeType="withEffect">
                                  <p:stCondLst>
                                    <p:cond delay="2500"/>
                                  </p:stCondLst>
                                  <p:childTnLst>
                                    <p:anim calcmode="lin" valueType="num">
                                      <p:cBhvr>
                                        <p:cTn id="53" dur="500"/>
                                        <p:tgtEl>
                                          <p:spTgt spid="42"/>
                                        </p:tgtEl>
                                        <p:attrNameLst>
                                          <p:attrName>ppt_w</p:attrName>
                                        </p:attrNameLst>
                                      </p:cBhvr>
                                      <p:tavLst>
                                        <p:tav tm="0">
                                          <p:val>
                                            <p:strVal val="ppt_w"/>
                                          </p:val>
                                        </p:tav>
                                        <p:tav tm="100000">
                                          <p:val>
                                            <p:fltVal val="0"/>
                                          </p:val>
                                        </p:tav>
                                      </p:tavLst>
                                    </p:anim>
                                    <p:anim calcmode="lin" valueType="num">
                                      <p:cBhvr>
                                        <p:cTn id="54" dur="500"/>
                                        <p:tgtEl>
                                          <p:spTgt spid="42"/>
                                        </p:tgtEl>
                                        <p:attrNameLst>
                                          <p:attrName>ppt_h</p:attrName>
                                        </p:attrNameLst>
                                      </p:cBhvr>
                                      <p:tavLst>
                                        <p:tav tm="0">
                                          <p:val>
                                            <p:strVal val="ppt_h"/>
                                          </p:val>
                                        </p:tav>
                                        <p:tav tm="100000">
                                          <p:val>
                                            <p:fltVal val="0"/>
                                          </p:val>
                                        </p:tav>
                                      </p:tavLst>
                                    </p:anim>
                                    <p:anim calcmode="lin" valueType="num">
                                      <p:cBhvr>
                                        <p:cTn id="55" dur="500"/>
                                        <p:tgtEl>
                                          <p:spTgt spid="42"/>
                                        </p:tgtEl>
                                        <p:attrNameLst>
                                          <p:attrName>style.rotation</p:attrName>
                                        </p:attrNameLst>
                                      </p:cBhvr>
                                      <p:tavLst>
                                        <p:tav tm="0">
                                          <p:val>
                                            <p:fltVal val="0"/>
                                          </p:val>
                                        </p:tav>
                                        <p:tav tm="100000">
                                          <p:val>
                                            <p:fltVal val="360"/>
                                          </p:val>
                                        </p:tav>
                                      </p:tavLst>
                                    </p:anim>
                                    <p:animEffect transition="out" filter="fade">
                                      <p:cBhvr>
                                        <p:cTn id="56" dur="500"/>
                                        <p:tgtEl>
                                          <p:spTgt spid="42"/>
                                        </p:tgtEl>
                                      </p:cBhvr>
                                    </p:animEffect>
                                    <p:set>
                                      <p:cBhvr>
                                        <p:cTn id="57" dur="1" fill="hold">
                                          <p:stCondLst>
                                            <p:cond delay="499"/>
                                          </p:stCondLst>
                                        </p:cTn>
                                        <p:tgtEl>
                                          <p:spTgt spid="42"/>
                                        </p:tgtEl>
                                        <p:attrNameLst>
                                          <p:attrName>style.visibility</p:attrName>
                                        </p:attrNameLst>
                                      </p:cBhvr>
                                      <p:to>
                                        <p:strVal val="hidden"/>
                                      </p:to>
                                    </p:set>
                                  </p:childTnLst>
                                </p:cTn>
                              </p:par>
                              <p:par>
                                <p:cTn id="58" presetID="1" presetClass="exit" presetSubtype="0" fill="hold" nodeType="withEffect">
                                  <p:stCondLst>
                                    <p:cond delay="3000"/>
                                  </p:stCondLst>
                                  <p:childTnLst>
                                    <p:set>
                                      <p:cBhvr>
                                        <p:cTn id="59" dur="1" fill="hold">
                                          <p:stCondLst>
                                            <p:cond delay="0"/>
                                          </p:stCondLst>
                                        </p:cTn>
                                        <p:tgtEl>
                                          <p:spTgt spid="22"/>
                                        </p:tgtEl>
                                        <p:attrNameLst>
                                          <p:attrName>style.visibility</p:attrName>
                                        </p:attrNameLst>
                                      </p:cBhvr>
                                      <p:to>
                                        <p:strVal val="hidden"/>
                                      </p:to>
                                    </p:set>
                                  </p:childTnLst>
                                </p:cTn>
                              </p:par>
                              <p:par>
                                <p:cTn id="60" presetID="1" presetClass="entr" presetSubtype="0" fill="hold" nodeType="withEffect">
                                  <p:stCondLst>
                                    <p:cond delay="3500"/>
                                  </p:stCondLst>
                                  <p:childTnLst>
                                    <p:set>
                                      <p:cBhvr>
                                        <p:cTn id="61" dur="1" fill="hold">
                                          <p:stCondLst>
                                            <p:cond delay="0"/>
                                          </p:stCondLst>
                                        </p:cTn>
                                        <p:tgtEl>
                                          <p:spTgt spid="18"/>
                                        </p:tgtEl>
                                        <p:attrNameLst>
                                          <p:attrName>style.visibility</p:attrName>
                                        </p:attrNameLst>
                                      </p:cBhvr>
                                      <p:to>
                                        <p:strVal val="visible"/>
                                      </p:to>
                                    </p:set>
                                  </p:childTnLst>
                                </p:cTn>
                              </p:par>
                              <p:par>
                                <p:cTn id="62" presetID="49" presetClass="exit" presetSubtype="0" accel="100000" fill="hold" grpId="1" nodeType="withEffect">
                                  <p:stCondLst>
                                    <p:cond delay="3500"/>
                                  </p:stCondLst>
                                  <p:childTnLst>
                                    <p:anim calcmode="lin" valueType="num">
                                      <p:cBhvr>
                                        <p:cTn id="63" dur="500"/>
                                        <p:tgtEl>
                                          <p:spTgt spid="44"/>
                                        </p:tgtEl>
                                        <p:attrNameLst>
                                          <p:attrName>ppt_w</p:attrName>
                                        </p:attrNameLst>
                                      </p:cBhvr>
                                      <p:tavLst>
                                        <p:tav tm="0">
                                          <p:val>
                                            <p:strVal val="ppt_w"/>
                                          </p:val>
                                        </p:tav>
                                        <p:tav tm="100000">
                                          <p:val>
                                            <p:fltVal val="0"/>
                                          </p:val>
                                        </p:tav>
                                      </p:tavLst>
                                    </p:anim>
                                    <p:anim calcmode="lin" valueType="num">
                                      <p:cBhvr>
                                        <p:cTn id="64" dur="500"/>
                                        <p:tgtEl>
                                          <p:spTgt spid="44"/>
                                        </p:tgtEl>
                                        <p:attrNameLst>
                                          <p:attrName>ppt_h</p:attrName>
                                        </p:attrNameLst>
                                      </p:cBhvr>
                                      <p:tavLst>
                                        <p:tav tm="0">
                                          <p:val>
                                            <p:strVal val="ppt_h"/>
                                          </p:val>
                                        </p:tav>
                                        <p:tav tm="100000">
                                          <p:val>
                                            <p:fltVal val="0"/>
                                          </p:val>
                                        </p:tav>
                                      </p:tavLst>
                                    </p:anim>
                                    <p:anim calcmode="lin" valueType="num">
                                      <p:cBhvr>
                                        <p:cTn id="65" dur="500"/>
                                        <p:tgtEl>
                                          <p:spTgt spid="44"/>
                                        </p:tgtEl>
                                        <p:attrNameLst>
                                          <p:attrName>style.rotation</p:attrName>
                                        </p:attrNameLst>
                                      </p:cBhvr>
                                      <p:tavLst>
                                        <p:tav tm="0">
                                          <p:val>
                                            <p:fltVal val="0"/>
                                          </p:val>
                                        </p:tav>
                                        <p:tav tm="100000">
                                          <p:val>
                                            <p:fltVal val="360"/>
                                          </p:val>
                                        </p:tav>
                                      </p:tavLst>
                                    </p:anim>
                                    <p:animEffect transition="out" filter="fade">
                                      <p:cBhvr>
                                        <p:cTn id="66" dur="500"/>
                                        <p:tgtEl>
                                          <p:spTgt spid="44"/>
                                        </p:tgtEl>
                                      </p:cBhvr>
                                    </p:animEffect>
                                    <p:set>
                                      <p:cBhvr>
                                        <p:cTn id="67" dur="1" fill="hold">
                                          <p:stCondLst>
                                            <p:cond delay="499"/>
                                          </p:stCondLst>
                                        </p:cTn>
                                        <p:tgtEl>
                                          <p:spTgt spid="44"/>
                                        </p:tgtEl>
                                        <p:attrNameLst>
                                          <p:attrName>style.visibility</p:attrName>
                                        </p:attrNameLst>
                                      </p:cBhvr>
                                      <p:to>
                                        <p:strVal val="hidden"/>
                                      </p:to>
                                    </p:set>
                                  </p:childTnLst>
                                </p:cTn>
                              </p:par>
                              <p:par>
                                <p:cTn id="68" presetID="1" presetClass="exit" presetSubtype="0" fill="hold" nodeType="withEffect">
                                  <p:stCondLst>
                                    <p:cond delay="4000"/>
                                  </p:stCondLst>
                                  <p:childTnLst>
                                    <p:set>
                                      <p:cBhvr>
                                        <p:cTn id="69" dur="1" fill="hold">
                                          <p:stCondLst>
                                            <p:cond delay="0"/>
                                          </p:stCondLst>
                                        </p:cTn>
                                        <p:tgtEl>
                                          <p:spTgt spid="18"/>
                                        </p:tgtEl>
                                        <p:attrNameLst>
                                          <p:attrName>style.visibility</p:attrName>
                                        </p:attrNameLst>
                                      </p:cBhvr>
                                      <p:to>
                                        <p:strVal val="hidden"/>
                                      </p:to>
                                    </p:set>
                                  </p:childTnLst>
                                </p:cTn>
                              </p:par>
                              <p:par>
                                <p:cTn id="70" presetID="1" presetClass="entr" presetSubtype="0" fill="hold" nodeType="withEffect">
                                  <p:stCondLst>
                                    <p:cond delay="4500"/>
                                  </p:stCondLst>
                                  <p:childTnLst>
                                    <p:set>
                                      <p:cBhvr>
                                        <p:cTn id="71" dur="1" fill="hold">
                                          <p:stCondLst>
                                            <p:cond delay="0"/>
                                          </p:stCondLst>
                                        </p:cTn>
                                        <p:tgtEl>
                                          <p:spTgt spid="26"/>
                                        </p:tgtEl>
                                        <p:attrNameLst>
                                          <p:attrName>style.visibility</p:attrName>
                                        </p:attrNameLst>
                                      </p:cBhvr>
                                      <p:to>
                                        <p:strVal val="visible"/>
                                      </p:to>
                                    </p:set>
                                  </p:childTnLst>
                                </p:cTn>
                              </p:par>
                              <p:par>
                                <p:cTn id="72" presetID="49" presetClass="exit" presetSubtype="0" accel="100000" fill="hold" grpId="1" nodeType="withEffect">
                                  <p:stCondLst>
                                    <p:cond delay="4500"/>
                                  </p:stCondLst>
                                  <p:childTnLst>
                                    <p:anim calcmode="lin" valueType="num">
                                      <p:cBhvr>
                                        <p:cTn id="73" dur="500"/>
                                        <p:tgtEl>
                                          <p:spTgt spid="45"/>
                                        </p:tgtEl>
                                        <p:attrNameLst>
                                          <p:attrName>ppt_w</p:attrName>
                                        </p:attrNameLst>
                                      </p:cBhvr>
                                      <p:tavLst>
                                        <p:tav tm="0">
                                          <p:val>
                                            <p:strVal val="ppt_w"/>
                                          </p:val>
                                        </p:tav>
                                        <p:tav tm="100000">
                                          <p:val>
                                            <p:fltVal val="0"/>
                                          </p:val>
                                        </p:tav>
                                      </p:tavLst>
                                    </p:anim>
                                    <p:anim calcmode="lin" valueType="num">
                                      <p:cBhvr>
                                        <p:cTn id="74" dur="500"/>
                                        <p:tgtEl>
                                          <p:spTgt spid="45"/>
                                        </p:tgtEl>
                                        <p:attrNameLst>
                                          <p:attrName>ppt_h</p:attrName>
                                        </p:attrNameLst>
                                      </p:cBhvr>
                                      <p:tavLst>
                                        <p:tav tm="0">
                                          <p:val>
                                            <p:strVal val="ppt_h"/>
                                          </p:val>
                                        </p:tav>
                                        <p:tav tm="100000">
                                          <p:val>
                                            <p:fltVal val="0"/>
                                          </p:val>
                                        </p:tav>
                                      </p:tavLst>
                                    </p:anim>
                                    <p:anim calcmode="lin" valueType="num">
                                      <p:cBhvr>
                                        <p:cTn id="75" dur="500"/>
                                        <p:tgtEl>
                                          <p:spTgt spid="45"/>
                                        </p:tgtEl>
                                        <p:attrNameLst>
                                          <p:attrName>style.rotation</p:attrName>
                                        </p:attrNameLst>
                                      </p:cBhvr>
                                      <p:tavLst>
                                        <p:tav tm="0">
                                          <p:val>
                                            <p:fltVal val="0"/>
                                          </p:val>
                                        </p:tav>
                                        <p:tav tm="100000">
                                          <p:val>
                                            <p:fltVal val="360"/>
                                          </p:val>
                                        </p:tav>
                                      </p:tavLst>
                                    </p:anim>
                                    <p:animEffect transition="out" filter="fade">
                                      <p:cBhvr>
                                        <p:cTn id="76" dur="500"/>
                                        <p:tgtEl>
                                          <p:spTgt spid="45"/>
                                        </p:tgtEl>
                                      </p:cBhvr>
                                    </p:animEffect>
                                    <p:set>
                                      <p:cBhvr>
                                        <p:cTn id="77" dur="1" fill="hold">
                                          <p:stCondLst>
                                            <p:cond delay="499"/>
                                          </p:stCondLst>
                                        </p:cTn>
                                        <p:tgtEl>
                                          <p:spTgt spid="45"/>
                                        </p:tgtEl>
                                        <p:attrNameLst>
                                          <p:attrName>style.visibility</p:attrName>
                                        </p:attrNameLst>
                                      </p:cBhvr>
                                      <p:to>
                                        <p:strVal val="hidden"/>
                                      </p:to>
                                    </p:set>
                                  </p:childTnLst>
                                </p:cTn>
                              </p:par>
                              <p:par>
                                <p:cTn id="78" presetID="1" presetClass="exit" presetSubtype="0" fill="hold" nodeType="withEffect">
                                  <p:stCondLst>
                                    <p:cond delay="5000"/>
                                  </p:stCondLst>
                                  <p:childTnLst>
                                    <p:set>
                                      <p:cBhvr>
                                        <p:cTn id="79" dur="1" fill="hold">
                                          <p:stCondLst>
                                            <p:cond delay="0"/>
                                          </p:stCondLst>
                                        </p:cTn>
                                        <p:tgtEl>
                                          <p:spTgt spid="26"/>
                                        </p:tgtEl>
                                        <p:attrNameLst>
                                          <p:attrName>style.visibility</p:attrName>
                                        </p:attrNameLst>
                                      </p:cBhvr>
                                      <p:to>
                                        <p:strVal val="hidden"/>
                                      </p:to>
                                    </p:set>
                                  </p:childTnLst>
                                </p:cTn>
                              </p:par>
                              <p:par>
                                <p:cTn id="80" presetID="1" presetClass="entr" presetSubtype="0" fill="hold" nodeType="withEffect">
                                  <p:stCondLst>
                                    <p:cond delay="5500"/>
                                  </p:stCondLst>
                                  <p:childTnLst>
                                    <p:set>
                                      <p:cBhvr>
                                        <p:cTn id="81" dur="1" fill="hold">
                                          <p:stCondLst>
                                            <p:cond delay="0"/>
                                          </p:stCondLst>
                                        </p:cTn>
                                        <p:tgtEl>
                                          <p:spTgt spid="30"/>
                                        </p:tgtEl>
                                        <p:attrNameLst>
                                          <p:attrName>style.visibility</p:attrName>
                                        </p:attrNameLst>
                                      </p:cBhvr>
                                      <p:to>
                                        <p:strVal val="visible"/>
                                      </p:to>
                                    </p:set>
                                  </p:childTnLst>
                                </p:cTn>
                              </p:par>
                            </p:childTnLst>
                          </p:cTn>
                        </p:par>
                        <p:par>
                          <p:cTn id="82" fill="hold">
                            <p:stCondLst>
                              <p:cond delay="6000"/>
                            </p:stCondLst>
                            <p:childTnLst>
                              <p:par>
                                <p:cTn id="83" presetID="49" presetClass="exit" presetSubtype="0" accel="100000" fill="hold" grpId="1" nodeType="afterEffect">
                                  <p:stCondLst>
                                    <p:cond delay="0"/>
                                  </p:stCondLst>
                                  <p:childTnLst>
                                    <p:anim calcmode="lin" valueType="num">
                                      <p:cBhvr>
                                        <p:cTn id="84" dur="500"/>
                                        <p:tgtEl>
                                          <p:spTgt spid="47"/>
                                        </p:tgtEl>
                                        <p:attrNameLst>
                                          <p:attrName>ppt_w</p:attrName>
                                        </p:attrNameLst>
                                      </p:cBhvr>
                                      <p:tavLst>
                                        <p:tav tm="0">
                                          <p:val>
                                            <p:strVal val="ppt_w"/>
                                          </p:val>
                                        </p:tav>
                                        <p:tav tm="100000">
                                          <p:val>
                                            <p:fltVal val="0"/>
                                          </p:val>
                                        </p:tav>
                                      </p:tavLst>
                                    </p:anim>
                                    <p:anim calcmode="lin" valueType="num">
                                      <p:cBhvr>
                                        <p:cTn id="85" dur="500"/>
                                        <p:tgtEl>
                                          <p:spTgt spid="47"/>
                                        </p:tgtEl>
                                        <p:attrNameLst>
                                          <p:attrName>ppt_h</p:attrName>
                                        </p:attrNameLst>
                                      </p:cBhvr>
                                      <p:tavLst>
                                        <p:tav tm="0">
                                          <p:val>
                                            <p:strVal val="ppt_h"/>
                                          </p:val>
                                        </p:tav>
                                        <p:tav tm="100000">
                                          <p:val>
                                            <p:fltVal val="0"/>
                                          </p:val>
                                        </p:tav>
                                      </p:tavLst>
                                    </p:anim>
                                    <p:anim calcmode="lin" valueType="num">
                                      <p:cBhvr>
                                        <p:cTn id="86" dur="500"/>
                                        <p:tgtEl>
                                          <p:spTgt spid="47"/>
                                        </p:tgtEl>
                                        <p:attrNameLst>
                                          <p:attrName>style.rotation</p:attrName>
                                        </p:attrNameLst>
                                      </p:cBhvr>
                                      <p:tavLst>
                                        <p:tav tm="0">
                                          <p:val>
                                            <p:fltVal val="0"/>
                                          </p:val>
                                        </p:tav>
                                        <p:tav tm="100000">
                                          <p:val>
                                            <p:fltVal val="360"/>
                                          </p:val>
                                        </p:tav>
                                      </p:tavLst>
                                    </p:anim>
                                    <p:animEffect transition="out" filter="fade">
                                      <p:cBhvr>
                                        <p:cTn id="87" dur="500"/>
                                        <p:tgtEl>
                                          <p:spTgt spid="47"/>
                                        </p:tgtEl>
                                      </p:cBhvr>
                                    </p:animEffect>
                                    <p:set>
                                      <p:cBhvr>
                                        <p:cTn id="8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animBg="1"/>
      <p:bldP spid="42" grpId="1" animBg="1"/>
      <p:bldP spid="44" grpId="0" animBg="1"/>
      <p:bldP spid="44" grpId="1" animBg="1"/>
      <p:bldP spid="45" grpId="0" animBg="1"/>
      <p:bldP spid="45" grpId="1" animBg="1"/>
      <p:bldP spid="47" grpId="0" animBg="1"/>
      <p:bldP spid="47" grpId="1" animBg="1"/>
      <p:bldP spid="48" grpId="0" animBg="1"/>
      <p:bldP spid="4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a:p>
            <a:r>
              <a:rPr lang="en-GB" sz="2700" dirty="0">
                <a:solidFill>
                  <a:srgbClr val="FA9816"/>
                </a:solidFill>
              </a:rPr>
              <a:t>Level 3: Release co-ordination</a:t>
            </a:r>
          </a:p>
          <a:p>
            <a:r>
              <a:rPr lang="en-GB" sz="2700" dirty="0">
                <a:solidFill>
                  <a:srgbClr val="ED7523"/>
                </a:solidFill>
              </a:rPr>
              <a:t>Level 4: Downtime windows</a:t>
            </a:r>
          </a:p>
          <a:p>
            <a:r>
              <a:rPr lang="en-GB" sz="2700" dirty="0">
                <a:solidFill>
                  <a:srgbClr val="ED7523"/>
                </a:solidFill>
              </a:rPr>
              <a:t>Level 5: Bureaucracy</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63</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0BB50409-4F25-48CD-B813-AD43C84DDA5B}"/>
              </a:ext>
            </a:extLst>
          </p:cNvPr>
          <p:cNvSpPr/>
          <p:nvPr/>
        </p:nvSpPr>
        <p:spPr>
          <a:xfrm>
            <a:off x="12145198" y="1497213"/>
            <a:ext cx="4507982" cy="4010646"/>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latin typeface="Roboto" panose="02000000000000000000" pitchFamily="2" charset="0"/>
              </a:rPr>
              <a:t>TO DO!</a:t>
            </a:r>
          </a:p>
          <a:p>
            <a:pPr algn="ctr"/>
            <a:r>
              <a:rPr lang="en-GB" sz="4400" dirty="0">
                <a:latin typeface="Roboto" panose="02000000000000000000" pitchFamily="2" charset="0"/>
              </a:rPr>
              <a:t>Get shiny image from octopus graphic design team.</a:t>
            </a:r>
          </a:p>
        </p:txBody>
      </p:sp>
      <p:pic>
        <p:nvPicPr>
          <p:cNvPr id="20" name="Graphic 19" descr="Raised hand with solid fill">
            <a:extLst>
              <a:ext uri="{FF2B5EF4-FFF2-40B4-BE49-F238E27FC236}">
                <a16:creationId xmlns:a16="http://schemas.microsoft.com/office/drawing/2014/main" id="{158FDA17-5534-43B0-819D-E57AE8183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7511" y="2615673"/>
            <a:ext cx="1097541" cy="1097541"/>
          </a:xfrm>
          <a:prstGeom prst="rect">
            <a:avLst/>
          </a:prstGeom>
        </p:spPr>
      </p:pic>
      <p:pic>
        <p:nvPicPr>
          <p:cNvPr id="29" name="Graphic 28" descr="Management with solid fill">
            <a:extLst>
              <a:ext uri="{FF2B5EF4-FFF2-40B4-BE49-F238E27FC236}">
                <a16:creationId xmlns:a16="http://schemas.microsoft.com/office/drawing/2014/main" id="{163F0616-6307-46E5-839B-0C8A189EF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48678" y="3693556"/>
            <a:ext cx="2285167" cy="2285167"/>
          </a:xfrm>
          <a:prstGeom prst="rect">
            <a:avLst/>
          </a:prstGeom>
        </p:spPr>
      </p:pic>
      <p:pic>
        <p:nvPicPr>
          <p:cNvPr id="33" name="Graphic 32" descr="Email with solid fill">
            <a:extLst>
              <a:ext uri="{FF2B5EF4-FFF2-40B4-BE49-F238E27FC236}">
                <a16:creationId xmlns:a16="http://schemas.microsoft.com/office/drawing/2014/main" id="{28AB5053-3B81-4970-A7C2-A2CE60AA90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3136" y="4509563"/>
            <a:ext cx="1110897" cy="1110897"/>
          </a:xfrm>
          <a:prstGeom prst="rect">
            <a:avLst/>
          </a:prstGeom>
        </p:spPr>
      </p:pic>
      <p:pic>
        <p:nvPicPr>
          <p:cNvPr id="38" name="Graphic 37" descr="Checklist with solid fill">
            <a:extLst>
              <a:ext uri="{FF2B5EF4-FFF2-40B4-BE49-F238E27FC236}">
                <a16:creationId xmlns:a16="http://schemas.microsoft.com/office/drawing/2014/main" id="{81BD0F72-14C8-4982-9211-A493B5F20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00901" y="3292650"/>
            <a:ext cx="1417288" cy="1417288"/>
          </a:xfrm>
          <a:prstGeom prst="rect">
            <a:avLst/>
          </a:prstGeom>
        </p:spPr>
      </p:pic>
      <p:pic>
        <p:nvPicPr>
          <p:cNvPr id="52" name="Graphic 51" descr="Board Of Directors with solid fill">
            <a:extLst>
              <a:ext uri="{FF2B5EF4-FFF2-40B4-BE49-F238E27FC236}">
                <a16:creationId xmlns:a16="http://schemas.microsoft.com/office/drawing/2014/main" id="{33035106-A768-4DF4-A24D-EB77128277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3196" y="2563104"/>
            <a:ext cx="1883305" cy="1883305"/>
          </a:xfrm>
          <a:prstGeom prst="rect">
            <a:avLst/>
          </a:prstGeom>
        </p:spPr>
      </p:pic>
      <p:pic>
        <p:nvPicPr>
          <p:cNvPr id="55" name="Graphic 54" descr="Shield Tick with solid fill">
            <a:extLst>
              <a:ext uri="{FF2B5EF4-FFF2-40B4-BE49-F238E27FC236}">
                <a16:creationId xmlns:a16="http://schemas.microsoft.com/office/drawing/2014/main" id="{61F22D6D-EC51-4782-B088-1171E899A2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4119" y="1746109"/>
            <a:ext cx="914400" cy="914400"/>
          </a:xfrm>
          <a:prstGeom prst="rect">
            <a:avLst/>
          </a:prstGeom>
        </p:spPr>
      </p:pic>
      <p:pic>
        <p:nvPicPr>
          <p:cNvPr id="58" name="Graphic 57" descr="Shield Cross with solid fill">
            <a:extLst>
              <a:ext uri="{FF2B5EF4-FFF2-40B4-BE49-F238E27FC236}">
                <a16:creationId xmlns:a16="http://schemas.microsoft.com/office/drawing/2014/main" id="{F78E56DA-379A-4B8A-B1BE-4C3505D2FC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59164" y="1753476"/>
            <a:ext cx="914400" cy="914400"/>
          </a:xfrm>
          <a:prstGeom prst="rect">
            <a:avLst/>
          </a:prstGeom>
        </p:spPr>
      </p:pic>
      <p:pic>
        <p:nvPicPr>
          <p:cNvPr id="64" name="Graphic 63" descr="Email with solid fill">
            <a:extLst>
              <a:ext uri="{FF2B5EF4-FFF2-40B4-BE49-F238E27FC236}">
                <a16:creationId xmlns:a16="http://schemas.microsoft.com/office/drawing/2014/main" id="{FCB41FBD-77AB-49ED-A0BC-3B23A4675F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84218" y="2173241"/>
            <a:ext cx="1110897" cy="1110897"/>
          </a:xfrm>
          <a:prstGeom prst="rect">
            <a:avLst/>
          </a:prstGeom>
        </p:spPr>
      </p:pic>
      <p:pic>
        <p:nvPicPr>
          <p:cNvPr id="66" name="Graphic 65" descr="Email with solid fill">
            <a:extLst>
              <a:ext uri="{FF2B5EF4-FFF2-40B4-BE49-F238E27FC236}">
                <a16:creationId xmlns:a16="http://schemas.microsoft.com/office/drawing/2014/main" id="{12B80128-7237-424B-906D-905D34D90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64044" y="3138107"/>
            <a:ext cx="1110897" cy="1110897"/>
          </a:xfrm>
          <a:prstGeom prst="rect">
            <a:avLst/>
          </a:prstGeom>
        </p:spPr>
      </p:pic>
      <p:pic>
        <p:nvPicPr>
          <p:cNvPr id="67" name="Graphic 66" descr="Shield Cross with solid fill">
            <a:extLst>
              <a:ext uri="{FF2B5EF4-FFF2-40B4-BE49-F238E27FC236}">
                <a16:creationId xmlns:a16="http://schemas.microsoft.com/office/drawing/2014/main" id="{5D72811F-4E34-4FAF-9D9D-1918DC8CBE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2733" y="1750771"/>
            <a:ext cx="914400" cy="914400"/>
          </a:xfrm>
          <a:prstGeom prst="rect">
            <a:avLst/>
          </a:prstGeom>
        </p:spPr>
      </p:pic>
      <p:pic>
        <p:nvPicPr>
          <p:cNvPr id="68" name="Graphic 67" descr="Shield Cross with solid fill">
            <a:extLst>
              <a:ext uri="{FF2B5EF4-FFF2-40B4-BE49-F238E27FC236}">
                <a16:creationId xmlns:a16="http://schemas.microsoft.com/office/drawing/2014/main" id="{6F43D717-E6D3-418F-8037-D260D56DD9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53366" y="1748878"/>
            <a:ext cx="914400" cy="914400"/>
          </a:xfrm>
          <a:prstGeom prst="rect">
            <a:avLst/>
          </a:prstGeom>
        </p:spPr>
      </p:pic>
      <p:pic>
        <p:nvPicPr>
          <p:cNvPr id="70" name="Graphic 69" descr="Shield Cross with solid fill">
            <a:extLst>
              <a:ext uri="{FF2B5EF4-FFF2-40B4-BE49-F238E27FC236}">
                <a16:creationId xmlns:a16="http://schemas.microsoft.com/office/drawing/2014/main" id="{63F07629-24E5-4C4B-BE77-23AD2101D3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41825" y="1751479"/>
            <a:ext cx="914400" cy="914400"/>
          </a:xfrm>
          <a:prstGeom prst="rect">
            <a:avLst/>
          </a:prstGeom>
        </p:spPr>
      </p:pic>
    </p:spTree>
    <p:extLst>
      <p:ext uri="{BB962C8B-B14F-4D97-AF65-F5344CB8AC3E}">
        <p14:creationId xmlns:p14="http://schemas.microsoft.com/office/powerpoint/2010/main" val="28847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68"/>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500"/>
                                  </p:stCondLst>
                                  <p:childTnLst>
                                    <p:set>
                                      <p:cBhvr>
                                        <p:cTn id="24" dur="1" fill="hold">
                                          <p:stCondLst>
                                            <p:cond delay="0"/>
                                          </p:stCondLst>
                                        </p:cTn>
                                        <p:tgtEl>
                                          <p:spTgt spid="5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500"/>
                                  </p:stCondLst>
                                  <p:childTnLst>
                                    <p:set>
                                      <p:cBhvr>
                                        <p:cTn id="27" dur="1" fill="hold">
                                          <p:stCondLst>
                                            <p:cond delay="0"/>
                                          </p:stCondLst>
                                        </p:cTn>
                                        <p:tgtEl>
                                          <p:spTgt spid="67"/>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500"/>
                                  </p:stCondLst>
                                  <p:childTnLst>
                                    <p:set>
                                      <p:cBhvr>
                                        <p:cTn id="30" dur="1" fill="hold">
                                          <p:stCondLst>
                                            <p:cond delay="0"/>
                                          </p:stCondLst>
                                        </p:cTn>
                                        <p:tgtEl>
                                          <p:spTgt spid="64"/>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0"/>
                                          </p:stCondLst>
                                        </p:cTn>
                                        <p:tgtEl>
                                          <p:spTgt spid="58"/>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500"/>
                                  </p:stCondLst>
                                  <p:childTnLst>
                                    <p:set>
                                      <p:cBhvr>
                                        <p:cTn id="36" dur="1" fill="hold">
                                          <p:stCondLst>
                                            <p:cond delay="0"/>
                                          </p:stCondLst>
                                        </p:cTn>
                                        <p:tgtEl>
                                          <p:spTgt spid="66"/>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500"/>
                                  </p:stCondLst>
                                  <p:childTnLst>
                                    <p:set>
                                      <p:cBhvr>
                                        <p:cTn id="3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a:p>
            <a:r>
              <a:rPr lang="en-GB" sz="2700" dirty="0">
                <a:solidFill>
                  <a:srgbClr val="FA9816"/>
                </a:solidFill>
              </a:rPr>
              <a:t>Level 3: Release co-ordination</a:t>
            </a:r>
          </a:p>
          <a:p>
            <a:r>
              <a:rPr lang="en-GB" sz="2700" dirty="0">
                <a:solidFill>
                  <a:srgbClr val="ED7523"/>
                </a:solidFill>
              </a:rPr>
              <a:t>Level 4: Downtime windows</a:t>
            </a:r>
          </a:p>
          <a:p>
            <a:r>
              <a:rPr lang="en-GB" sz="2700" dirty="0">
                <a:solidFill>
                  <a:srgbClr val="ED7523"/>
                </a:solidFill>
              </a:rPr>
              <a:t>Level 5: Bureaucracy</a:t>
            </a:r>
          </a:p>
          <a:p>
            <a:r>
              <a:rPr lang="en-GB" sz="2700" dirty="0">
                <a:solidFill>
                  <a:srgbClr val="FF5511"/>
                </a:solidFill>
              </a:rPr>
              <a:t>Level 6: Disobedience of bureaucracy</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64</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sp>
        <p:nvSpPr>
          <p:cNvPr id="2" name="Rectangle 1">
            <a:extLst>
              <a:ext uri="{FF2B5EF4-FFF2-40B4-BE49-F238E27FC236}">
                <a16:creationId xmlns:a16="http://schemas.microsoft.com/office/drawing/2014/main" id="{0BB50409-4F25-48CD-B813-AD43C84DDA5B}"/>
              </a:ext>
            </a:extLst>
          </p:cNvPr>
          <p:cNvSpPr/>
          <p:nvPr/>
        </p:nvSpPr>
        <p:spPr>
          <a:xfrm>
            <a:off x="12145198" y="1497213"/>
            <a:ext cx="4507982" cy="4010646"/>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latin typeface="Roboto" panose="02000000000000000000" pitchFamily="2" charset="0"/>
              </a:rPr>
              <a:t>TO DO!</a:t>
            </a:r>
          </a:p>
          <a:p>
            <a:pPr algn="ctr"/>
            <a:r>
              <a:rPr lang="en-GB" sz="4400" dirty="0">
                <a:latin typeface="Roboto" panose="02000000000000000000" pitchFamily="2" charset="0"/>
              </a:rPr>
              <a:t>Get shiny image from octopus graphic design team.</a:t>
            </a:r>
          </a:p>
        </p:txBody>
      </p:sp>
      <p:pic>
        <p:nvPicPr>
          <p:cNvPr id="20" name="Graphic 19" descr="Raised hand with solid fill">
            <a:extLst>
              <a:ext uri="{FF2B5EF4-FFF2-40B4-BE49-F238E27FC236}">
                <a16:creationId xmlns:a16="http://schemas.microsoft.com/office/drawing/2014/main" id="{158FDA17-5534-43B0-819D-E57AE8183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7511" y="2615673"/>
            <a:ext cx="1097541" cy="1097541"/>
          </a:xfrm>
          <a:prstGeom prst="rect">
            <a:avLst/>
          </a:prstGeom>
        </p:spPr>
      </p:pic>
      <p:pic>
        <p:nvPicPr>
          <p:cNvPr id="29" name="Graphic 28" descr="Management with solid fill">
            <a:extLst>
              <a:ext uri="{FF2B5EF4-FFF2-40B4-BE49-F238E27FC236}">
                <a16:creationId xmlns:a16="http://schemas.microsoft.com/office/drawing/2014/main" id="{163F0616-6307-46E5-839B-0C8A189EF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48678" y="3693556"/>
            <a:ext cx="2285167" cy="2285167"/>
          </a:xfrm>
          <a:prstGeom prst="rect">
            <a:avLst/>
          </a:prstGeom>
        </p:spPr>
      </p:pic>
      <p:pic>
        <p:nvPicPr>
          <p:cNvPr id="33" name="Graphic 32" descr="Email with solid fill">
            <a:extLst>
              <a:ext uri="{FF2B5EF4-FFF2-40B4-BE49-F238E27FC236}">
                <a16:creationId xmlns:a16="http://schemas.microsoft.com/office/drawing/2014/main" id="{28AB5053-3B81-4970-A7C2-A2CE60AA90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93136" y="4509563"/>
            <a:ext cx="1110897" cy="1110897"/>
          </a:xfrm>
          <a:prstGeom prst="rect">
            <a:avLst/>
          </a:prstGeom>
        </p:spPr>
      </p:pic>
      <p:pic>
        <p:nvPicPr>
          <p:cNvPr id="38" name="Graphic 37" descr="Checklist with solid fill">
            <a:extLst>
              <a:ext uri="{FF2B5EF4-FFF2-40B4-BE49-F238E27FC236}">
                <a16:creationId xmlns:a16="http://schemas.microsoft.com/office/drawing/2014/main" id="{81BD0F72-14C8-4982-9211-A493B5F20E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00901" y="3292650"/>
            <a:ext cx="1417288" cy="1417288"/>
          </a:xfrm>
          <a:prstGeom prst="rect">
            <a:avLst/>
          </a:prstGeom>
        </p:spPr>
      </p:pic>
      <p:pic>
        <p:nvPicPr>
          <p:cNvPr id="52" name="Graphic 51" descr="Board Of Directors with solid fill">
            <a:extLst>
              <a:ext uri="{FF2B5EF4-FFF2-40B4-BE49-F238E27FC236}">
                <a16:creationId xmlns:a16="http://schemas.microsoft.com/office/drawing/2014/main" id="{33035106-A768-4DF4-A24D-EB77128277C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3196" y="2563104"/>
            <a:ext cx="1883305" cy="1883305"/>
          </a:xfrm>
          <a:prstGeom prst="rect">
            <a:avLst/>
          </a:prstGeom>
        </p:spPr>
      </p:pic>
      <p:pic>
        <p:nvPicPr>
          <p:cNvPr id="55" name="Graphic 54" descr="Shield Tick with solid fill">
            <a:extLst>
              <a:ext uri="{FF2B5EF4-FFF2-40B4-BE49-F238E27FC236}">
                <a16:creationId xmlns:a16="http://schemas.microsoft.com/office/drawing/2014/main" id="{61F22D6D-EC51-4782-B088-1171E899A2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74119" y="1746109"/>
            <a:ext cx="914400" cy="914400"/>
          </a:xfrm>
          <a:prstGeom prst="rect">
            <a:avLst/>
          </a:prstGeom>
        </p:spPr>
      </p:pic>
      <p:pic>
        <p:nvPicPr>
          <p:cNvPr id="58" name="Graphic 57" descr="Shield Cross with solid fill">
            <a:extLst>
              <a:ext uri="{FF2B5EF4-FFF2-40B4-BE49-F238E27FC236}">
                <a16:creationId xmlns:a16="http://schemas.microsoft.com/office/drawing/2014/main" id="{F78E56DA-379A-4B8A-B1BE-4C3505D2FC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59164" y="1753476"/>
            <a:ext cx="914400" cy="914400"/>
          </a:xfrm>
          <a:prstGeom prst="rect">
            <a:avLst/>
          </a:prstGeom>
        </p:spPr>
      </p:pic>
      <p:pic>
        <p:nvPicPr>
          <p:cNvPr id="64" name="Graphic 63" descr="Email with solid fill">
            <a:extLst>
              <a:ext uri="{FF2B5EF4-FFF2-40B4-BE49-F238E27FC236}">
                <a16:creationId xmlns:a16="http://schemas.microsoft.com/office/drawing/2014/main" id="{FCB41FBD-77AB-49ED-A0BC-3B23A4675F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84218" y="2173241"/>
            <a:ext cx="1110897" cy="1110897"/>
          </a:xfrm>
          <a:prstGeom prst="rect">
            <a:avLst/>
          </a:prstGeom>
        </p:spPr>
      </p:pic>
      <p:pic>
        <p:nvPicPr>
          <p:cNvPr id="66" name="Graphic 65" descr="Email with solid fill">
            <a:extLst>
              <a:ext uri="{FF2B5EF4-FFF2-40B4-BE49-F238E27FC236}">
                <a16:creationId xmlns:a16="http://schemas.microsoft.com/office/drawing/2014/main" id="{12B80128-7237-424B-906D-905D34D90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64044" y="3138107"/>
            <a:ext cx="1110897" cy="1110897"/>
          </a:xfrm>
          <a:prstGeom prst="rect">
            <a:avLst/>
          </a:prstGeom>
        </p:spPr>
      </p:pic>
      <p:pic>
        <p:nvPicPr>
          <p:cNvPr id="67" name="Graphic 66" descr="Shield Cross with solid fill">
            <a:extLst>
              <a:ext uri="{FF2B5EF4-FFF2-40B4-BE49-F238E27FC236}">
                <a16:creationId xmlns:a16="http://schemas.microsoft.com/office/drawing/2014/main" id="{5D72811F-4E34-4FAF-9D9D-1918DC8CBE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2733" y="1750771"/>
            <a:ext cx="914400" cy="914400"/>
          </a:xfrm>
          <a:prstGeom prst="rect">
            <a:avLst/>
          </a:prstGeom>
        </p:spPr>
      </p:pic>
      <p:pic>
        <p:nvPicPr>
          <p:cNvPr id="68" name="Graphic 67" descr="Shield Cross with solid fill">
            <a:extLst>
              <a:ext uri="{FF2B5EF4-FFF2-40B4-BE49-F238E27FC236}">
                <a16:creationId xmlns:a16="http://schemas.microsoft.com/office/drawing/2014/main" id="{6F43D717-E6D3-418F-8037-D260D56DD9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53366" y="1748878"/>
            <a:ext cx="914400" cy="914400"/>
          </a:xfrm>
          <a:prstGeom prst="rect">
            <a:avLst/>
          </a:prstGeom>
        </p:spPr>
      </p:pic>
      <p:pic>
        <p:nvPicPr>
          <p:cNvPr id="70" name="Graphic 69" descr="Shield Cross with solid fill">
            <a:extLst>
              <a:ext uri="{FF2B5EF4-FFF2-40B4-BE49-F238E27FC236}">
                <a16:creationId xmlns:a16="http://schemas.microsoft.com/office/drawing/2014/main" id="{63F07629-24E5-4C4B-BE77-23AD2101D3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041825" y="1751479"/>
            <a:ext cx="914400" cy="914400"/>
          </a:xfrm>
          <a:prstGeom prst="rect">
            <a:avLst/>
          </a:prstGeom>
        </p:spPr>
      </p:pic>
      <p:pic>
        <p:nvPicPr>
          <p:cNvPr id="21" name="Graphic 20" descr="Database with solid fill">
            <a:extLst>
              <a:ext uri="{FF2B5EF4-FFF2-40B4-BE49-F238E27FC236}">
                <a16:creationId xmlns:a16="http://schemas.microsoft.com/office/drawing/2014/main" id="{19DB6398-41B6-497A-9EBB-89A792E96F2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56053" y="4696817"/>
            <a:ext cx="914400" cy="914400"/>
          </a:xfrm>
          <a:prstGeom prst="rect">
            <a:avLst/>
          </a:prstGeom>
        </p:spPr>
      </p:pic>
      <p:pic>
        <p:nvPicPr>
          <p:cNvPr id="22" name="Graphic 21" descr="Database with solid fill">
            <a:extLst>
              <a:ext uri="{FF2B5EF4-FFF2-40B4-BE49-F238E27FC236}">
                <a16:creationId xmlns:a16="http://schemas.microsoft.com/office/drawing/2014/main" id="{FA35C126-247C-4C62-874D-F1CD635119D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35099" y="2097293"/>
            <a:ext cx="914400" cy="914400"/>
          </a:xfrm>
          <a:prstGeom prst="rect">
            <a:avLst/>
          </a:prstGeom>
        </p:spPr>
      </p:pic>
      <p:pic>
        <p:nvPicPr>
          <p:cNvPr id="23" name="Graphic 22" descr="Database with solid fill">
            <a:extLst>
              <a:ext uri="{FF2B5EF4-FFF2-40B4-BE49-F238E27FC236}">
                <a16:creationId xmlns:a16="http://schemas.microsoft.com/office/drawing/2014/main" id="{237FC9E4-A8F5-41AE-8F4F-97B7AF8D45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08547" y="2097293"/>
            <a:ext cx="914400" cy="914400"/>
          </a:xfrm>
          <a:prstGeom prst="rect">
            <a:avLst/>
          </a:prstGeom>
        </p:spPr>
      </p:pic>
      <p:pic>
        <p:nvPicPr>
          <p:cNvPr id="24" name="Graphic 23" descr="Programmer female with solid fill">
            <a:extLst>
              <a:ext uri="{FF2B5EF4-FFF2-40B4-BE49-F238E27FC236}">
                <a16:creationId xmlns:a16="http://schemas.microsoft.com/office/drawing/2014/main" id="{F5FFD8E1-79D4-4BB8-AD44-4CB28E477C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090547" y="4378939"/>
            <a:ext cx="914400" cy="914400"/>
          </a:xfrm>
          <a:prstGeom prst="rect">
            <a:avLst/>
          </a:prstGeom>
        </p:spPr>
      </p:pic>
      <p:pic>
        <p:nvPicPr>
          <p:cNvPr id="9" name="Graphic 8" descr="Programmer male with solid fill">
            <a:extLst>
              <a:ext uri="{FF2B5EF4-FFF2-40B4-BE49-F238E27FC236}">
                <a16:creationId xmlns:a16="http://schemas.microsoft.com/office/drawing/2014/main" id="{DF2F790D-8C86-4D3A-9F73-34AFB56B5F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13033" y="1801530"/>
            <a:ext cx="914400" cy="914400"/>
          </a:xfrm>
          <a:prstGeom prst="rect">
            <a:avLst/>
          </a:prstGeom>
        </p:spPr>
      </p:pic>
      <p:pic>
        <p:nvPicPr>
          <p:cNvPr id="26" name="Graphic 25" descr="Programmer female with solid fill">
            <a:extLst>
              <a:ext uri="{FF2B5EF4-FFF2-40B4-BE49-F238E27FC236}">
                <a16:creationId xmlns:a16="http://schemas.microsoft.com/office/drawing/2014/main" id="{F39262C1-683F-4CFF-B59D-7AD174FA92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46881" y="2439158"/>
            <a:ext cx="914400" cy="914400"/>
          </a:xfrm>
          <a:prstGeom prst="rect">
            <a:avLst/>
          </a:prstGeom>
        </p:spPr>
      </p:pic>
      <p:pic>
        <p:nvPicPr>
          <p:cNvPr id="27" name="Graphic 26" descr="Robot Hand with solid fill">
            <a:extLst>
              <a:ext uri="{FF2B5EF4-FFF2-40B4-BE49-F238E27FC236}">
                <a16:creationId xmlns:a16="http://schemas.microsoft.com/office/drawing/2014/main" id="{B00C9753-3068-4C5C-BAA1-2176054250D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74941" y="4879838"/>
            <a:ext cx="914400" cy="914400"/>
          </a:xfrm>
          <a:prstGeom prst="rect">
            <a:avLst/>
          </a:prstGeom>
        </p:spPr>
      </p:pic>
      <p:pic>
        <p:nvPicPr>
          <p:cNvPr id="28" name="Graphic 27" descr="Programmer male with solid fill">
            <a:extLst>
              <a:ext uri="{FF2B5EF4-FFF2-40B4-BE49-F238E27FC236}">
                <a16:creationId xmlns:a16="http://schemas.microsoft.com/office/drawing/2014/main" id="{F40203BD-934A-4ABA-913F-74EE7898363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35984" y="4183883"/>
            <a:ext cx="914400" cy="914400"/>
          </a:xfrm>
          <a:prstGeom prst="rect">
            <a:avLst/>
          </a:prstGeom>
        </p:spPr>
      </p:pic>
    </p:spTree>
    <p:extLst>
      <p:ext uri="{BB962C8B-B14F-4D97-AF65-F5344CB8AC3E}">
        <p14:creationId xmlns:p14="http://schemas.microsoft.com/office/powerpoint/2010/main" val="376872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par>
                                <p:cTn id="8" presetID="42" presetClass="exit" presetSubtype="0" fill="hold" nodeType="withEffect">
                                  <p:stCondLst>
                                    <p:cond delay="0"/>
                                  </p:stCondLst>
                                  <p:childTnLst>
                                    <p:animEffect transition="out" filter="fade">
                                      <p:cBhvr>
                                        <p:cTn id="9" dur="1000"/>
                                        <p:tgtEl>
                                          <p:spTgt spid="38"/>
                                        </p:tgtEl>
                                      </p:cBhvr>
                                    </p:animEffect>
                                    <p:anim calcmode="lin" valueType="num">
                                      <p:cBhvr>
                                        <p:cTn id="10" dur="1000"/>
                                        <p:tgtEl>
                                          <p:spTgt spid="38"/>
                                        </p:tgtEl>
                                        <p:attrNameLst>
                                          <p:attrName>ppt_x</p:attrName>
                                        </p:attrNameLst>
                                      </p:cBhvr>
                                      <p:tavLst>
                                        <p:tav tm="0">
                                          <p:val>
                                            <p:strVal val="ppt_x"/>
                                          </p:val>
                                        </p:tav>
                                        <p:tav tm="100000">
                                          <p:val>
                                            <p:strVal val="ppt_x"/>
                                          </p:val>
                                        </p:tav>
                                      </p:tavLst>
                                    </p:anim>
                                    <p:anim calcmode="lin" valueType="num">
                                      <p:cBhvr>
                                        <p:cTn id="11" dur="1000"/>
                                        <p:tgtEl>
                                          <p:spTgt spid="38"/>
                                        </p:tgtEl>
                                        <p:attrNameLst>
                                          <p:attrName>ppt_y</p:attrName>
                                        </p:attrNameLst>
                                      </p:cBhvr>
                                      <p:tavLst>
                                        <p:tav tm="0">
                                          <p:val>
                                            <p:strVal val="ppt_y"/>
                                          </p:val>
                                        </p:tav>
                                        <p:tav tm="100000">
                                          <p:val>
                                            <p:strVal val="ppt_y+.1"/>
                                          </p:val>
                                        </p:tav>
                                      </p:tavLst>
                                    </p:anim>
                                    <p:set>
                                      <p:cBhvr>
                                        <p:cTn id="12" dur="1" fill="hold">
                                          <p:stCondLst>
                                            <p:cond delay="999"/>
                                          </p:stCondLst>
                                        </p:cTn>
                                        <p:tgtEl>
                                          <p:spTgt spid="38"/>
                                        </p:tgtEl>
                                        <p:attrNameLst>
                                          <p:attrName>style.visibility</p:attrName>
                                        </p:attrNameLst>
                                      </p:cBhvr>
                                      <p:to>
                                        <p:strVal val="hidden"/>
                                      </p:to>
                                    </p:set>
                                  </p:childTnLst>
                                </p:cTn>
                              </p:par>
                              <p:par>
                                <p:cTn id="13" presetID="42" presetClass="exit" presetSubtype="0" fill="hold" nodeType="withEffect">
                                  <p:stCondLst>
                                    <p:cond delay="0"/>
                                  </p:stCondLst>
                                  <p:childTnLst>
                                    <p:animEffect transition="out" filter="fade">
                                      <p:cBhvr>
                                        <p:cTn id="14" dur="1000"/>
                                        <p:tgtEl>
                                          <p:spTgt spid="33"/>
                                        </p:tgtEl>
                                      </p:cBhvr>
                                    </p:animEffect>
                                    <p:anim calcmode="lin" valueType="num">
                                      <p:cBhvr>
                                        <p:cTn id="15" dur="1000"/>
                                        <p:tgtEl>
                                          <p:spTgt spid="33"/>
                                        </p:tgtEl>
                                        <p:attrNameLst>
                                          <p:attrName>ppt_x</p:attrName>
                                        </p:attrNameLst>
                                      </p:cBhvr>
                                      <p:tavLst>
                                        <p:tav tm="0">
                                          <p:val>
                                            <p:strVal val="ppt_x"/>
                                          </p:val>
                                        </p:tav>
                                        <p:tav tm="100000">
                                          <p:val>
                                            <p:strVal val="ppt_x"/>
                                          </p:val>
                                        </p:tav>
                                      </p:tavLst>
                                    </p:anim>
                                    <p:anim calcmode="lin" valueType="num">
                                      <p:cBhvr>
                                        <p:cTn id="16" dur="1000"/>
                                        <p:tgtEl>
                                          <p:spTgt spid="33"/>
                                        </p:tgtEl>
                                        <p:attrNameLst>
                                          <p:attrName>ppt_y</p:attrName>
                                        </p:attrNameLst>
                                      </p:cBhvr>
                                      <p:tavLst>
                                        <p:tav tm="0">
                                          <p:val>
                                            <p:strVal val="ppt_y"/>
                                          </p:val>
                                        </p:tav>
                                        <p:tav tm="100000">
                                          <p:val>
                                            <p:strVal val="ppt_y+.1"/>
                                          </p:val>
                                        </p:tav>
                                      </p:tavLst>
                                    </p:anim>
                                    <p:set>
                                      <p:cBhvr>
                                        <p:cTn id="17" dur="1" fill="hold">
                                          <p:stCondLst>
                                            <p:cond delay="999"/>
                                          </p:stCondLst>
                                        </p:cTn>
                                        <p:tgtEl>
                                          <p:spTgt spid="33"/>
                                        </p:tgtEl>
                                        <p:attrNameLst>
                                          <p:attrName>style.visibility</p:attrName>
                                        </p:attrNameLst>
                                      </p:cBhvr>
                                      <p:to>
                                        <p:strVal val="hidden"/>
                                      </p:to>
                                    </p:set>
                                  </p:childTnLst>
                                </p:cTn>
                              </p:par>
                              <p:par>
                                <p:cTn id="18" presetID="42" presetClass="exit" presetSubtype="0" fill="hold" nodeType="withEffect">
                                  <p:stCondLst>
                                    <p:cond delay="0"/>
                                  </p:stCondLst>
                                  <p:childTnLst>
                                    <p:animEffect transition="out" filter="fade">
                                      <p:cBhvr>
                                        <p:cTn id="19" dur="1000"/>
                                        <p:tgtEl>
                                          <p:spTgt spid="70"/>
                                        </p:tgtEl>
                                      </p:cBhvr>
                                    </p:animEffect>
                                    <p:anim calcmode="lin" valueType="num">
                                      <p:cBhvr>
                                        <p:cTn id="20" dur="1000"/>
                                        <p:tgtEl>
                                          <p:spTgt spid="70"/>
                                        </p:tgtEl>
                                        <p:attrNameLst>
                                          <p:attrName>ppt_x</p:attrName>
                                        </p:attrNameLst>
                                      </p:cBhvr>
                                      <p:tavLst>
                                        <p:tav tm="0">
                                          <p:val>
                                            <p:strVal val="ppt_x"/>
                                          </p:val>
                                        </p:tav>
                                        <p:tav tm="100000">
                                          <p:val>
                                            <p:strVal val="ppt_x"/>
                                          </p:val>
                                        </p:tav>
                                      </p:tavLst>
                                    </p:anim>
                                    <p:anim calcmode="lin" valueType="num">
                                      <p:cBhvr>
                                        <p:cTn id="21" dur="1000"/>
                                        <p:tgtEl>
                                          <p:spTgt spid="70"/>
                                        </p:tgtEl>
                                        <p:attrNameLst>
                                          <p:attrName>ppt_y</p:attrName>
                                        </p:attrNameLst>
                                      </p:cBhvr>
                                      <p:tavLst>
                                        <p:tav tm="0">
                                          <p:val>
                                            <p:strVal val="ppt_y"/>
                                          </p:val>
                                        </p:tav>
                                        <p:tav tm="100000">
                                          <p:val>
                                            <p:strVal val="ppt_y+.1"/>
                                          </p:val>
                                        </p:tav>
                                      </p:tavLst>
                                    </p:anim>
                                    <p:set>
                                      <p:cBhvr>
                                        <p:cTn id="22" dur="1" fill="hold">
                                          <p:stCondLst>
                                            <p:cond delay="999"/>
                                          </p:stCondLst>
                                        </p:cTn>
                                        <p:tgtEl>
                                          <p:spTgt spid="70"/>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20"/>
                                        </p:tgtEl>
                                      </p:cBhvr>
                                    </p:animEffect>
                                    <p:anim calcmode="lin" valueType="num">
                                      <p:cBhvr>
                                        <p:cTn id="25" dur="1000"/>
                                        <p:tgtEl>
                                          <p:spTgt spid="20"/>
                                        </p:tgtEl>
                                        <p:attrNameLst>
                                          <p:attrName>ppt_x</p:attrName>
                                        </p:attrNameLst>
                                      </p:cBhvr>
                                      <p:tavLst>
                                        <p:tav tm="0">
                                          <p:val>
                                            <p:strVal val="ppt_x"/>
                                          </p:val>
                                        </p:tav>
                                        <p:tav tm="100000">
                                          <p:val>
                                            <p:strVal val="ppt_x"/>
                                          </p:val>
                                        </p:tav>
                                      </p:tavLst>
                                    </p:anim>
                                    <p:anim calcmode="lin" valueType="num">
                                      <p:cBhvr>
                                        <p:cTn id="26" dur="1000"/>
                                        <p:tgtEl>
                                          <p:spTgt spid="20"/>
                                        </p:tgtEl>
                                        <p:attrNameLst>
                                          <p:attrName>ppt_y</p:attrName>
                                        </p:attrNameLst>
                                      </p:cBhvr>
                                      <p:tavLst>
                                        <p:tav tm="0">
                                          <p:val>
                                            <p:strVal val="ppt_y"/>
                                          </p:val>
                                        </p:tav>
                                        <p:tav tm="100000">
                                          <p:val>
                                            <p:strVal val="ppt_y+.1"/>
                                          </p:val>
                                        </p:tav>
                                      </p:tavLst>
                                    </p:anim>
                                    <p:set>
                                      <p:cBhvr>
                                        <p:cTn id="27" dur="1" fill="hold">
                                          <p:stCondLst>
                                            <p:cond delay="999"/>
                                          </p:stCondLst>
                                        </p:cTn>
                                        <p:tgtEl>
                                          <p:spTgt spid="20"/>
                                        </p:tgtEl>
                                        <p:attrNameLst>
                                          <p:attrName>style.visibility</p:attrName>
                                        </p:attrNameLst>
                                      </p:cBhvr>
                                      <p:to>
                                        <p:strVal val="hidden"/>
                                      </p:to>
                                    </p:set>
                                  </p:childTnLst>
                                </p:cTn>
                              </p:par>
                              <p:par>
                                <p:cTn id="28" presetID="42" presetClass="exit" presetSubtype="0" fill="hold" nodeType="withEffect">
                                  <p:stCondLst>
                                    <p:cond delay="0"/>
                                  </p:stCondLst>
                                  <p:childTnLst>
                                    <p:animEffect transition="out" filter="fade">
                                      <p:cBhvr>
                                        <p:cTn id="29" dur="1000"/>
                                        <p:tgtEl>
                                          <p:spTgt spid="68"/>
                                        </p:tgtEl>
                                      </p:cBhvr>
                                    </p:animEffect>
                                    <p:anim calcmode="lin" valueType="num">
                                      <p:cBhvr>
                                        <p:cTn id="30" dur="1000"/>
                                        <p:tgtEl>
                                          <p:spTgt spid="68"/>
                                        </p:tgtEl>
                                        <p:attrNameLst>
                                          <p:attrName>ppt_x</p:attrName>
                                        </p:attrNameLst>
                                      </p:cBhvr>
                                      <p:tavLst>
                                        <p:tav tm="0">
                                          <p:val>
                                            <p:strVal val="ppt_x"/>
                                          </p:val>
                                        </p:tav>
                                        <p:tav tm="100000">
                                          <p:val>
                                            <p:strVal val="ppt_x"/>
                                          </p:val>
                                        </p:tav>
                                      </p:tavLst>
                                    </p:anim>
                                    <p:anim calcmode="lin" valueType="num">
                                      <p:cBhvr>
                                        <p:cTn id="31" dur="1000"/>
                                        <p:tgtEl>
                                          <p:spTgt spid="68"/>
                                        </p:tgtEl>
                                        <p:attrNameLst>
                                          <p:attrName>ppt_y</p:attrName>
                                        </p:attrNameLst>
                                      </p:cBhvr>
                                      <p:tavLst>
                                        <p:tav tm="0">
                                          <p:val>
                                            <p:strVal val="ppt_y"/>
                                          </p:val>
                                        </p:tav>
                                        <p:tav tm="100000">
                                          <p:val>
                                            <p:strVal val="ppt_y+.1"/>
                                          </p:val>
                                        </p:tav>
                                      </p:tavLst>
                                    </p:anim>
                                    <p:set>
                                      <p:cBhvr>
                                        <p:cTn id="32" dur="1" fill="hold">
                                          <p:stCondLst>
                                            <p:cond delay="999"/>
                                          </p:stCondLst>
                                        </p:cTn>
                                        <p:tgtEl>
                                          <p:spTgt spid="68"/>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7"/>
                                        </p:tgtEl>
                                      </p:cBhvr>
                                    </p:animEffect>
                                    <p:anim calcmode="lin" valueType="num">
                                      <p:cBhvr>
                                        <p:cTn id="35" dur="1000"/>
                                        <p:tgtEl>
                                          <p:spTgt spid="67"/>
                                        </p:tgtEl>
                                        <p:attrNameLst>
                                          <p:attrName>ppt_x</p:attrName>
                                        </p:attrNameLst>
                                      </p:cBhvr>
                                      <p:tavLst>
                                        <p:tav tm="0">
                                          <p:val>
                                            <p:strVal val="ppt_x"/>
                                          </p:val>
                                        </p:tav>
                                        <p:tav tm="100000">
                                          <p:val>
                                            <p:strVal val="ppt_x"/>
                                          </p:val>
                                        </p:tav>
                                      </p:tavLst>
                                    </p:anim>
                                    <p:anim calcmode="lin" valueType="num">
                                      <p:cBhvr>
                                        <p:cTn id="36" dur="1000"/>
                                        <p:tgtEl>
                                          <p:spTgt spid="67"/>
                                        </p:tgtEl>
                                        <p:attrNameLst>
                                          <p:attrName>ppt_y</p:attrName>
                                        </p:attrNameLst>
                                      </p:cBhvr>
                                      <p:tavLst>
                                        <p:tav tm="0">
                                          <p:val>
                                            <p:strVal val="ppt_y"/>
                                          </p:val>
                                        </p:tav>
                                        <p:tav tm="100000">
                                          <p:val>
                                            <p:strVal val="ppt_y+.1"/>
                                          </p:val>
                                        </p:tav>
                                      </p:tavLst>
                                    </p:anim>
                                    <p:set>
                                      <p:cBhvr>
                                        <p:cTn id="37" dur="1" fill="hold">
                                          <p:stCondLst>
                                            <p:cond delay="999"/>
                                          </p:stCondLst>
                                        </p:cTn>
                                        <p:tgtEl>
                                          <p:spTgt spid="67"/>
                                        </p:tgtEl>
                                        <p:attrNameLst>
                                          <p:attrName>style.visibility</p:attrName>
                                        </p:attrNameLst>
                                      </p:cBhvr>
                                      <p:to>
                                        <p:strVal val="hidden"/>
                                      </p:to>
                                    </p:set>
                                  </p:childTnLst>
                                </p:cTn>
                              </p:par>
                              <p:par>
                                <p:cTn id="38" presetID="42" presetClass="exit" presetSubtype="0" fill="hold" nodeType="withEffect">
                                  <p:stCondLst>
                                    <p:cond delay="0"/>
                                  </p:stCondLst>
                                  <p:childTnLst>
                                    <p:animEffect transition="out" filter="fade">
                                      <p:cBhvr>
                                        <p:cTn id="39" dur="1000"/>
                                        <p:tgtEl>
                                          <p:spTgt spid="64"/>
                                        </p:tgtEl>
                                      </p:cBhvr>
                                    </p:animEffect>
                                    <p:anim calcmode="lin" valueType="num">
                                      <p:cBhvr>
                                        <p:cTn id="40" dur="1000"/>
                                        <p:tgtEl>
                                          <p:spTgt spid="64"/>
                                        </p:tgtEl>
                                        <p:attrNameLst>
                                          <p:attrName>ppt_x</p:attrName>
                                        </p:attrNameLst>
                                      </p:cBhvr>
                                      <p:tavLst>
                                        <p:tav tm="0">
                                          <p:val>
                                            <p:strVal val="ppt_x"/>
                                          </p:val>
                                        </p:tav>
                                        <p:tav tm="100000">
                                          <p:val>
                                            <p:strVal val="ppt_x"/>
                                          </p:val>
                                        </p:tav>
                                      </p:tavLst>
                                    </p:anim>
                                    <p:anim calcmode="lin" valueType="num">
                                      <p:cBhvr>
                                        <p:cTn id="41" dur="1000"/>
                                        <p:tgtEl>
                                          <p:spTgt spid="64"/>
                                        </p:tgtEl>
                                        <p:attrNameLst>
                                          <p:attrName>ppt_y</p:attrName>
                                        </p:attrNameLst>
                                      </p:cBhvr>
                                      <p:tavLst>
                                        <p:tav tm="0">
                                          <p:val>
                                            <p:strVal val="ppt_y"/>
                                          </p:val>
                                        </p:tav>
                                        <p:tav tm="100000">
                                          <p:val>
                                            <p:strVal val="ppt_y+.1"/>
                                          </p:val>
                                        </p:tav>
                                      </p:tavLst>
                                    </p:anim>
                                    <p:set>
                                      <p:cBhvr>
                                        <p:cTn id="42" dur="1" fill="hold">
                                          <p:stCondLst>
                                            <p:cond delay="999"/>
                                          </p:stCondLst>
                                        </p:cTn>
                                        <p:tgtEl>
                                          <p:spTgt spid="64"/>
                                        </p:tgtEl>
                                        <p:attrNameLst>
                                          <p:attrName>style.visibility</p:attrName>
                                        </p:attrNameLst>
                                      </p:cBhvr>
                                      <p:to>
                                        <p:strVal val="hidden"/>
                                      </p:to>
                                    </p:set>
                                  </p:childTnLst>
                                </p:cTn>
                              </p:par>
                              <p:par>
                                <p:cTn id="43" presetID="42" presetClass="exit" presetSubtype="0" fill="hold" nodeType="withEffect">
                                  <p:stCondLst>
                                    <p:cond delay="0"/>
                                  </p:stCondLst>
                                  <p:childTnLst>
                                    <p:animEffect transition="out" filter="fade">
                                      <p:cBhvr>
                                        <p:cTn id="44" dur="1000"/>
                                        <p:tgtEl>
                                          <p:spTgt spid="58"/>
                                        </p:tgtEl>
                                      </p:cBhvr>
                                    </p:animEffect>
                                    <p:anim calcmode="lin" valueType="num">
                                      <p:cBhvr>
                                        <p:cTn id="45" dur="1000"/>
                                        <p:tgtEl>
                                          <p:spTgt spid="58"/>
                                        </p:tgtEl>
                                        <p:attrNameLst>
                                          <p:attrName>ppt_x</p:attrName>
                                        </p:attrNameLst>
                                      </p:cBhvr>
                                      <p:tavLst>
                                        <p:tav tm="0">
                                          <p:val>
                                            <p:strVal val="ppt_x"/>
                                          </p:val>
                                        </p:tav>
                                        <p:tav tm="100000">
                                          <p:val>
                                            <p:strVal val="ppt_x"/>
                                          </p:val>
                                        </p:tav>
                                      </p:tavLst>
                                    </p:anim>
                                    <p:anim calcmode="lin" valueType="num">
                                      <p:cBhvr>
                                        <p:cTn id="46" dur="1000"/>
                                        <p:tgtEl>
                                          <p:spTgt spid="58"/>
                                        </p:tgtEl>
                                        <p:attrNameLst>
                                          <p:attrName>ppt_y</p:attrName>
                                        </p:attrNameLst>
                                      </p:cBhvr>
                                      <p:tavLst>
                                        <p:tav tm="0">
                                          <p:val>
                                            <p:strVal val="ppt_y"/>
                                          </p:val>
                                        </p:tav>
                                        <p:tav tm="100000">
                                          <p:val>
                                            <p:strVal val="ppt_y+.1"/>
                                          </p:val>
                                        </p:tav>
                                      </p:tavLst>
                                    </p:anim>
                                    <p:set>
                                      <p:cBhvr>
                                        <p:cTn id="47" dur="1" fill="hold">
                                          <p:stCondLst>
                                            <p:cond delay="999"/>
                                          </p:stCondLst>
                                        </p:cTn>
                                        <p:tgtEl>
                                          <p:spTgt spid="58"/>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1000"/>
                                        <p:tgtEl>
                                          <p:spTgt spid="66"/>
                                        </p:tgtEl>
                                      </p:cBhvr>
                                    </p:animEffect>
                                    <p:anim calcmode="lin" valueType="num">
                                      <p:cBhvr>
                                        <p:cTn id="50" dur="1000"/>
                                        <p:tgtEl>
                                          <p:spTgt spid="66"/>
                                        </p:tgtEl>
                                        <p:attrNameLst>
                                          <p:attrName>ppt_x</p:attrName>
                                        </p:attrNameLst>
                                      </p:cBhvr>
                                      <p:tavLst>
                                        <p:tav tm="0">
                                          <p:val>
                                            <p:strVal val="ppt_x"/>
                                          </p:val>
                                        </p:tav>
                                        <p:tav tm="100000">
                                          <p:val>
                                            <p:strVal val="ppt_x"/>
                                          </p:val>
                                        </p:tav>
                                      </p:tavLst>
                                    </p:anim>
                                    <p:anim calcmode="lin" valueType="num">
                                      <p:cBhvr>
                                        <p:cTn id="51" dur="1000"/>
                                        <p:tgtEl>
                                          <p:spTgt spid="66"/>
                                        </p:tgtEl>
                                        <p:attrNameLst>
                                          <p:attrName>ppt_y</p:attrName>
                                        </p:attrNameLst>
                                      </p:cBhvr>
                                      <p:tavLst>
                                        <p:tav tm="0">
                                          <p:val>
                                            <p:strVal val="ppt_y"/>
                                          </p:val>
                                        </p:tav>
                                        <p:tav tm="100000">
                                          <p:val>
                                            <p:strVal val="ppt_y+.1"/>
                                          </p:val>
                                        </p:tav>
                                      </p:tavLst>
                                    </p:anim>
                                    <p:set>
                                      <p:cBhvr>
                                        <p:cTn id="52" dur="1" fill="hold">
                                          <p:stCondLst>
                                            <p:cond delay="999"/>
                                          </p:stCondLst>
                                        </p:cTn>
                                        <p:tgtEl>
                                          <p:spTgt spid="66"/>
                                        </p:tgtEl>
                                        <p:attrNameLst>
                                          <p:attrName>style.visibility</p:attrName>
                                        </p:attrNameLst>
                                      </p:cBhvr>
                                      <p:to>
                                        <p:strVal val="hidden"/>
                                      </p:to>
                                    </p:set>
                                  </p:childTnLst>
                                </p:cTn>
                              </p:par>
                              <p:par>
                                <p:cTn id="53" presetID="42" presetClass="exit" presetSubtype="0" fill="hold" nodeType="withEffect">
                                  <p:stCondLst>
                                    <p:cond delay="0"/>
                                  </p:stCondLst>
                                  <p:childTnLst>
                                    <p:animEffect transition="out" filter="fade">
                                      <p:cBhvr>
                                        <p:cTn id="54" dur="1000"/>
                                        <p:tgtEl>
                                          <p:spTgt spid="55"/>
                                        </p:tgtEl>
                                      </p:cBhvr>
                                    </p:animEffect>
                                    <p:anim calcmode="lin" valueType="num">
                                      <p:cBhvr>
                                        <p:cTn id="55" dur="1000"/>
                                        <p:tgtEl>
                                          <p:spTgt spid="55"/>
                                        </p:tgtEl>
                                        <p:attrNameLst>
                                          <p:attrName>ppt_x</p:attrName>
                                        </p:attrNameLst>
                                      </p:cBhvr>
                                      <p:tavLst>
                                        <p:tav tm="0">
                                          <p:val>
                                            <p:strVal val="ppt_x"/>
                                          </p:val>
                                        </p:tav>
                                        <p:tav tm="100000">
                                          <p:val>
                                            <p:strVal val="ppt_x"/>
                                          </p:val>
                                        </p:tav>
                                      </p:tavLst>
                                    </p:anim>
                                    <p:anim calcmode="lin" valueType="num">
                                      <p:cBhvr>
                                        <p:cTn id="56" dur="1000"/>
                                        <p:tgtEl>
                                          <p:spTgt spid="55"/>
                                        </p:tgtEl>
                                        <p:attrNameLst>
                                          <p:attrName>ppt_y</p:attrName>
                                        </p:attrNameLst>
                                      </p:cBhvr>
                                      <p:tavLst>
                                        <p:tav tm="0">
                                          <p:val>
                                            <p:strVal val="ppt_y"/>
                                          </p:val>
                                        </p:tav>
                                        <p:tav tm="100000">
                                          <p:val>
                                            <p:strVal val="ppt_y+.1"/>
                                          </p:val>
                                        </p:tav>
                                      </p:tavLst>
                                    </p:anim>
                                    <p:set>
                                      <p:cBhvr>
                                        <p:cTn id="57" dur="1" fill="hold">
                                          <p:stCondLst>
                                            <p:cond delay="999"/>
                                          </p:stCondLst>
                                        </p:cTn>
                                        <p:tgtEl>
                                          <p:spTgt spid="55"/>
                                        </p:tgtEl>
                                        <p:attrNameLst>
                                          <p:attrName>style.visibility</p:attrName>
                                        </p:attrNameLst>
                                      </p:cBhvr>
                                      <p:to>
                                        <p:strVal val="hidden"/>
                                      </p:to>
                                    </p:set>
                                  </p:childTnLst>
                                </p:cTn>
                              </p:par>
                              <p:par>
                                <p:cTn id="58" presetID="42" presetClass="exit" presetSubtype="0" fill="hold" nodeType="withEffect">
                                  <p:stCondLst>
                                    <p:cond delay="0"/>
                                  </p:stCondLst>
                                  <p:childTnLst>
                                    <p:animEffect transition="out" filter="fade">
                                      <p:cBhvr>
                                        <p:cTn id="59" dur="1000"/>
                                        <p:tgtEl>
                                          <p:spTgt spid="29"/>
                                        </p:tgtEl>
                                      </p:cBhvr>
                                    </p:animEffect>
                                    <p:anim calcmode="lin" valueType="num">
                                      <p:cBhvr>
                                        <p:cTn id="60" dur="1000"/>
                                        <p:tgtEl>
                                          <p:spTgt spid="29"/>
                                        </p:tgtEl>
                                        <p:attrNameLst>
                                          <p:attrName>ppt_x</p:attrName>
                                        </p:attrNameLst>
                                      </p:cBhvr>
                                      <p:tavLst>
                                        <p:tav tm="0">
                                          <p:val>
                                            <p:strVal val="ppt_x"/>
                                          </p:val>
                                        </p:tav>
                                        <p:tav tm="100000">
                                          <p:val>
                                            <p:strVal val="ppt_x"/>
                                          </p:val>
                                        </p:tav>
                                      </p:tavLst>
                                    </p:anim>
                                    <p:anim calcmode="lin" valueType="num">
                                      <p:cBhvr>
                                        <p:cTn id="61" dur="1000"/>
                                        <p:tgtEl>
                                          <p:spTgt spid="29"/>
                                        </p:tgtEl>
                                        <p:attrNameLst>
                                          <p:attrName>ppt_y</p:attrName>
                                        </p:attrNameLst>
                                      </p:cBhvr>
                                      <p:tavLst>
                                        <p:tav tm="0">
                                          <p:val>
                                            <p:strVal val="ppt_y"/>
                                          </p:val>
                                        </p:tav>
                                        <p:tav tm="100000">
                                          <p:val>
                                            <p:strVal val="ppt_y+.1"/>
                                          </p:val>
                                        </p:tav>
                                      </p:tavLst>
                                    </p:anim>
                                    <p:set>
                                      <p:cBhvr>
                                        <p:cTn id="62" dur="1" fill="hold">
                                          <p:stCondLst>
                                            <p:cond delay="999"/>
                                          </p:stCondLst>
                                        </p:cTn>
                                        <p:tgtEl>
                                          <p:spTgt spid="29"/>
                                        </p:tgtEl>
                                        <p:attrNameLst>
                                          <p:attrName>style.visibility</p:attrName>
                                        </p:attrNameLst>
                                      </p:cBhvr>
                                      <p:to>
                                        <p:strVal val="hidden"/>
                                      </p:to>
                                    </p:set>
                                  </p:childTnLst>
                                </p:cTn>
                              </p:par>
                            </p:childTnLst>
                          </p:cTn>
                        </p:par>
                        <p:par>
                          <p:cTn id="63" fill="hold">
                            <p:stCondLst>
                              <p:cond delay="1000"/>
                            </p:stCondLst>
                            <p:childTnLst>
                              <p:par>
                                <p:cTn id="64" presetID="2" presetClass="entr" presetSubtype="4"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par>
                                <p:cTn id="72" presetID="32" presetClass="emph" presetSubtype="0" fill="hold" nodeType="withEffect">
                                  <p:stCondLst>
                                    <p:cond delay="0"/>
                                  </p:stCondLst>
                                  <p:childTnLst>
                                    <p:animRot by="120000">
                                      <p:cBhvr>
                                        <p:cTn id="73" dur="100" fill="hold">
                                          <p:stCondLst>
                                            <p:cond delay="0"/>
                                          </p:stCondLst>
                                        </p:cTn>
                                        <p:tgtEl>
                                          <p:spTgt spid="52"/>
                                        </p:tgtEl>
                                        <p:attrNameLst>
                                          <p:attrName>r</p:attrName>
                                        </p:attrNameLst>
                                      </p:cBhvr>
                                    </p:animRot>
                                    <p:animRot by="-240000">
                                      <p:cBhvr>
                                        <p:cTn id="74" dur="200" fill="hold">
                                          <p:stCondLst>
                                            <p:cond delay="200"/>
                                          </p:stCondLst>
                                        </p:cTn>
                                        <p:tgtEl>
                                          <p:spTgt spid="52"/>
                                        </p:tgtEl>
                                        <p:attrNameLst>
                                          <p:attrName>r</p:attrName>
                                        </p:attrNameLst>
                                      </p:cBhvr>
                                    </p:animRot>
                                    <p:animRot by="240000">
                                      <p:cBhvr>
                                        <p:cTn id="75" dur="200" fill="hold">
                                          <p:stCondLst>
                                            <p:cond delay="400"/>
                                          </p:stCondLst>
                                        </p:cTn>
                                        <p:tgtEl>
                                          <p:spTgt spid="52"/>
                                        </p:tgtEl>
                                        <p:attrNameLst>
                                          <p:attrName>r</p:attrName>
                                        </p:attrNameLst>
                                      </p:cBhvr>
                                    </p:animRot>
                                    <p:animRot by="-240000">
                                      <p:cBhvr>
                                        <p:cTn id="76" dur="200" fill="hold">
                                          <p:stCondLst>
                                            <p:cond delay="600"/>
                                          </p:stCondLst>
                                        </p:cTn>
                                        <p:tgtEl>
                                          <p:spTgt spid="52"/>
                                        </p:tgtEl>
                                        <p:attrNameLst>
                                          <p:attrName>r</p:attrName>
                                        </p:attrNameLst>
                                      </p:cBhvr>
                                    </p:animRot>
                                    <p:animRot by="120000">
                                      <p:cBhvr>
                                        <p:cTn id="77" dur="200" fill="hold">
                                          <p:stCondLst>
                                            <p:cond delay="800"/>
                                          </p:stCondLst>
                                        </p:cTn>
                                        <p:tgtEl>
                                          <p:spTgt spid="52"/>
                                        </p:tgtEl>
                                        <p:attrNameLst>
                                          <p:attrName>r</p:attrName>
                                        </p:attrNameLst>
                                      </p:cBhvr>
                                    </p:animRot>
                                  </p:childTnLst>
                                </p:cTn>
                              </p:par>
                            </p:childTnLst>
                          </p:cTn>
                        </p:par>
                        <p:par>
                          <p:cTn id="78" fill="hold">
                            <p:stCondLst>
                              <p:cond delay="2000"/>
                            </p:stCondLst>
                            <p:childTnLst>
                              <p:par>
                                <p:cTn id="79" presetID="2" presetClass="exit" presetSubtype="4" fill="hold" nodeType="afterEffect">
                                  <p:stCondLst>
                                    <p:cond delay="0"/>
                                  </p:stCondLst>
                                  <p:childTnLst>
                                    <p:anim calcmode="lin" valueType="num">
                                      <p:cBhvr additive="base">
                                        <p:cTn id="80" dur="500"/>
                                        <p:tgtEl>
                                          <p:spTgt spid="24"/>
                                        </p:tgtEl>
                                        <p:attrNameLst>
                                          <p:attrName>ppt_x</p:attrName>
                                        </p:attrNameLst>
                                      </p:cBhvr>
                                      <p:tavLst>
                                        <p:tav tm="0">
                                          <p:val>
                                            <p:strVal val="ppt_x"/>
                                          </p:val>
                                        </p:tav>
                                        <p:tav tm="100000">
                                          <p:val>
                                            <p:strVal val="ppt_x"/>
                                          </p:val>
                                        </p:tav>
                                      </p:tavLst>
                                    </p:anim>
                                    <p:anim calcmode="lin" valueType="num">
                                      <p:cBhvr additive="base">
                                        <p:cTn id="81" dur="500"/>
                                        <p:tgtEl>
                                          <p:spTgt spid="24"/>
                                        </p:tgtEl>
                                        <p:attrNameLst>
                                          <p:attrName>ppt_y</p:attrName>
                                        </p:attrNameLst>
                                      </p:cBhvr>
                                      <p:tavLst>
                                        <p:tav tm="0">
                                          <p:val>
                                            <p:strVal val="ppt_y"/>
                                          </p:val>
                                        </p:tav>
                                        <p:tav tm="100000">
                                          <p:val>
                                            <p:strVal val="1+ppt_h/2"/>
                                          </p:val>
                                        </p:tav>
                                      </p:tavLst>
                                    </p:anim>
                                    <p:set>
                                      <p:cBhvr>
                                        <p:cTn id="82" dur="1" fill="hold">
                                          <p:stCondLst>
                                            <p:cond delay="499"/>
                                          </p:stCondLst>
                                        </p:cTn>
                                        <p:tgtEl>
                                          <p:spTgt spid="24"/>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21"/>
                                        </p:tgtEl>
                                        <p:attrNameLst>
                                          <p:attrName>ppt_x</p:attrName>
                                        </p:attrNameLst>
                                      </p:cBhvr>
                                      <p:tavLst>
                                        <p:tav tm="0">
                                          <p:val>
                                            <p:strVal val="ppt_x"/>
                                          </p:val>
                                        </p:tav>
                                        <p:tav tm="100000">
                                          <p:val>
                                            <p:strVal val="ppt_x"/>
                                          </p:val>
                                        </p:tav>
                                      </p:tavLst>
                                    </p:anim>
                                    <p:anim calcmode="lin" valueType="num">
                                      <p:cBhvr additive="base">
                                        <p:cTn id="85" dur="500"/>
                                        <p:tgtEl>
                                          <p:spTgt spid="21"/>
                                        </p:tgtEl>
                                        <p:attrNameLst>
                                          <p:attrName>ppt_y</p:attrName>
                                        </p:attrNameLst>
                                      </p:cBhvr>
                                      <p:tavLst>
                                        <p:tav tm="0">
                                          <p:val>
                                            <p:strVal val="ppt_y"/>
                                          </p:val>
                                        </p:tav>
                                        <p:tav tm="100000">
                                          <p:val>
                                            <p:strVal val="1+ppt_h/2"/>
                                          </p:val>
                                        </p:tav>
                                      </p:tavLst>
                                    </p:anim>
                                    <p:set>
                                      <p:cBhvr>
                                        <p:cTn id="86" dur="1" fill="hold">
                                          <p:stCondLst>
                                            <p:cond delay="499"/>
                                          </p:stCondLst>
                                        </p:cTn>
                                        <p:tgtEl>
                                          <p:spTgt spid="21"/>
                                        </p:tgtEl>
                                        <p:attrNameLst>
                                          <p:attrName>style.visibility</p:attrName>
                                        </p:attrNameLst>
                                      </p:cBhvr>
                                      <p:to>
                                        <p:strVal val="hidden"/>
                                      </p:to>
                                    </p:set>
                                  </p:childTnLst>
                                </p:cTn>
                              </p:par>
                            </p:childTnLst>
                          </p:cTn>
                        </p:par>
                        <p:par>
                          <p:cTn id="87" fill="hold">
                            <p:stCondLst>
                              <p:cond delay="2500"/>
                            </p:stCondLst>
                            <p:childTnLst>
                              <p:par>
                                <p:cTn id="88" presetID="2" presetClass="entr" presetSubtype="4"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ppt_x"/>
                                          </p:val>
                                        </p:tav>
                                        <p:tav tm="100000">
                                          <p:val>
                                            <p:strVal val="#ppt_x"/>
                                          </p:val>
                                        </p:tav>
                                      </p:tavLst>
                                    </p:anim>
                                    <p:anim calcmode="lin" valueType="num">
                                      <p:cBhvr additive="base">
                                        <p:cTn id="91" dur="500" fill="hold"/>
                                        <p:tgtEl>
                                          <p:spTgt spid="28"/>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500" fill="hold"/>
                                        <p:tgtEl>
                                          <p:spTgt spid="27"/>
                                        </p:tgtEl>
                                        <p:attrNameLst>
                                          <p:attrName>ppt_x</p:attrName>
                                        </p:attrNameLst>
                                      </p:cBhvr>
                                      <p:tavLst>
                                        <p:tav tm="0">
                                          <p:val>
                                            <p:strVal val="#ppt_x"/>
                                          </p:val>
                                        </p:tav>
                                        <p:tav tm="100000">
                                          <p:val>
                                            <p:strVal val="#ppt_x"/>
                                          </p:val>
                                        </p:tav>
                                      </p:tavLst>
                                    </p:anim>
                                    <p:anim calcmode="lin" valueType="num">
                                      <p:cBhvr additive="base">
                                        <p:cTn id="95" dur="500" fill="hold"/>
                                        <p:tgtEl>
                                          <p:spTgt spid="27"/>
                                        </p:tgtEl>
                                        <p:attrNameLst>
                                          <p:attrName>ppt_y</p:attrName>
                                        </p:attrNameLst>
                                      </p:cBhvr>
                                      <p:tavLst>
                                        <p:tav tm="0">
                                          <p:val>
                                            <p:strVal val="1+#ppt_h/2"/>
                                          </p:val>
                                        </p:tav>
                                        <p:tav tm="100000">
                                          <p:val>
                                            <p:strVal val="#ppt_y"/>
                                          </p:val>
                                        </p:tav>
                                      </p:tavLst>
                                    </p:anim>
                                  </p:childTnLst>
                                </p:cTn>
                              </p:par>
                              <p:par>
                                <p:cTn id="96" presetID="32" presetClass="emph" presetSubtype="0" fill="hold" nodeType="withEffect">
                                  <p:stCondLst>
                                    <p:cond delay="0"/>
                                  </p:stCondLst>
                                  <p:childTnLst>
                                    <p:animRot by="120000">
                                      <p:cBhvr>
                                        <p:cTn id="97" dur="100" fill="hold">
                                          <p:stCondLst>
                                            <p:cond delay="0"/>
                                          </p:stCondLst>
                                        </p:cTn>
                                        <p:tgtEl>
                                          <p:spTgt spid="52"/>
                                        </p:tgtEl>
                                        <p:attrNameLst>
                                          <p:attrName>r</p:attrName>
                                        </p:attrNameLst>
                                      </p:cBhvr>
                                    </p:animRot>
                                    <p:animRot by="-240000">
                                      <p:cBhvr>
                                        <p:cTn id="98" dur="200" fill="hold">
                                          <p:stCondLst>
                                            <p:cond delay="200"/>
                                          </p:stCondLst>
                                        </p:cTn>
                                        <p:tgtEl>
                                          <p:spTgt spid="52"/>
                                        </p:tgtEl>
                                        <p:attrNameLst>
                                          <p:attrName>r</p:attrName>
                                        </p:attrNameLst>
                                      </p:cBhvr>
                                    </p:animRot>
                                    <p:animRot by="240000">
                                      <p:cBhvr>
                                        <p:cTn id="99" dur="200" fill="hold">
                                          <p:stCondLst>
                                            <p:cond delay="400"/>
                                          </p:stCondLst>
                                        </p:cTn>
                                        <p:tgtEl>
                                          <p:spTgt spid="52"/>
                                        </p:tgtEl>
                                        <p:attrNameLst>
                                          <p:attrName>r</p:attrName>
                                        </p:attrNameLst>
                                      </p:cBhvr>
                                    </p:animRot>
                                    <p:animRot by="-240000">
                                      <p:cBhvr>
                                        <p:cTn id="100" dur="200" fill="hold">
                                          <p:stCondLst>
                                            <p:cond delay="600"/>
                                          </p:stCondLst>
                                        </p:cTn>
                                        <p:tgtEl>
                                          <p:spTgt spid="52"/>
                                        </p:tgtEl>
                                        <p:attrNameLst>
                                          <p:attrName>r</p:attrName>
                                        </p:attrNameLst>
                                      </p:cBhvr>
                                    </p:animRot>
                                    <p:animRot by="120000">
                                      <p:cBhvr>
                                        <p:cTn id="101" dur="200" fill="hold">
                                          <p:stCondLst>
                                            <p:cond delay="800"/>
                                          </p:stCondLst>
                                        </p:cTn>
                                        <p:tgtEl>
                                          <p:spTgt spid="52"/>
                                        </p:tgtEl>
                                        <p:attrNameLst>
                                          <p:attrName>r</p:attrName>
                                        </p:attrNameLst>
                                      </p:cBhvr>
                                    </p:animRot>
                                  </p:childTnLst>
                                </p:cTn>
                              </p:par>
                            </p:childTnLst>
                          </p:cTn>
                        </p:par>
                        <p:par>
                          <p:cTn id="102" fill="hold">
                            <p:stCondLst>
                              <p:cond delay="3500"/>
                            </p:stCondLst>
                            <p:childTnLst>
                              <p:par>
                                <p:cTn id="103" presetID="2" presetClass="exit" presetSubtype="4" fill="hold" nodeType="afterEffect">
                                  <p:stCondLst>
                                    <p:cond delay="0"/>
                                  </p:stCondLst>
                                  <p:childTnLst>
                                    <p:anim calcmode="lin" valueType="num">
                                      <p:cBhvr additive="base">
                                        <p:cTn id="104" dur="500"/>
                                        <p:tgtEl>
                                          <p:spTgt spid="28"/>
                                        </p:tgtEl>
                                        <p:attrNameLst>
                                          <p:attrName>ppt_x</p:attrName>
                                        </p:attrNameLst>
                                      </p:cBhvr>
                                      <p:tavLst>
                                        <p:tav tm="0">
                                          <p:val>
                                            <p:strVal val="ppt_x"/>
                                          </p:val>
                                        </p:tav>
                                        <p:tav tm="100000">
                                          <p:val>
                                            <p:strVal val="ppt_x"/>
                                          </p:val>
                                        </p:tav>
                                      </p:tavLst>
                                    </p:anim>
                                    <p:anim calcmode="lin" valueType="num">
                                      <p:cBhvr additive="base">
                                        <p:cTn id="105" dur="500"/>
                                        <p:tgtEl>
                                          <p:spTgt spid="28"/>
                                        </p:tgtEl>
                                        <p:attrNameLst>
                                          <p:attrName>ppt_y</p:attrName>
                                        </p:attrNameLst>
                                      </p:cBhvr>
                                      <p:tavLst>
                                        <p:tav tm="0">
                                          <p:val>
                                            <p:strVal val="ppt_y"/>
                                          </p:val>
                                        </p:tav>
                                        <p:tav tm="100000">
                                          <p:val>
                                            <p:strVal val="1+ppt_h/2"/>
                                          </p:val>
                                        </p:tav>
                                      </p:tavLst>
                                    </p:anim>
                                    <p:set>
                                      <p:cBhvr>
                                        <p:cTn id="106" dur="1" fill="hold">
                                          <p:stCondLst>
                                            <p:cond delay="499"/>
                                          </p:stCondLst>
                                        </p:cTn>
                                        <p:tgtEl>
                                          <p:spTgt spid="28"/>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27"/>
                                        </p:tgtEl>
                                        <p:attrNameLst>
                                          <p:attrName>ppt_x</p:attrName>
                                        </p:attrNameLst>
                                      </p:cBhvr>
                                      <p:tavLst>
                                        <p:tav tm="0">
                                          <p:val>
                                            <p:strVal val="ppt_x"/>
                                          </p:val>
                                        </p:tav>
                                        <p:tav tm="100000">
                                          <p:val>
                                            <p:strVal val="ppt_x"/>
                                          </p:val>
                                        </p:tav>
                                      </p:tavLst>
                                    </p:anim>
                                    <p:anim calcmode="lin" valueType="num">
                                      <p:cBhvr additive="base">
                                        <p:cTn id="109" dur="500"/>
                                        <p:tgtEl>
                                          <p:spTgt spid="27"/>
                                        </p:tgtEl>
                                        <p:attrNameLst>
                                          <p:attrName>ppt_y</p:attrName>
                                        </p:attrNameLst>
                                      </p:cBhvr>
                                      <p:tavLst>
                                        <p:tav tm="0">
                                          <p:val>
                                            <p:strVal val="ppt_y"/>
                                          </p:val>
                                        </p:tav>
                                        <p:tav tm="100000">
                                          <p:val>
                                            <p:strVal val="1+ppt_h/2"/>
                                          </p:val>
                                        </p:tav>
                                      </p:tavLst>
                                    </p:anim>
                                    <p:set>
                                      <p:cBhvr>
                                        <p:cTn id="110" dur="1" fill="hold">
                                          <p:stCondLst>
                                            <p:cond delay="499"/>
                                          </p:stCondLst>
                                        </p:cTn>
                                        <p:tgtEl>
                                          <p:spTgt spid="27"/>
                                        </p:tgtEl>
                                        <p:attrNameLst>
                                          <p:attrName>style.visibility</p:attrName>
                                        </p:attrNameLst>
                                      </p:cBhvr>
                                      <p:to>
                                        <p:strVal val="hidden"/>
                                      </p:to>
                                    </p:set>
                                  </p:childTnLst>
                                </p:cTn>
                              </p:par>
                            </p:childTnLst>
                          </p:cTn>
                        </p:par>
                        <p:par>
                          <p:cTn id="111" fill="hold">
                            <p:stCondLst>
                              <p:cond delay="4000"/>
                            </p:stCondLst>
                            <p:childTnLst>
                              <p:par>
                                <p:cTn id="112" presetID="2" presetClass="entr" presetSubtype="4" fill="hold" nodeType="afterEffect">
                                  <p:stCondLst>
                                    <p:cond delay="0"/>
                                  </p:stCondLst>
                                  <p:childTnLst>
                                    <p:set>
                                      <p:cBhvr>
                                        <p:cTn id="113" dur="1" fill="hold">
                                          <p:stCondLst>
                                            <p:cond delay="0"/>
                                          </p:stCondLst>
                                        </p:cTn>
                                        <p:tgtEl>
                                          <p:spTgt spid="9"/>
                                        </p:tgtEl>
                                        <p:attrNameLst>
                                          <p:attrName>style.visibility</p:attrName>
                                        </p:attrNameLst>
                                      </p:cBhvr>
                                      <p:to>
                                        <p:strVal val="visible"/>
                                      </p:to>
                                    </p:set>
                                    <p:anim calcmode="lin" valueType="num">
                                      <p:cBhvr additive="base">
                                        <p:cTn id="114" dur="500" fill="hold"/>
                                        <p:tgtEl>
                                          <p:spTgt spid="9"/>
                                        </p:tgtEl>
                                        <p:attrNameLst>
                                          <p:attrName>ppt_x</p:attrName>
                                        </p:attrNameLst>
                                      </p:cBhvr>
                                      <p:tavLst>
                                        <p:tav tm="0">
                                          <p:val>
                                            <p:strVal val="#ppt_x"/>
                                          </p:val>
                                        </p:tav>
                                        <p:tav tm="100000">
                                          <p:val>
                                            <p:strVal val="#ppt_x"/>
                                          </p:val>
                                        </p:tav>
                                      </p:tavLst>
                                    </p:anim>
                                    <p:anim calcmode="lin" valueType="num">
                                      <p:cBhvr additive="base">
                                        <p:cTn id="115" dur="500" fill="hold"/>
                                        <p:tgtEl>
                                          <p:spTgt spid="9"/>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additive="base">
                                        <p:cTn id="118" dur="500" fill="hold"/>
                                        <p:tgtEl>
                                          <p:spTgt spid="22"/>
                                        </p:tgtEl>
                                        <p:attrNameLst>
                                          <p:attrName>ppt_x</p:attrName>
                                        </p:attrNameLst>
                                      </p:cBhvr>
                                      <p:tavLst>
                                        <p:tav tm="0">
                                          <p:val>
                                            <p:strVal val="#ppt_x"/>
                                          </p:val>
                                        </p:tav>
                                        <p:tav tm="100000">
                                          <p:val>
                                            <p:strVal val="#ppt_x"/>
                                          </p:val>
                                        </p:tav>
                                      </p:tavLst>
                                    </p:anim>
                                    <p:anim calcmode="lin" valueType="num">
                                      <p:cBhvr additive="base">
                                        <p:cTn id="119" dur="500" fill="hold"/>
                                        <p:tgtEl>
                                          <p:spTgt spid="22"/>
                                        </p:tgtEl>
                                        <p:attrNameLst>
                                          <p:attrName>ppt_y</p:attrName>
                                        </p:attrNameLst>
                                      </p:cBhvr>
                                      <p:tavLst>
                                        <p:tav tm="0">
                                          <p:val>
                                            <p:strVal val="1+#ppt_h/2"/>
                                          </p:val>
                                        </p:tav>
                                        <p:tav tm="100000">
                                          <p:val>
                                            <p:strVal val="#ppt_y"/>
                                          </p:val>
                                        </p:tav>
                                      </p:tavLst>
                                    </p:anim>
                                  </p:childTnLst>
                                </p:cTn>
                              </p:par>
                              <p:par>
                                <p:cTn id="120" presetID="32" presetClass="emph" presetSubtype="0" fill="hold" nodeType="withEffect">
                                  <p:stCondLst>
                                    <p:cond delay="0"/>
                                  </p:stCondLst>
                                  <p:childTnLst>
                                    <p:animRot by="120000">
                                      <p:cBhvr>
                                        <p:cTn id="121" dur="100" fill="hold">
                                          <p:stCondLst>
                                            <p:cond delay="0"/>
                                          </p:stCondLst>
                                        </p:cTn>
                                        <p:tgtEl>
                                          <p:spTgt spid="52"/>
                                        </p:tgtEl>
                                        <p:attrNameLst>
                                          <p:attrName>r</p:attrName>
                                        </p:attrNameLst>
                                      </p:cBhvr>
                                    </p:animRot>
                                    <p:animRot by="-240000">
                                      <p:cBhvr>
                                        <p:cTn id="122" dur="200" fill="hold">
                                          <p:stCondLst>
                                            <p:cond delay="200"/>
                                          </p:stCondLst>
                                        </p:cTn>
                                        <p:tgtEl>
                                          <p:spTgt spid="52"/>
                                        </p:tgtEl>
                                        <p:attrNameLst>
                                          <p:attrName>r</p:attrName>
                                        </p:attrNameLst>
                                      </p:cBhvr>
                                    </p:animRot>
                                    <p:animRot by="240000">
                                      <p:cBhvr>
                                        <p:cTn id="123" dur="200" fill="hold">
                                          <p:stCondLst>
                                            <p:cond delay="400"/>
                                          </p:stCondLst>
                                        </p:cTn>
                                        <p:tgtEl>
                                          <p:spTgt spid="52"/>
                                        </p:tgtEl>
                                        <p:attrNameLst>
                                          <p:attrName>r</p:attrName>
                                        </p:attrNameLst>
                                      </p:cBhvr>
                                    </p:animRot>
                                    <p:animRot by="-240000">
                                      <p:cBhvr>
                                        <p:cTn id="124" dur="200" fill="hold">
                                          <p:stCondLst>
                                            <p:cond delay="600"/>
                                          </p:stCondLst>
                                        </p:cTn>
                                        <p:tgtEl>
                                          <p:spTgt spid="52"/>
                                        </p:tgtEl>
                                        <p:attrNameLst>
                                          <p:attrName>r</p:attrName>
                                        </p:attrNameLst>
                                      </p:cBhvr>
                                    </p:animRot>
                                    <p:animRot by="120000">
                                      <p:cBhvr>
                                        <p:cTn id="125" dur="200" fill="hold">
                                          <p:stCondLst>
                                            <p:cond delay="800"/>
                                          </p:stCondLst>
                                        </p:cTn>
                                        <p:tgtEl>
                                          <p:spTgt spid="52"/>
                                        </p:tgtEl>
                                        <p:attrNameLst>
                                          <p:attrName>r</p:attrName>
                                        </p:attrNameLst>
                                      </p:cBhvr>
                                    </p:animRot>
                                  </p:childTnLst>
                                </p:cTn>
                              </p:par>
                            </p:childTnLst>
                          </p:cTn>
                        </p:par>
                        <p:par>
                          <p:cTn id="126" fill="hold">
                            <p:stCondLst>
                              <p:cond delay="5000"/>
                            </p:stCondLst>
                            <p:childTnLst>
                              <p:par>
                                <p:cTn id="127" presetID="2" presetClass="exit" presetSubtype="4" fill="hold" nodeType="afterEffect">
                                  <p:stCondLst>
                                    <p:cond delay="0"/>
                                  </p:stCondLst>
                                  <p:childTnLst>
                                    <p:anim calcmode="lin" valueType="num">
                                      <p:cBhvr additive="base">
                                        <p:cTn id="128" dur="500"/>
                                        <p:tgtEl>
                                          <p:spTgt spid="9"/>
                                        </p:tgtEl>
                                        <p:attrNameLst>
                                          <p:attrName>ppt_x</p:attrName>
                                        </p:attrNameLst>
                                      </p:cBhvr>
                                      <p:tavLst>
                                        <p:tav tm="0">
                                          <p:val>
                                            <p:strVal val="ppt_x"/>
                                          </p:val>
                                        </p:tav>
                                        <p:tav tm="100000">
                                          <p:val>
                                            <p:strVal val="ppt_x"/>
                                          </p:val>
                                        </p:tav>
                                      </p:tavLst>
                                    </p:anim>
                                    <p:anim calcmode="lin" valueType="num">
                                      <p:cBhvr additive="base">
                                        <p:cTn id="129" dur="500"/>
                                        <p:tgtEl>
                                          <p:spTgt spid="9"/>
                                        </p:tgtEl>
                                        <p:attrNameLst>
                                          <p:attrName>ppt_y</p:attrName>
                                        </p:attrNameLst>
                                      </p:cBhvr>
                                      <p:tavLst>
                                        <p:tav tm="0">
                                          <p:val>
                                            <p:strVal val="ppt_y"/>
                                          </p:val>
                                        </p:tav>
                                        <p:tav tm="100000">
                                          <p:val>
                                            <p:strVal val="1+ppt_h/2"/>
                                          </p:val>
                                        </p:tav>
                                      </p:tavLst>
                                    </p:anim>
                                    <p:set>
                                      <p:cBhvr>
                                        <p:cTn id="130" dur="1" fill="hold">
                                          <p:stCondLst>
                                            <p:cond delay="499"/>
                                          </p:stCondLst>
                                        </p:cTn>
                                        <p:tgtEl>
                                          <p:spTgt spid="9"/>
                                        </p:tgtEl>
                                        <p:attrNameLst>
                                          <p:attrName>style.visibility</p:attrName>
                                        </p:attrNameLst>
                                      </p:cBhvr>
                                      <p:to>
                                        <p:strVal val="hidden"/>
                                      </p:to>
                                    </p:set>
                                  </p:childTnLst>
                                </p:cTn>
                              </p:par>
                              <p:par>
                                <p:cTn id="131" presetID="2" presetClass="exit" presetSubtype="4" fill="hold" nodeType="withEffect">
                                  <p:stCondLst>
                                    <p:cond delay="0"/>
                                  </p:stCondLst>
                                  <p:childTnLst>
                                    <p:anim calcmode="lin" valueType="num">
                                      <p:cBhvr additive="base">
                                        <p:cTn id="132" dur="500"/>
                                        <p:tgtEl>
                                          <p:spTgt spid="22"/>
                                        </p:tgtEl>
                                        <p:attrNameLst>
                                          <p:attrName>ppt_x</p:attrName>
                                        </p:attrNameLst>
                                      </p:cBhvr>
                                      <p:tavLst>
                                        <p:tav tm="0">
                                          <p:val>
                                            <p:strVal val="ppt_x"/>
                                          </p:val>
                                        </p:tav>
                                        <p:tav tm="100000">
                                          <p:val>
                                            <p:strVal val="ppt_x"/>
                                          </p:val>
                                        </p:tav>
                                      </p:tavLst>
                                    </p:anim>
                                    <p:anim calcmode="lin" valueType="num">
                                      <p:cBhvr additive="base">
                                        <p:cTn id="133" dur="500"/>
                                        <p:tgtEl>
                                          <p:spTgt spid="22"/>
                                        </p:tgtEl>
                                        <p:attrNameLst>
                                          <p:attrName>ppt_y</p:attrName>
                                        </p:attrNameLst>
                                      </p:cBhvr>
                                      <p:tavLst>
                                        <p:tav tm="0">
                                          <p:val>
                                            <p:strVal val="ppt_y"/>
                                          </p:val>
                                        </p:tav>
                                        <p:tav tm="100000">
                                          <p:val>
                                            <p:strVal val="1+ppt_h/2"/>
                                          </p:val>
                                        </p:tav>
                                      </p:tavLst>
                                    </p:anim>
                                    <p:set>
                                      <p:cBhvr>
                                        <p:cTn id="134" dur="1" fill="hold">
                                          <p:stCondLst>
                                            <p:cond delay="499"/>
                                          </p:stCondLst>
                                        </p:cTn>
                                        <p:tgtEl>
                                          <p:spTgt spid="22"/>
                                        </p:tgtEl>
                                        <p:attrNameLst>
                                          <p:attrName>style.visibility</p:attrName>
                                        </p:attrNameLst>
                                      </p:cBhvr>
                                      <p:to>
                                        <p:strVal val="hidden"/>
                                      </p:to>
                                    </p:set>
                                  </p:childTnLst>
                                </p:cTn>
                              </p:par>
                            </p:childTnLst>
                          </p:cTn>
                        </p:par>
                        <p:par>
                          <p:cTn id="135" fill="hold">
                            <p:stCondLst>
                              <p:cond delay="5500"/>
                            </p:stCondLst>
                            <p:childTnLst>
                              <p:par>
                                <p:cTn id="136" presetID="2" presetClass="entr" presetSubtype="4" fill="hold" nodeType="after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additive="base">
                                        <p:cTn id="138" dur="500" fill="hold"/>
                                        <p:tgtEl>
                                          <p:spTgt spid="26"/>
                                        </p:tgtEl>
                                        <p:attrNameLst>
                                          <p:attrName>ppt_x</p:attrName>
                                        </p:attrNameLst>
                                      </p:cBhvr>
                                      <p:tavLst>
                                        <p:tav tm="0">
                                          <p:val>
                                            <p:strVal val="#ppt_x"/>
                                          </p:val>
                                        </p:tav>
                                        <p:tav tm="100000">
                                          <p:val>
                                            <p:strVal val="#ppt_x"/>
                                          </p:val>
                                        </p:tav>
                                      </p:tavLst>
                                    </p:anim>
                                    <p:anim calcmode="lin" valueType="num">
                                      <p:cBhvr additive="base">
                                        <p:cTn id="139" dur="500" fill="hold"/>
                                        <p:tgtEl>
                                          <p:spTgt spid="26"/>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23"/>
                                        </p:tgtEl>
                                        <p:attrNameLst>
                                          <p:attrName>style.visibility</p:attrName>
                                        </p:attrNameLst>
                                      </p:cBhvr>
                                      <p:to>
                                        <p:strVal val="visible"/>
                                      </p:to>
                                    </p:set>
                                    <p:anim calcmode="lin" valueType="num">
                                      <p:cBhvr additive="base">
                                        <p:cTn id="142" dur="500" fill="hold"/>
                                        <p:tgtEl>
                                          <p:spTgt spid="23"/>
                                        </p:tgtEl>
                                        <p:attrNameLst>
                                          <p:attrName>ppt_x</p:attrName>
                                        </p:attrNameLst>
                                      </p:cBhvr>
                                      <p:tavLst>
                                        <p:tav tm="0">
                                          <p:val>
                                            <p:strVal val="#ppt_x"/>
                                          </p:val>
                                        </p:tav>
                                        <p:tav tm="100000">
                                          <p:val>
                                            <p:strVal val="#ppt_x"/>
                                          </p:val>
                                        </p:tav>
                                      </p:tavLst>
                                    </p:anim>
                                    <p:anim calcmode="lin" valueType="num">
                                      <p:cBhvr additive="base">
                                        <p:cTn id="143" dur="500" fill="hold"/>
                                        <p:tgtEl>
                                          <p:spTgt spid="23"/>
                                        </p:tgtEl>
                                        <p:attrNameLst>
                                          <p:attrName>ppt_y</p:attrName>
                                        </p:attrNameLst>
                                      </p:cBhvr>
                                      <p:tavLst>
                                        <p:tav tm="0">
                                          <p:val>
                                            <p:strVal val="1+#ppt_h/2"/>
                                          </p:val>
                                        </p:tav>
                                        <p:tav tm="100000">
                                          <p:val>
                                            <p:strVal val="#ppt_y"/>
                                          </p:val>
                                        </p:tav>
                                      </p:tavLst>
                                    </p:anim>
                                  </p:childTnLst>
                                </p:cTn>
                              </p:par>
                              <p:par>
                                <p:cTn id="144" presetID="32" presetClass="emph" presetSubtype="0" fill="hold" nodeType="withEffect">
                                  <p:stCondLst>
                                    <p:cond delay="0"/>
                                  </p:stCondLst>
                                  <p:childTnLst>
                                    <p:animRot by="120000">
                                      <p:cBhvr>
                                        <p:cTn id="145" dur="100" fill="hold">
                                          <p:stCondLst>
                                            <p:cond delay="0"/>
                                          </p:stCondLst>
                                        </p:cTn>
                                        <p:tgtEl>
                                          <p:spTgt spid="52"/>
                                        </p:tgtEl>
                                        <p:attrNameLst>
                                          <p:attrName>r</p:attrName>
                                        </p:attrNameLst>
                                      </p:cBhvr>
                                    </p:animRot>
                                    <p:animRot by="-240000">
                                      <p:cBhvr>
                                        <p:cTn id="146" dur="200" fill="hold">
                                          <p:stCondLst>
                                            <p:cond delay="200"/>
                                          </p:stCondLst>
                                        </p:cTn>
                                        <p:tgtEl>
                                          <p:spTgt spid="52"/>
                                        </p:tgtEl>
                                        <p:attrNameLst>
                                          <p:attrName>r</p:attrName>
                                        </p:attrNameLst>
                                      </p:cBhvr>
                                    </p:animRot>
                                    <p:animRot by="240000">
                                      <p:cBhvr>
                                        <p:cTn id="147" dur="200" fill="hold">
                                          <p:stCondLst>
                                            <p:cond delay="400"/>
                                          </p:stCondLst>
                                        </p:cTn>
                                        <p:tgtEl>
                                          <p:spTgt spid="52"/>
                                        </p:tgtEl>
                                        <p:attrNameLst>
                                          <p:attrName>r</p:attrName>
                                        </p:attrNameLst>
                                      </p:cBhvr>
                                    </p:animRot>
                                    <p:animRot by="-240000">
                                      <p:cBhvr>
                                        <p:cTn id="148" dur="200" fill="hold">
                                          <p:stCondLst>
                                            <p:cond delay="600"/>
                                          </p:stCondLst>
                                        </p:cTn>
                                        <p:tgtEl>
                                          <p:spTgt spid="52"/>
                                        </p:tgtEl>
                                        <p:attrNameLst>
                                          <p:attrName>r</p:attrName>
                                        </p:attrNameLst>
                                      </p:cBhvr>
                                    </p:animRot>
                                    <p:animRot by="120000">
                                      <p:cBhvr>
                                        <p:cTn id="149" dur="200" fill="hold">
                                          <p:stCondLst>
                                            <p:cond delay="800"/>
                                          </p:stCondLst>
                                        </p:cTn>
                                        <p:tgtEl>
                                          <p:spTgt spid="52"/>
                                        </p:tgtEl>
                                        <p:attrNameLst>
                                          <p:attrName>r</p:attrName>
                                        </p:attrNameLst>
                                      </p:cBhvr>
                                    </p:animRot>
                                  </p:childTnLst>
                                </p:cTn>
                              </p:par>
                            </p:childTnLst>
                          </p:cTn>
                        </p:par>
                        <p:par>
                          <p:cTn id="150" fill="hold">
                            <p:stCondLst>
                              <p:cond delay="6500"/>
                            </p:stCondLst>
                            <p:childTnLst>
                              <p:par>
                                <p:cTn id="151" presetID="2" presetClass="exit" presetSubtype="4" fill="hold" nodeType="afterEffect">
                                  <p:stCondLst>
                                    <p:cond delay="0"/>
                                  </p:stCondLst>
                                  <p:childTnLst>
                                    <p:anim calcmode="lin" valueType="num">
                                      <p:cBhvr additive="base">
                                        <p:cTn id="152" dur="500"/>
                                        <p:tgtEl>
                                          <p:spTgt spid="26"/>
                                        </p:tgtEl>
                                        <p:attrNameLst>
                                          <p:attrName>ppt_x</p:attrName>
                                        </p:attrNameLst>
                                      </p:cBhvr>
                                      <p:tavLst>
                                        <p:tav tm="0">
                                          <p:val>
                                            <p:strVal val="ppt_x"/>
                                          </p:val>
                                        </p:tav>
                                        <p:tav tm="100000">
                                          <p:val>
                                            <p:strVal val="ppt_x"/>
                                          </p:val>
                                        </p:tav>
                                      </p:tavLst>
                                    </p:anim>
                                    <p:anim calcmode="lin" valueType="num">
                                      <p:cBhvr additive="base">
                                        <p:cTn id="153" dur="500"/>
                                        <p:tgtEl>
                                          <p:spTgt spid="26"/>
                                        </p:tgtEl>
                                        <p:attrNameLst>
                                          <p:attrName>ppt_y</p:attrName>
                                        </p:attrNameLst>
                                      </p:cBhvr>
                                      <p:tavLst>
                                        <p:tav tm="0">
                                          <p:val>
                                            <p:strVal val="ppt_y"/>
                                          </p:val>
                                        </p:tav>
                                        <p:tav tm="100000">
                                          <p:val>
                                            <p:strVal val="1+ppt_h/2"/>
                                          </p:val>
                                        </p:tav>
                                      </p:tavLst>
                                    </p:anim>
                                    <p:set>
                                      <p:cBhvr>
                                        <p:cTn id="154" dur="1" fill="hold">
                                          <p:stCondLst>
                                            <p:cond delay="499"/>
                                          </p:stCondLst>
                                        </p:cTn>
                                        <p:tgtEl>
                                          <p:spTgt spid="26"/>
                                        </p:tgtEl>
                                        <p:attrNameLst>
                                          <p:attrName>style.visibility</p:attrName>
                                        </p:attrNameLst>
                                      </p:cBhvr>
                                      <p:to>
                                        <p:strVal val="hidden"/>
                                      </p:to>
                                    </p:set>
                                  </p:childTnLst>
                                </p:cTn>
                              </p:par>
                              <p:par>
                                <p:cTn id="155" presetID="2" presetClass="exit" presetSubtype="4" fill="hold" nodeType="withEffect">
                                  <p:stCondLst>
                                    <p:cond delay="0"/>
                                  </p:stCondLst>
                                  <p:childTnLst>
                                    <p:anim calcmode="lin" valueType="num">
                                      <p:cBhvr additive="base">
                                        <p:cTn id="156" dur="500"/>
                                        <p:tgtEl>
                                          <p:spTgt spid="23"/>
                                        </p:tgtEl>
                                        <p:attrNameLst>
                                          <p:attrName>ppt_x</p:attrName>
                                        </p:attrNameLst>
                                      </p:cBhvr>
                                      <p:tavLst>
                                        <p:tav tm="0">
                                          <p:val>
                                            <p:strVal val="ppt_x"/>
                                          </p:val>
                                        </p:tav>
                                        <p:tav tm="100000">
                                          <p:val>
                                            <p:strVal val="ppt_x"/>
                                          </p:val>
                                        </p:tav>
                                      </p:tavLst>
                                    </p:anim>
                                    <p:anim calcmode="lin" valueType="num">
                                      <p:cBhvr additive="base">
                                        <p:cTn id="157" dur="500"/>
                                        <p:tgtEl>
                                          <p:spTgt spid="23"/>
                                        </p:tgtEl>
                                        <p:attrNameLst>
                                          <p:attrName>ppt_y</p:attrName>
                                        </p:attrNameLst>
                                      </p:cBhvr>
                                      <p:tavLst>
                                        <p:tav tm="0">
                                          <p:val>
                                            <p:strVal val="ppt_y"/>
                                          </p:val>
                                        </p:tav>
                                        <p:tav tm="100000">
                                          <p:val>
                                            <p:strVal val="1+ppt_h/2"/>
                                          </p:val>
                                        </p:tav>
                                      </p:tavLst>
                                    </p:anim>
                                    <p:set>
                                      <p:cBhvr>
                                        <p:cTn id="158" dur="1" fill="hold">
                                          <p:stCondLst>
                                            <p:cond delay="499"/>
                                          </p:stCondLst>
                                        </p:cTn>
                                        <p:tgtEl>
                                          <p:spTgt spid="23"/>
                                        </p:tgtEl>
                                        <p:attrNameLst>
                                          <p:attrName>style.visibility</p:attrName>
                                        </p:attrNameLst>
                                      </p:cBhvr>
                                      <p:to>
                                        <p:strVal val="hidden"/>
                                      </p:to>
                                    </p:set>
                                  </p:childTnLst>
                                </p:cTn>
                              </p:par>
                            </p:childTnLst>
                          </p:cTn>
                        </p:par>
                        <p:par>
                          <p:cTn id="159" fill="hold">
                            <p:stCondLst>
                              <p:cond delay="7000"/>
                            </p:stCondLst>
                            <p:childTnLst>
                              <p:par>
                                <p:cTn id="160" presetID="42" presetClass="exit" presetSubtype="0" fill="hold" nodeType="afterEffect">
                                  <p:stCondLst>
                                    <p:cond delay="0"/>
                                  </p:stCondLst>
                                  <p:childTnLst>
                                    <p:animEffect transition="out" filter="fade">
                                      <p:cBhvr>
                                        <p:cTn id="161" dur="1000"/>
                                        <p:tgtEl>
                                          <p:spTgt spid="52"/>
                                        </p:tgtEl>
                                      </p:cBhvr>
                                    </p:animEffect>
                                    <p:anim calcmode="lin" valueType="num">
                                      <p:cBhvr>
                                        <p:cTn id="162" dur="1000"/>
                                        <p:tgtEl>
                                          <p:spTgt spid="52"/>
                                        </p:tgtEl>
                                        <p:attrNameLst>
                                          <p:attrName>ppt_x</p:attrName>
                                        </p:attrNameLst>
                                      </p:cBhvr>
                                      <p:tavLst>
                                        <p:tav tm="0">
                                          <p:val>
                                            <p:strVal val="ppt_x"/>
                                          </p:val>
                                        </p:tav>
                                        <p:tav tm="100000">
                                          <p:val>
                                            <p:strVal val="ppt_x"/>
                                          </p:val>
                                        </p:tav>
                                      </p:tavLst>
                                    </p:anim>
                                    <p:anim calcmode="lin" valueType="num">
                                      <p:cBhvr>
                                        <p:cTn id="163" dur="1000"/>
                                        <p:tgtEl>
                                          <p:spTgt spid="52"/>
                                        </p:tgtEl>
                                        <p:attrNameLst>
                                          <p:attrName>ppt_y</p:attrName>
                                        </p:attrNameLst>
                                      </p:cBhvr>
                                      <p:tavLst>
                                        <p:tav tm="0">
                                          <p:val>
                                            <p:strVal val="ppt_y"/>
                                          </p:val>
                                        </p:tav>
                                        <p:tav tm="100000">
                                          <p:val>
                                            <p:strVal val="ppt_y+.1"/>
                                          </p:val>
                                        </p:tav>
                                      </p:tavLst>
                                    </p:anim>
                                    <p:set>
                                      <p:cBhvr>
                                        <p:cTn id="164" dur="1" fill="hold">
                                          <p:stCondLst>
                                            <p:cond delay="9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a:p>
            <a:r>
              <a:rPr lang="en-GB" sz="2700" dirty="0">
                <a:solidFill>
                  <a:srgbClr val="FA9816"/>
                </a:solidFill>
              </a:rPr>
              <a:t>Level 3: Release co-ordination</a:t>
            </a:r>
          </a:p>
          <a:p>
            <a:r>
              <a:rPr lang="en-GB" sz="2700" dirty="0">
                <a:solidFill>
                  <a:srgbClr val="ED7523"/>
                </a:solidFill>
              </a:rPr>
              <a:t>Level 4: Downtime windows</a:t>
            </a:r>
          </a:p>
          <a:p>
            <a:r>
              <a:rPr lang="en-GB" sz="2700" dirty="0">
                <a:solidFill>
                  <a:srgbClr val="ED7523"/>
                </a:solidFill>
              </a:rPr>
              <a:t>Level 5: Bureaucracy</a:t>
            </a:r>
          </a:p>
          <a:p>
            <a:r>
              <a:rPr lang="en-GB" sz="2700" dirty="0">
                <a:solidFill>
                  <a:srgbClr val="FF5511"/>
                </a:solidFill>
              </a:rPr>
              <a:t>Level 6: Disobedience of bureaucracy</a:t>
            </a:r>
          </a:p>
          <a:p>
            <a:r>
              <a:rPr lang="en-GB" sz="2700" dirty="0">
                <a:solidFill>
                  <a:srgbClr val="FF0000"/>
                </a:solidFill>
              </a:rPr>
              <a:t>Level 7: Negligence</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65</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pic>
        <p:nvPicPr>
          <p:cNvPr id="31" name="Graphic 30" descr="Database with solid fill">
            <a:extLst>
              <a:ext uri="{FF2B5EF4-FFF2-40B4-BE49-F238E27FC236}">
                <a16:creationId xmlns:a16="http://schemas.microsoft.com/office/drawing/2014/main" id="{EDA54BD1-2DEE-47FA-8E52-76F6FF87CE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7800" y="3429000"/>
            <a:ext cx="914400" cy="914400"/>
          </a:xfrm>
          <a:prstGeom prst="rect">
            <a:avLst/>
          </a:prstGeom>
        </p:spPr>
      </p:pic>
      <p:pic>
        <p:nvPicPr>
          <p:cNvPr id="32" name="Graphic 31" descr="Database with solid fill">
            <a:extLst>
              <a:ext uri="{FF2B5EF4-FFF2-40B4-BE49-F238E27FC236}">
                <a16:creationId xmlns:a16="http://schemas.microsoft.com/office/drawing/2014/main" id="{1E59475E-7440-43D2-B0B0-00B60294C7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2166" y="4772930"/>
            <a:ext cx="914400" cy="914400"/>
          </a:xfrm>
          <a:prstGeom prst="rect">
            <a:avLst/>
          </a:prstGeom>
        </p:spPr>
      </p:pic>
      <p:pic>
        <p:nvPicPr>
          <p:cNvPr id="34" name="Graphic 33" descr="Database with solid fill">
            <a:extLst>
              <a:ext uri="{FF2B5EF4-FFF2-40B4-BE49-F238E27FC236}">
                <a16:creationId xmlns:a16="http://schemas.microsoft.com/office/drawing/2014/main" id="{520B35B3-2353-4FB3-B6A3-BE61CE89A0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53600" y="4284840"/>
            <a:ext cx="914400" cy="914400"/>
          </a:xfrm>
          <a:prstGeom prst="rect">
            <a:avLst/>
          </a:prstGeom>
        </p:spPr>
      </p:pic>
      <p:pic>
        <p:nvPicPr>
          <p:cNvPr id="35" name="Graphic 34" descr="Database with solid fill">
            <a:extLst>
              <a:ext uri="{FF2B5EF4-FFF2-40B4-BE49-F238E27FC236}">
                <a16:creationId xmlns:a16="http://schemas.microsoft.com/office/drawing/2014/main" id="{DE5C294F-18E4-482B-9839-997175E67D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9558" y="3643883"/>
            <a:ext cx="914400" cy="914400"/>
          </a:xfrm>
          <a:prstGeom prst="rect">
            <a:avLst/>
          </a:prstGeom>
        </p:spPr>
      </p:pic>
      <p:pic>
        <p:nvPicPr>
          <p:cNvPr id="36" name="Graphic 35" descr="Programmer female with solid fill">
            <a:extLst>
              <a:ext uri="{FF2B5EF4-FFF2-40B4-BE49-F238E27FC236}">
                <a16:creationId xmlns:a16="http://schemas.microsoft.com/office/drawing/2014/main" id="{8B823AC5-EE33-4E9B-BDA0-372CBB25CC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3900" y="2971800"/>
            <a:ext cx="914400" cy="914400"/>
          </a:xfrm>
          <a:prstGeom prst="rect">
            <a:avLst/>
          </a:prstGeom>
        </p:spPr>
      </p:pic>
      <p:pic>
        <p:nvPicPr>
          <p:cNvPr id="37" name="Graphic 36" descr="Internet with solid fill">
            <a:extLst>
              <a:ext uri="{FF2B5EF4-FFF2-40B4-BE49-F238E27FC236}">
                <a16:creationId xmlns:a16="http://schemas.microsoft.com/office/drawing/2014/main" id="{38997025-0AA6-488F-917C-843EA0E58D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8684" y="1820354"/>
            <a:ext cx="914400" cy="914400"/>
          </a:xfrm>
          <a:prstGeom prst="rect">
            <a:avLst/>
          </a:prstGeom>
        </p:spPr>
      </p:pic>
      <p:pic>
        <p:nvPicPr>
          <p:cNvPr id="39" name="Graphic 38" descr="Cmd Terminal with solid fill">
            <a:extLst>
              <a:ext uri="{FF2B5EF4-FFF2-40B4-BE49-F238E27FC236}">
                <a16:creationId xmlns:a16="http://schemas.microsoft.com/office/drawing/2014/main" id="{6DDCA8AE-4157-4C06-B71C-3058DB3E8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3399" y="2201545"/>
            <a:ext cx="914400" cy="914400"/>
          </a:xfrm>
          <a:prstGeom prst="rect">
            <a:avLst/>
          </a:prstGeom>
        </p:spPr>
      </p:pic>
      <p:pic>
        <p:nvPicPr>
          <p:cNvPr id="40" name="Graphic 39" descr="Robot Hand with solid fill">
            <a:extLst>
              <a:ext uri="{FF2B5EF4-FFF2-40B4-BE49-F238E27FC236}">
                <a16:creationId xmlns:a16="http://schemas.microsoft.com/office/drawing/2014/main" id="{9BF4F532-D155-4F63-9526-BC7E6EC3A6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06566" y="1781988"/>
            <a:ext cx="914400" cy="914400"/>
          </a:xfrm>
          <a:prstGeom prst="rect">
            <a:avLst/>
          </a:prstGeom>
        </p:spPr>
      </p:pic>
      <p:pic>
        <p:nvPicPr>
          <p:cNvPr id="41" name="Graphic 40" descr="Server with solid fill">
            <a:extLst>
              <a:ext uri="{FF2B5EF4-FFF2-40B4-BE49-F238E27FC236}">
                <a16:creationId xmlns:a16="http://schemas.microsoft.com/office/drawing/2014/main" id="{808DD8ED-1BCE-44AD-BAA7-6031B57BEF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10800" y="2759711"/>
            <a:ext cx="914400" cy="914400"/>
          </a:xfrm>
          <a:prstGeom prst="rect">
            <a:avLst/>
          </a:prstGeom>
        </p:spPr>
      </p:pic>
      <p:cxnSp>
        <p:nvCxnSpPr>
          <p:cNvPr id="42" name="Straight Arrow Connector 41">
            <a:extLst>
              <a:ext uri="{FF2B5EF4-FFF2-40B4-BE49-F238E27FC236}">
                <a16:creationId xmlns:a16="http://schemas.microsoft.com/office/drawing/2014/main" id="{20E82A4B-5B7D-467B-BDF9-FBB107A97A6C}"/>
              </a:ext>
            </a:extLst>
          </p:cNvPr>
          <p:cNvCxnSpPr>
            <a:cxnSpLocks/>
          </p:cNvCxnSpPr>
          <p:nvPr/>
        </p:nvCxnSpPr>
        <p:spPr>
          <a:xfrm flipV="1">
            <a:off x="9223420" y="4259218"/>
            <a:ext cx="230746" cy="666112"/>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0F35A25-AF7B-47B5-9417-D2F72F9538FD}"/>
              </a:ext>
            </a:extLst>
          </p:cNvPr>
          <p:cNvCxnSpPr>
            <a:cxnSpLocks/>
          </p:cNvCxnSpPr>
          <p:nvPr/>
        </p:nvCxnSpPr>
        <p:spPr>
          <a:xfrm>
            <a:off x="9807262" y="4161613"/>
            <a:ext cx="291268" cy="20986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8F51DC-BBAD-4ED8-91FE-BB639A799E5E}"/>
              </a:ext>
            </a:extLst>
          </p:cNvPr>
          <p:cNvCxnSpPr>
            <a:cxnSpLocks/>
          </p:cNvCxnSpPr>
          <p:nvPr/>
        </p:nvCxnSpPr>
        <p:spPr>
          <a:xfrm flipV="1">
            <a:off x="9301766" y="4592274"/>
            <a:ext cx="680434" cy="33305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A7712F0-7DC1-4D46-A314-E8E689DBBE95}"/>
              </a:ext>
            </a:extLst>
          </p:cNvPr>
          <p:cNvCxnSpPr>
            <a:cxnSpLocks/>
          </p:cNvCxnSpPr>
          <p:nvPr/>
        </p:nvCxnSpPr>
        <p:spPr>
          <a:xfrm flipH="1">
            <a:off x="8276402" y="3886200"/>
            <a:ext cx="947018" cy="27541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10A9A6-0F26-439D-9F1F-2ED9B4E71BB2}"/>
              </a:ext>
            </a:extLst>
          </p:cNvPr>
          <p:cNvCxnSpPr>
            <a:cxnSpLocks/>
          </p:cNvCxnSpPr>
          <p:nvPr/>
        </p:nvCxnSpPr>
        <p:spPr>
          <a:xfrm>
            <a:off x="7320566" y="3863867"/>
            <a:ext cx="416580" cy="23721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6B0E5D7-7986-4DD6-9683-FFEE1FDFD82E}"/>
              </a:ext>
            </a:extLst>
          </p:cNvPr>
          <p:cNvCxnSpPr>
            <a:cxnSpLocks/>
          </p:cNvCxnSpPr>
          <p:nvPr/>
        </p:nvCxnSpPr>
        <p:spPr>
          <a:xfrm>
            <a:off x="8276402" y="4403932"/>
            <a:ext cx="616460" cy="52139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54C456-BDA0-4108-A682-E8EC704A8C6C}"/>
              </a:ext>
            </a:extLst>
          </p:cNvPr>
          <p:cNvCxnSpPr>
            <a:cxnSpLocks/>
            <a:stCxn id="41" idx="2"/>
          </p:cNvCxnSpPr>
          <p:nvPr/>
        </p:nvCxnSpPr>
        <p:spPr>
          <a:xfrm flipH="1">
            <a:off x="10397964" y="3674111"/>
            <a:ext cx="270036" cy="71292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F2D8ABF-A27D-4B37-A013-D6BD0B893B0C}"/>
              </a:ext>
            </a:extLst>
          </p:cNvPr>
          <p:cNvCxnSpPr>
            <a:cxnSpLocks/>
          </p:cNvCxnSpPr>
          <p:nvPr/>
        </p:nvCxnSpPr>
        <p:spPr>
          <a:xfrm>
            <a:off x="10098530" y="2485801"/>
            <a:ext cx="353096" cy="33188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3926E1-DCBB-4543-870C-EAEF94C16FD7}"/>
              </a:ext>
            </a:extLst>
          </p:cNvPr>
          <p:cNvCxnSpPr>
            <a:cxnSpLocks/>
          </p:cNvCxnSpPr>
          <p:nvPr/>
        </p:nvCxnSpPr>
        <p:spPr>
          <a:xfrm>
            <a:off x="8920766" y="3007585"/>
            <a:ext cx="343437" cy="50167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6A6298-B4EC-44D3-B42D-CEFEDB7DE7AE}"/>
              </a:ext>
            </a:extLst>
          </p:cNvPr>
          <p:cNvCxnSpPr>
            <a:cxnSpLocks/>
          </p:cNvCxnSpPr>
          <p:nvPr/>
        </p:nvCxnSpPr>
        <p:spPr>
          <a:xfrm flipH="1">
            <a:off x="8144756" y="2971800"/>
            <a:ext cx="286076" cy="71990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18EC27-1201-413C-B3DA-0FC9B38814C7}"/>
              </a:ext>
            </a:extLst>
          </p:cNvPr>
          <p:cNvCxnSpPr>
            <a:cxnSpLocks/>
            <a:stCxn id="36" idx="0"/>
          </p:cNvCxnSpPr>
          <p:nvPr/>
        </p:nvCxnSpPr>
        <p:spPr>
          <a:xfrm flipH="1" flipV="1">
            <a:off x="6944932" y="2578056"/>
            <a:ext cx="26168" cy="39374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F282AB3-8A85-42BB-A01D-4DB4D5D6AE63}"/>
              </a:ext>
            </a:extLst>
          </p:cNvPr>
          <p:cNvCxnSpPr>
            <a:cxnSpLocks/>
          </p:cNvCxnSpPr>
          <p:nvPr/>
        </p:nvCxnSpPr>
        <p:spPr>
          <a:xfrm>
            <a:off x="7410232" y="2443118"/>
            <a:ext cx="824734" cy="7778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7858A1-1DF2-417F-A03A-C05607D0A63A}"/>
              </a:ext>
            </a:extLst>
          </p:cNvPr>
          <p:cNvCxnSpPr>
            <a:cxnSpLocks/>
          </p:cNvCxnSpPr>
          <p:nvPr/>
        </p:nvCxnSpPr>
        <p:spPr>
          <a:xfrm>
            <a:off x="7372292" y="2578055"/>
            <a:ext cx="1818510" cy="115199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46824AA-C144-420A-827E-68639272492B}"/>
              </a:ext>
            </a:extLst>
          </p:cNvPr>
          <p:cNvCxnSpPr>
            <a:cxnSpLocks/>
          </p:cNvCxnSpPr>
          <p:nvPr/>
        </p:nvCxnSpPr>
        <p:spPr>
          <a:xfrm>
            <a:off x="7205193" y="2598782"/>
            <a:ext cx="609122" cy="107532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374E41D-5EDC-42B6-B467-B1210160FED2}"/>
              </a:ext>
            </a:extLst>
          </p:cNvPr>
          <p:cNvCxnSpPr>
            <a:cxnSpLocks/>
          </p:cNvCxnSpPr>
          <p:nvPr/>
        </p:nvCxnSpPr>
        <p:spPr>
          <a:xfrm flipH="1">
            <a:off x="8382000" y="2658745"/>
            <a:ext cx="1171978" cy="112845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pic>
        <p:nvPicPr>
          <p:cNvPr id="60" name="Graphic 59" descr="Fire with solid fill">
            <a:extLst>
              <a:ext uri="{FF2B5EF4-FFF2-40B4-BE49-F238E27FC236}">
                <a16:creationId xmlns:a16="http://schemas.microsoft.com/office/drawing/2014/main" id="{CA40222F-165D-4511-9333-B90E1E4B435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63862" y="3345325"/>
            <a:ext cx="1311937" cy="1311937"/>
          </a:xfrm>
          <a:prstGeom prst="rect">
            <a:avLst/>
          </a:prstGeom>
        </p:spPr>
      </p:pic>
      <p:pic>
        <p:nvPicPr>
          <p:cNvPr id="61" name="Graphic 60" descr="Fire with solid fill">
            <a:extLst>
              <a:ext uri="{FF2B5EF4-FFF2-40B4-BE49-F238E27FC236}">
                <a16:creationId xmlns:a16="http://schemas.microsoft.com/office/drawing/2014/main" id="{AEC235B1-FDC7-4D9F-A37F-0855178B45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82290" y="3049139"/>
            <a:ext cx="1311937" cy="1311937"/>
          </a:xfrm>
          <a:prstGeom prst="rect">
            <a:avLst/>
          </a:prstGeom>
        </p:spPr>
      </p:pic>
      <p:pic>
        <p:nvPicPr>
          <p:cNvPr id="62" name="Graphic 61" descr="Fire with solid fill">
            <a:extLst>
              <a:ext uri="{FF2B5EF4-FFF2-40B4-BE49-F238E27FC236}">
                <a16:creationId xmlns:a16="http://schemas.microsoft.com/office/drawing/2014/main" id="{B4F458F4-4842-4D9B-82A4-3054BAF534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95323" y="1503715"/>
            <a:ext cx="1311937" cy="1311937"/>
          </a:xfrm>
          <a:prstGeom prst="rect">
            <a:avLst/>
          </a:prstGeom>
        </p:spPr>
      </p:pic>
      <p:pic>
        <p:nvPicPr>
          <p:cNvPr id="63" name="Graphic 62" descr="Fire with solid fill">
            <a:extLst>
              <a:ext uri="{FF2B5EF4-FFF2-40B4-BE49-F238E27FC236}">
                <a16:creationId xmlns:a16="http://schemas.microsoft.com/office/drawing/2014/main" id="{3274476F-2D8C-4743-BA63-91530764310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34833" y="4490500"/>
            <a:ext cx="1311937" cy="1311937"/>
          </a:xfrm>
          <a:prstGeom prst="rect">
            <a:avLst/>
          </a:prstGeom>
        </p:spPr>
      </p:pic>
      <p:pic>
        <p:nvPicPr>
          <p:cNvPr id="65" name="Graphic 64" descr="Fire with solid fill">
            <a:extLst>
              <a:ext uri="{FF2B5EF4-FFF2-40B4-BE49-F238E27FC236}">
                <a16:creationId xmlns:a16="http://schemas.microsoft.com/office/drawing/2014/main" id="{9DB685F1-5F03-4788-B0A6-BF07A3A7C96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8000" y="1557735"/>
            <a:ext cx="1311937" cy="1311937"/>
          </a:xfrm>
          <a:prstGeom prst="rect">
            <a:avLst/>
          </a:prstGeom>
        </p:spPr>
      </p:pic>
      <p:pic>
        <p:nvPicPr>
          <p:cNvPr id="69" name="Graphic 68" descr="Fire with solid fill">
            <a:extLst>
              <a:ext uri="{FF2B5EF4-FFF2-40B4-BE49-F238E27FC236}">
                <a16:creationId xmlns:a16="http://schemas.microsoft.com/office/drawing/2014/main" id="{7AFCA080-A34B-4AAE-9763-F47B29096D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15739" y="1777885"/>
            <a:ext cx="1311937" cy="1311937"/>
          </a:xfrm>
          <a:prstGeom prst="rect">
            <a:avLst/>
          </a:prstGeom>
        </p:spPr>
      </p:pic>
      <p:pic>
        <p:nvPicPr>
          <p:cNvPr id="10" name="Graphic 9" descr="Warning with solid fill">
            <a:extLst>
              <a:ext uri="{FF2B5EF4-FFF2-40B4-BE49-F238E27FC236}">
                <a16:creationId xmlns:a16="http://schemas.microsoft.com/office/drawing/2014/main" id="{EAF079A9-7387-4A98-96C6-DAE431A13E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94221" y="3201787"/>
            <a:ext cx="426804" cy="426804"/>
          </a:xfrm>
          <a:prstGeom prst="rect">
            <a:avLst/>
          </a:prstGeom>
        </p:spPr>
      </p:pic>
      <p:pic>
        <p:nvPicPr>
          <p:cNvPr id="14" name="Graphic 13" descr="Irritant with solid fill">
            <a:extLst>
              <a:ext uri="{FF2B5EF4-FFF2-40B4-BE49-F238E27FC236}">
                <a16:creationId xmlns:a16="http://schemas.microsoft.com/office/drawing/2014/main" id="{6E484441-7434-49AB-BBE6-86693EF6C5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2000" y="5126746"/>
            <a:ext cx="604221" cy="604221"/>
          </a:xfrm>
          <a:prstGeom prst="rect">
            <a:avLst/>
          </a:prstGeom>
        </p:spPr>
      </p:pic>
      <p:pic>
        <p:nvPicPr>
          <p:cNvPr id="18" name="Graphic 17" descr="Siren with solid fill">
            <a:extLst>
              <a:ext uri="{FF2B5EF4-FFF2-40B4-BE49-F238E27FC236}">
                <a16:creationId xmlns:a16="http://schemas.microsoft.com/office/drawing/2014/main" id="{34CE3EF7-449F-4770-A2FE-7983397A2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9425834" y="1691538"/>
            <a:ext cx="495191" cy="495191"/>
          </a:xfrm>
          <a:prstGeom prst="rect">
            <a:avLst/>
          </a:prstGeom>
        </p:spPr>
      </p:pic>
      <p:pic>
        <p:nvPicPr>
          <p:cNvPr id="25" name="Graphic 24" descr="Clipboard Partially Crossed with solid fill">
            <a:extLst>
              <a:ext uri="{FF2B5EF4-FFF2-40B4-BE49-F238E27FC236}">
                <a16:creationId xmlns:a16="http://schemas.microsoft.com/office/drawing/2014/main" id="{B66575A5-E47D-4765-8FBE-0F9CC8DB1AA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930519" y="3189943"/>
            <a:ext cx="772979" cy="772979"/>
          </a:xfrm>
          <a:prstGeom prst="rect">
            <a:avLst/>
          </a:prstGeom>
        </p:spPr>
      </p:pic>
      <p:pic>
        <p:nvPicPr>
          <p:cNvPr id="73" name="Graphic 72" descr="Comment Fire with solid fill">
            <a:extLst>
              <a:ext uri="{FF2B5EF4-FFF2-40B4-BE49-F238E27FC236}">
                <a16:creationId xmlns:a16="http://schemas.microsoft.com/office/drawing/2014/main" id="{28EE8452-F4E0-4702-B774-369D056D03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219447" y="2584072"/>
            <a:ext cx="724962" cy="724962"/>
          </a:xfrm>
          <a:prstGeom prst="rect">
            <a:avLst/>
          </a:prstGeom>
        </p:spPr>
      </p:pic>
      <p:pic>
        <p:nvPicPr>
          <p:cNvPr id="75" name="Graphic 74" descr="Fireworks with solid fill">
            <a:extLst>
              <a:ext uri="{FF2B5EF4-FFF2-40B4-BE49-F238E27FC236}">
                <a16:creationId xmlns:a16="http://schemas.microsoft.com/office/drawing/2014/main" id="{7D634A5C-AB2C-4A09-B7D0-9B064B2A0CB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083810" y="3762678"/>
            <a:ext cx="504035" cy="504035"/>
          </a:xfrm>
          <a:prstGeom prst="rect">
            <a:avLst/>
          </a:prstGeom>
        </p:spPr>
      </p:pic>
      <p:pic>
        <p:nvPicPr>
          <p:cNvPr id="76" name="Graphic 75" descr="Warning with solid fill">
            <a:extLst>
              <a:ext uri="{FF2B5EF4-FFF2-40B4-BE49-F238E27FC236}">
                <a16:creationId xmlns:a16="http://schemas.microsoft.com/office/drawing/2014/main" id="{40D527DC-2A9E-4AD7-9CAA-AB1B4252803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52142" y="3486772"/>
            <a:ext cx="426804" cy="426804"/>
          </a:xfrm>
          <a:prstGeom prst="rect">
            <a:avLst/>
          </a:prstGeom>
        </p:spPr>
      </p:pic>
      <p:pic>
        <p:nvPicPr>
          <p:cNvPr id="77" name="Graphic 76" descr="Warning with solid fill">
            <a:extLst>
              <a:ext uri="{FF2B5EF4-FFF2-40B4-BE49-F238E27FC236}">
                <a16:creationId xmlns:a16="http://schemas.microsoft.com/office/drawing/2014/main" id="{CEA89032-6915-4B99-9A01-822EFEBAA02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55196" y="2015904"/>
            <a:ext cx="426804" cy="426804"/>
          </a:xfrm>
          <a:prstGeom prst="rect">
            <a:avLst/>
          </a:prstGeom>
        </p:spPr>
      </p:pic>
      <p:pic>
        <p:nvPicPr>
          <p:cNvPr id="79" name="Graphic 78" descr="Siren with solid fill">
            <a:extLst>
              <a:ext uri="{FF2B5EF4-FFF2-40B4-BE49-F238E27FC236}">
                <a16:creationId xmlns:a16="http://schemas.microsoft.com/office/drawing/2014/main" id="{18834970-452C-4503-A7D0-736351011A1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6941781" y="2640614"/>
            <a:ext cx="495191" cy="495191"/>
          </a:xfrm>
          <a:prstGeom prst="rect">
            <a:avLst/>
          </a:prstGeom>
        </p:spPr>
      </p:pic>
      <p:pic>
        <p:nvPicPr>
          <p:cNvPr id="80" name="Graphic 79" descr="Fireworks with solid fill">
            <a:extLst>
              <a:ext uri="{FF2B5EF4-FFF2-40B4-BE49-F238E27FC236}">
                <a16:creationId xmlns:a16="http://schemas.microsoft.com/office/drawing/2014/main" id="{B90A33BF-F93E-4AFD-A731-3E8ED7FCB69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30279" y="4911518"/>
            <a:ext cx="504035" cy="504035"/>
          </a:xfrm>
          <a:prstGeom prst="rect">
            <a:avLst/>
          </a:prstGeom>
        </p:spPr>
      </p:pic>
      <p:pic>
        <p:nvPicPr>
          <p:cNvPr id="81" name="Graphic 80" descr="Fireworks with solid fill">
            <a:extLst>
              <a:ext uri="{FF2B5EF4-FFF2-40B4-BE49-F238E27FC236}">
                <a16:creationId xmlns:a16="http://schemas.microsoft.com/office/drawing/2014/main" id="{593AAC5C-F0B2-4932-9F70-94633A16D5C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641125" y="5048815"/>
            <a:ext cx="504035" cy="504035"/>
          </a:xfrm>
          <a:prstGeom prst="rect">
            <a:avLst/>
          </a:prstGeom>
        </p:spPr>
      </p:pic>
      <p:pic>
        <p:nvPicPr>
          <p:cNvPr id="55" name="Graphic 54" descr="Cmd Terminal with solid fill">
            <a:extLst>
              <a:ext uri="{FF2B5EF4-FFF2-40B4-BE49-F238E27FC236}">
                <a16:creationId xmlns:a16="http://schemas.microsoft.com/office/drawing/2014/main" id="{54A75431-87C0-49DD-8E99-BB365AD2699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711102" y="3932763"/>
            <a:ext cx="914400" cy="914400"/>
          </a:xfrm>
          <a:prstGeom prst="rect">
            <a:avLst/>
          </a:prstGeom>
        </p:spPr>
      </p:pic>
      <p:cxnSp>
        <p:nvCxnSpPr>
          <p:cNvPr id="3" name="Straight Arrow Connector 2">
            <a:extLst>
              <a:ext uri="{FF2B5EF4-FFF2-40B4-BE49-F238E27FC236}">
                <a16:creationId xmlns:a16="http://schemas.microsoft.com/office/drawing/2014/main" id="{669E4A7B-7B9D-4B33-A472-1D8E88A7640E}"/>
              </a:ext>
            </a:extLst>
          </p:cNvPr>
          <p:cNvCxnSpPr>
            <a:stCxn id="36" idx="2"/>
          </p:cNvCxnSpPr>
          <p:nvPr/>
        </p:nvCxnSpPr>
        <p:spPr>
          <a:xfrm flipH="1">
            <a:off x="6581928" y="3886200"/>
            <a:ext cx="389172" cy="2148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BAB6628-0D01-4F7C-8DAE-442CF312A1B7}"/>
              </a:ext>
            </a:extLst>
          </p:cNvPr>
          <p:cNvSpPr/>
          <p:nvPr/>
        </p:nvSpPr>
        <p:spPr>
          <a:xfrm>
            <a:off x="5346700" y="4436533"/>
            <a:ext cx="1825321" cy="4149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8" name="Graphic 57" descr="Fire with solid fill">
            <a:extLst>
              <a:ext uri="{FF2B5EF4-FFF2-40B4-BE49-F238E27FC236}">
                <a16:creationId xmlns:a16="http://schemas.microsoft.com/office/drawing/2014/main" id="{13A0DABB-5A70-48B6-BAC0-043F76D0B52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559922" y="3645673"/>
            <a:ext cx="1311937" cy="1311937"/>
          </a:xfrm>
          <a:prstGeom prst="rect">
            <a:avLst/>
          </a:prstGeom>
        </p:spPr>
      </p:pic>
    </p:spTree>
    <p:extLst>
      <p:ext uri="{BB962C8B-B14F-4D97-AF65-F5344CB8AC3E}">
        <p14:creationId xmlns:p14="http://schemas.microsoft.com/office/powerpoint/2010/main" val="133366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3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up)">
                                      <p:cBhvr>
                                        <p:cTn id="13" dur="33700"/>
                                        <p:tgtEl>
                                          <p:spTgt spid="55"/>
                                        </p:tgtEl>
                                      </p:cBhvr>
                                    </p:animEffect>
                                  </p:childTnLst>
                                </p:cTn>
                              </p:par>
                              <p:par>
                                <p:cTn id="14" presetID="1" presetClass="entr" presetSubtype="0" fill="hold" nodeType="withEffect">
                                  <p:stCondLst>
                                    <p:cond delay="3400"/>
                                  </p:stCondLst>
                                  <p:childTnLst>
                                    <p:set>
                                      <p:cBhvr>
                                        <p:cTn id="15" dur="1" fill="hold">
                                          <p:stCondLst>
                                            <p:cond delay="0"/>
                                          </p:stCondLst>
                                        </p:cTn>
                                        <p:tgtEl>
                                          <p:spTgt spid="79"/>
                                        </p:tgtEl>
                                        <p:attrNameLst>
                                          <p:attrName>style.visibility</p:attrName>
                                        </p:attrNameLst>
                                      </p:cBhvr>
                                      <p:to>
                                        <p:strVal val="visible"/>
                                      </p:to>
                                    </p:set>
                                  </p:childTnLst>
                                </p:cTn>
                              </p:par>
                              <p:par>
                                <p:cTn id="16" presetID="1" presetClass="entr" presetSubtype="0" fill="hold" nodeType="withEffect">
                                  <p:stCondLst>
                                    <p:cond delay="480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540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600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6500"/>
                                  </p:stCondLst>
                                  <p:childTnLst>
                                    <p:set>
                                      <p:cBhvr>
                                        <p:cTn id="23" dur="1" fill="hold">
                                          <p:stCondLst>
                                            <p:cond delay="0"/>
                                          </p:stCondLst>
                                        </p:cTn>
                                        <p:tgtEl>
                                          <p:spTgt spid="73"/>
                                        </p:tgtEl>
                                        <p:attrNameLst>
                                          <p:attrName>style.visibility</p:attrName>
                                        </p:attrNameLst>
                                      </p:cBhvr>
                                      <p:to>
                                        <p:strVal val="visible"/>
                                      </p:to>
                                    </p:set>
                                  </p:childTnLst>
                                </p:cTn>
                              </p:par>
                              <p:par>
                                <p:cTn id="24" presetID="1" presetClass="entr" presetSubtype="0" fill="hold" nodeType="withEffect">
                                  <p:stCondLst>
                                    <p:cond delay="7700"/>
                                  </p:stCondLst>
                                  <p:childTnLst>
                                    <p:set>
                                      <p:cBhvr>
                                        <p:cTn id="25" dur="1" fill="hold">
                                          <p:stCondLst>
                                            <p:cond delay="0"/>
                                          </p:stCondLst>
                                        </p:cTn>
                                        <p:tgtEl>
                                          <p:spTgt spid="77"/>
                                        </p:tgtEl>
                                        <p:attrNameLst>
                                          <p:attrName>style.visibility</p:attrName>
                                        </p:attrNameLst>
                                      </p:cBhvr>
                                      <p:to>
                                        <p:strVal val="visible"/>
                                      </p:to>
                                    </p:set>
                                  </p:childTnLst>
                                </p:cTn>
                              </p:par>
                              <p:par>
                                <p:cTn id="26" presetID="1" presetClass="entr" presetSubtype="0" fill="hold" nodeType="withEffect">
                                  <p:stCondLst>
                                    <p:cond delay="780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8600"/>
                                  </p:stCondLst>
                                  <p:childTnLst>
                                    <p:set>
                                      <p:cBhvr>
                                        <p:cTn id="29" dur="1" fill="hold">
                                          <p:stCondLst>
                                            <p:cond delay="0"/>
                                          </p:stCondLst>
                                        </p:cTn>
                                        <p:tgtEl>
                                          <p:spTgt spid="75"/>
                                        </p:tgtEl>
                                        <p:attrNameLst>
                                          <p:attrName>style.visibility</p:attrName>
                                        </p:attrNameLst>
                                      </p:cBhvr>
                                      <p:to>
                                        <p:strVal val="visible"/>
                                      </p:to>
                                    </p:set>
                                  </p:childTnLst>
                                </p:cTn>
                              </p:par>
                              <p:par>
                                <p:cTn id="30" presetID="1" presetClass="entr" presetSubtype="0" fill="hold" nodeType="withEffect">
                                  <p:stCondLst>
                                    <p:cond delay="10000"/>
                                  </p:stCondLst>
                                  <p:childTnLst>
                                    <p:set>
                                      <p:cBhvr>
                                        <p:cTn id="31" dur="1" fill="hold">
                                          <p:stCondLst>
                                            <p:cond delay="0"/>
                                          </p:stCondLst>
                                        </p:cTn>
                                        <p:tgtEl>
                                          <p:spTgt spid="80"/>
                                        </p:tgtEl>
                                        <p:attrNameLst>
                                          <p:attrName>style.visibility</p:attrName>
                                        </p:attrNameLst>
                                      </p:cBhvr>
                                      <p:to>
                                        <p:strVal val="visible"/>
                                      </p:to>
                                    </p:set>
                                  </p:childTnLst>
                                </p:cTn>
                              </p:par>
                              <p:par>
                                <p:cTn id="32" presetID="1" presetClass="entr" presetSubtype="0" fill="hold" nodeType="withEffect">
                                  <p:stCondLst>
                                    <p:cond delay="1110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nodeType="withEffect">
                                  <p:stCondLst>
                                    <p:cond delay="11900"/>
                                  </p:stCondLst>
                                  <p:childTnLst>
                                    <p:set>
                                      <p:cBhvr>
                                        <p:cTn id="35" dur="1" fill="hold">
                                          <p:stCondLst>
                                            <p:cond delay="0"/>
                                          </p:stCondLst>
                                        </p:cTn>
                                        <p:tgtEl>
                                          <p:spTgt spid="81"/>
                                        </p:tgtEl>
                                        <p:attrNameLst>
                                          <p:attrName>style.visibility</p:attrName>
                                        </p:attrNameLst>
                                      </p:cBhvr>
                                      <p:to>
                                        <p:strVal val="visible"/>
                                      </p:to>
                                    </p:set>
                                  </p:childTnLst>
                                </p:cTn>
                              </p:par>
                              <p:par>
                                <p:cTn id="36" presetID="10" presetClass="entr" presetSubtype="0" fill="hold" nodeType="withEffect">
                                  <p:stCondLst>
                                    <p:cond delay="1360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par>
                                <p:cTn id="39" presetID="10" presetClass="entr" presetSubtype="0" fill="hold" nodeType="withEffect">
                                  <p:stCondLst>
                                    <p:cond delay="149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nodeType="withEffect">
                                  <p:stCondLst>
                                    <p:cond delay="1490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nodeType="withEffect">
                                  <p:stCondLst>
                                    <p:cond delay="1640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10" presetClass="entr" presetSubtype="0" fill="hold" nodeType="withEffect">
                                  <p:stCondLst>
                                    <p:cond delay="1790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par>
                                <p:cTn id="51" presetID="10" presetClass="entr" presetSubtype="0" fill="hold" nodeType="withEffect">
                                  <p:stCondLst>
                                    <p:cond delay="1790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1970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p:txBody>
          <a:bodyPr>
            <a:noAutofit/>
          </a:bodyPr>
          <a:lstStyle/>
          <a:p>
            <a:r>
              <a:rPr lang="en-GB" sz="2700" dirty="0">
                <a:solidFill>
                  <a:srgbClr val="FAB316"/>
                </a:solidFill>
              </a:rPr>
              <a:t>Level 0: Data</a:t>
            </a:r>
          </a:p>
          <a:p>
            <a:r>
              <a:rPr lang="en-GB" sz="2700" dirty="0">
                <a:solidFill>
                  <a:srgbClr val="DDA833"/>
                </a:solidFill>
              </a:rPr>
              <a:t>Level 1: Dependencies</a:t>
            </a:r>
          </a:p>
          <a:p>
            <a:r>
              <a:rPr lang="en-GB" sz="2700" dirty="0">
                <a:solidFill>
                  <a:srgbClr val="DFA131"/>
                </a:solidFill>
              </a:rPr>
              <a:t>Level 2: Global failures</a:t>
            </a:r>
          </a:p>
          <a:p>
            <a:r>
              <a:rPr lang="en-GB" sz="2700" dirty="0">
                <a:solidFill>
                  <a:srgbClr val="FA9816"/>
                </a:solidFill>
              </a:rPr>
              <a:t>Level 3: Release co-ordination</a:t>
            </a:r>
          </a:p>
          <a:p>
            <a:r>
              <a:rPr lang="en-GB" sz="2700" dirty="0">
                <a:solidFill>
                  <a:srgbClr val="ED7523"/>
                </a:solidFill>
              </a:rPr>
              <a:t>Level 4: Downtime windows</a:t>
            </a:r>
          </a:p>
          <a:p>
            <a:r>
              <a:rPr lang="en-GB" sz="2700" dirty="0">
                <a:solidFill>
                  <a:srgbClr val="ED7523"/>
                </a:solidFill>
              </a:rPr>
              <a:t>Level 5: Bureaucracy</a:t>
            </a:r>
          </a:p>
          <a:p>
            <a:r>
              <a:rPr lang="en-GB" sz="2700" dirty="0">
                <a:solidFill>
                  <a:srgbClr val="FF5511"/>
                </a:solidFill>
              </a:rPr>
              <a:t>Level 6: Disobedience of bureaucracy</a:t>
            </a:r>
          </a:p>
          <a:p>
            <a:r>
              <a:rPr lang="en-GB" sz="2700" dirty="0">
                <a:solidFill>
                  <a:srgbClr val="FF0000"/>
                </a:solidFill>
              </a:rPr>
              <a:t>Level 7: Negligence</a:t>
            </a:r>
          </a:p>
          <a:p>
            <a:r>
              <a:rPr lang="en-GB" sz="2700" dirty="0">
                <a:solidFill>
                  <a:srgbClr val="C00000"/>
                </a:solidFill>
              </a:rPr>
              <a:t>Level 8: The Technical Debt Singularity</a:t>
            </a:r>
          </a:p>
        </p:txBody>
      </p:sp>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The 9 Levels of Database DevOps Hell</a:t>
            </a:r>
          </a:p>
        </p:txBody>
      </p:sp>
      <p:sp>
        <p:nvSpPr>
          <p:cNvPr id="4" name="Slide Number Placeholder 8">
            <a:extLst>
              <a:ext uri="{FF2B5EF4-FFF2-40B4-BE49-F238E27FC236}">
                <a16:creationId xmlns:a16="http://schemas.microsoft.com/office/drawing/2014/main" id="{C564B006-FA71-4D4B-B4F2-1DA93E55769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66</a:t>
            </a:fld>
            <a:endParaRPr lang="en-GB" dirty="0"/>
          </a:p>
        </p:txBody>
      </p:sp>
      <p:sp>
        <p:nvSpPr>
          <p:cNvPr id="7" name="Footer Placeholder 4">
            <a:extLst>
              <a:ext uri="{FF2B5EF4-FFF2-40B4-BE49-F238E27FC236}">
                <a16:creationId xmlns:a16="http://schemas.microsoft.com/office/drawing/2014/main" id="{B8CA42E1-09D7-471A-B6A4-42EAE5E4A80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89614D24-9944-4561-80D9-AC6E3510267A}"/>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DevOps and Databases</a:t>
            </a:r>
            <a:endParaRPr lang="en-GB" sz="1200" dirty="0">
              <a:latin typeface="Roboto" panose="02000000000000000000" pitchFamily="2" charset="0"/>
              <a:ea typeface="Roboto" panose="02000000000000000000" pitchFamily="2" charset="0"/>
            </a:endParaRPr>
          </a:p>
        </p:txBody>
      </p:sp>
      <p:pic>
        <p:nvPicPr>
          <p:cNvPr id="31" name="Graphic 30" descr="Database with solid fill">
            <a:extLst>
              <a:ext uri="{FF2B5EF4-FFF2-40B4-BE49-F238E27FC236}">
                <a16:creationId xmlns:a16="http://schemas.microsoft.com/office/drawing/2014/main" id="{EDA54BD1-2DEE-47FA-8E52-76F6FF87CE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7800" y="3429000"/>
            <a:ext cx="914400" cy="914400"/>
          </a:xfrm>
          <a:prstGeom prst="rect">
            <a:avLst/>
          </a:prstGeom>
        </p:spPr>
      </p:pic>
      <p:pic>
        <p:nvPicPr>
          <p:cNvPr id="32" name="Graphic 31" descr="Database with solid fill">
            <a:extLst>
              <a:ext uri="{FF2B5EF4-FFF2-40B4-BE49-F238E27FC236}">
                <a16:creationId xmlns:a16="http://schemas.microsoft.com/office/drawing/2014/main" id="{1E59475E-7440-43D2-B0B0-00B60294C7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2166" y="4772930"/>
            <a:ext cx="914400" cy="914400"/>
          </a:xfrm>
          <a:prstGeom prst="rect">
            <a:avLst/>
          </a:prstGeom>
        </p:spPr>
      </p:pic>
      <p:pic>
        <p:nvPicPr>
          <p:cNvPr id="34" name="Graphic 33" descr="Database with solid fill">
            <a:extLst>
              <a:ext uri="{FF2B5EF4-FFF2-40B4-BE49-F238E27FC236}">
                <a16:creationId xmlns:a16="http://schemas.microsoft.com/office/drawing/2014/main" id="{520B35B3-2353-4FB3-B6A3-BE61CE89A0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53600" y="4284840"/>
            <a:ext cx="914400" cy="914400"/>
          </a:xfrm>
          <a:prstGeom prst="rect">
            <a:avLst/>
          </a:prstGeom>
        </p:spPr>
      </p:pic>
      <p:pic>
        <p:nvPicPr>
          <p:cNvPr id="35" name="Graphic 34" descr="Database with solid fill">
            <a:extLst>
              <a:ext uri="{FF2B5EF4-FFF2-40B4-BE49-F238E27FC236}">
                <a16:creationId xmlns:a16="http://schemas.microsoft.com/office/drawing/2014/main" id="{DE5C294F-18E4-482B-9839-997175E67D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69558" y="3643883"/>
            <a:ext cx="914400" cy="914400"/>
          </a:xfrm>
          <a:prstGeom prst="rect">
            <a:avLst/>
          </a:prstGeom>
        </p:spPr>
      </p:pic>
      <p:pic>
        <p:nvPicPr>
          <p:cNvPr id="36" name="Graphic 35" descr="Programmer female with solid fill">
            <a:extLst>
              <a:ext uri="{FF2B5EF4-FFF2-40B4-BE49-F238E27FC236}">
                <a16:creationId xmlns:a16="http://schemas.microsoft.com/office/drawing/2014/main" id="{8B823AC5-EE33-4E9B-BDA0-372CBB25CC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13900" y="2971800"/>
            <a:ext cx="914400" cy="914400"/>
          </a:xfrm>
          <a:prstGeom prst="rect">
            <a:avLst/>
          </a:prstGeom>
        </p:spPr>
      </p:pic>
      <p:pic>
        <p:nvPicPr>
          <p:cNvPr id="37" name="Graphic 36" descr="Internet with solid fill">
            <a:extLst>
              <a:ext uri="{FF2B5EF4-FFF2-40B4-BE49-F238E27FC236}">
                <a16:creationId xmlns:a16="http://schemas.microsoft.com/office/drawing/2014/main" id="{38997025-0AA6-488F-917C-843EA0E58D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38684" y="1820354"/>
            <a:ext cx="914400" cy="914400"/>
          </a:xfrm>
          <a:prstGeom prst="rect">
            <a:avLst/>
          </a:prstGeom>
        </p:spPr>
      </p:pic>
      <p:pic>
        <p:nvPicPr>
          <p:cNvPr id="39" name="Graphic 38" descr="Cmd Terminal with solid fill">
            <a:extLst>
              <a:ext uri="{FF2B5EF4-FFF2-40B4-BE49-F238E27FC236}">
                <a16:creationId xmlns:a16="http://schemas.microsoft.com/office/drawing/2014/main" id="{6DDCA8AE-4157-4C06-B71C-3058DB3E8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3399" y="2201545"/>
            <a:ext cx="914400" cy="914400"/>
          </a:xfrm>
          <a:prstGeom prst="rect">
            <a:avLst/>
          </a:prstGeom>
        </p:spPr>
      </p:pic>
      <p:pic>
        <p:nvPicPr>
          <p:cNvPr id="40" name="Graphic 39" descr="Robot Hand with solid fill">
            <a:extLst>
              <a:ext uri="{FF2B5EF4-FFF2-40B4-BE49-F238E27FC236}">
                <a16:creationId xmlns:a16="http://schemas.microsoft.com/office/drawing/2014/main" id="{9BF4F532-D155-4F63-9526-BC7E6EC3A6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06566" y="1781988"/>
            <a:ext cx="914400" cy="914400"/>
          </a:xfrm>
          <a:prstGeom prst="rect">
            <a:avLst/>
          </a:prstGeom>
        </p:spPr>
      </p:pic>
      <p:pic>
        <p:nvPicPr>
          <p:cNvPr id="41" name="Graphic 40" descr="Server with solid fill">
            <a:extLst>
              <a:ext uri="{FF2B5EF4-FFF2-40B4-BE49-F238E27FC236}">
                <a16:creationId xmlns:a16="http://schemas.microsoft.com/office/drawing/2014/main" id="{808DD8ED-1BCE-44AD-BAA7-6031B57BEF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10800" y="2759711"/>
            <a:ext cx="914400" cy="914400"/>
          </a:xfrm>
          <a:prstGeom prst="rect">
            <a:avLst/>
          </a:prstGeom>
        </p:spPr>
      </p:pic>
      <p:cxnSp>
        <p:nvCxnSpPr>
          <p:cNvPr id="42" name="Straight Arrow Connector 41">
            <a:extLst>
              <a:ext uri="{FF2B5EF4-FFF2-40B4-BE49-F238E27FC236}">
                <a16:creationId xmlns:a16="http://schemas.microsoft.com/office/drawing/2014/main" id="{20E82A4B-5B7D-467B-BDF9-FBB107A97A6C}"/>
              </a:ext>
            </a:extLst>
          </p:cNvPr>
          <p:cNvCxnSpPr>
            <a:cxnSpLocks/>
          </p:cNvCxnSpPr>
          <p:nvPr/>
        </p:nvCxnSpPr>
        <p:spPr>
          <a:xfrm flipV="1">
            <a:off x="9223420" y="4259218"/>
            <a:ext cx="230746" cy="666112"/>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0F35A25-AF7B-47B5-9417-D2F72F9538FD}"/>
              </a:ext>
            </a:extLst>
          </p:cNvPr>
          <p:cNvCxnSpPr>
            <a:cxnSpLocks/>
          </p:cNvCxnSpPr>
          <p:nvPr/>
        </p:nvCxnSpPr>
        <p:spPr>
          <a:xfrm>
            <a:off x="9807262" y="4161613"/>
            <a:ext cx="291268" cy="20986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8F51DC-BBAD-4ED8-91FE-BB639A799E5E}"/>
              </a:ext>
            </a:extLst>
          </p:cNvPr>
          <p:cNvCxnSpPr>
            <a:cxnSpLocks/>
          </p:cNvCxnSpPr>
          <p:nvPr/>
        </p:nvCxnSpPr>
        <p:spPr>
          <a:xfrm flipV="1">
            <a:off x="9301766" y="4592274"/>
            <a:ext cx="680434" cy="33305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A7712F0-7DC1-4D46-A314-E8E689DBBE95}"/>
              </a:ext>
            </a:extLst>
          </p:cNvPr>
          <p:cNvCxnSpPr>
            <a:cxnSpLocks/>
          </p:cNvCxnSpPr>
          <p:nvPr/>
        </p:nvCxnSpPr>
        <p:spPr>
          <a:xfrm flipH="1">
            <a:off x="8276402" y="3886200"/>
            <a:ext cx="947018" cy="27541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10A9A6-0F26-439D-9F1F-2ED9B4E71BB2}"/>
              </a:ext>
            </a:extLst>
          </p:cNvPr>
          <p:cNvCxnSpPr>
            <a:cxnSpLocks/>
          </p:cNvCxnSpPr>
          <p:nvPr/>
        </p:nvCxnSpPr>
        <p:spPr>
          <a:xfrm>
            <a:off x="7320566" y="3863867"/>
            <a:ext cx="416580" cy="237216"/>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6B0E5D7-7986-4DD6-9683-FFEE1FDFD82E}"/>
              </a:ext>
            </a:extLst>
          </p:cNvPr>
          <p:cNvCxnSpPr>
            <a:cxnSpLocks/>
          </p:cNvCxnSpPr>
          <p:nvPr/>
        </p:nvCxnSpPr>
        <p:spPr>
          <a:xfrm>
            <a:off x="8276402" y="4403932"/>
            <a:ext cx="616460" cy="52139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54C456-BDA0-4108-A682-E8EC704A8C6C}"/>
              </a:ext>
            </a:extLst>
          </p:cNvPr>
          <p:cNvCxnSpPr>
            <a:cxnSpLocks/>
            <a:stCxn id="41" idx="2"/>
          </p:cNvCxnSpPr>
          <p:nvPr/>
        </p:nvCxnSpPr>
        <p:spPr>
          <a:xfrm flipH="1">
            <a:off x="10397964" y="3674111"/>
            <a:ext cx="270036" cy="71292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F2D8ABF-A27D-4B37-A013-D6BD0B893B0C}"/>
              </a:ext>
            </a:extLst>
          </p:cNvPr>
          <p:cNvCxnSpPr>
            <a:cxnSpLocks/>
          </p:cNvCxnSpPr>
          <p:nvPr/>
        </p:nvCxnSpPr>
        <p:spPr>
          <a:xfrm>
            <a:off x="10098530" y="2485801"/>
            <a:ext cx="353096" cy="33188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3926E1-DCBB-4543-870C-EAEF94C16FD7}"/>
              </a:ext>
            </a:extLst>
          </p:cNvPr>
          <p:cNvCxnSpPr>
            <a:cxnSpLocks/>
          </p:cNvCxnSpPr>
          <p:nvPr/>
        </p:nvCxnSpPr>
        <p:spPr>
          <a:xfrm>
            <a:off x="8920766" y="3007585"/>
            <a:ext cx="343437" cy="501673"/>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66A6298-B4EC-44D3-B42D-CEFEDB7DE7AE}"/>
              </a:ext>
            </a:extLst>
          </p:cNvPr>
          <p:cNvCxnSpPr>
            <a:cxnSpLocks/>
          </p:cNvCxnSpPr>
          <p:nvPr/>
        </p:nvCxnSpPr>
        <p:spPr>
          <a:xfrm flipH="1">
            <a:off x="8144756" y="2971800"/>
            <a:ext cx="286076" cy="71990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18EC27-1201-413C-B3DA-0FC9B38814C7}"/>
              </a:ext>
            </a:extLst>
          </p:cNvPr>
          <p:cNvCxnSpPr>
            <a:cxnSpLocks/>
            <a:stCxn id="36" idx="0"/>
          </p:cNvCxnSpPr>
          <p:nvPr/>
        </p:nvCxnSpPr>
        <p:spPr>
          <a:xfrm flipH="1" flipV="1">
            <a:off x="6944932" y="2578056"/>
            <a:ext cx="26168" cy="393744"/>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F282AB3-8A85-42BB-A01D-4DB4D5D6AE63}"/>
              </a:ext>
            </a:extLst>
          </p:cNvPr>
          <p:cNvCxnSpPr>
            <a:cxnSpLocks/>
          </p:cNvCxnSpPr>
          <p:nvPr/>
        </p:nvCxnSpPr>
        <p:spPr>
          <a:xfrm>
            <a:off x="7410232" y="2443118"/>
            <a:ext cx="824734" cy="77788"/>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27858A1-1DF2-417F-A03A-C05607D0A63A}"/>
              </a:ext>
            </a:extLst>
          </p:cNvPr>
          <p:cNvCxnSpPr>
            <a:cxnSpLocks/>
          </p:cNvCxnSpPr>
          <p:nvPr/>
        </p:nvCxnSpPr>
        <p:spPr>
          <a:xfrm>
            <a:off x="7372292" y="2578055"/>
            <a:ext cx="1818510" cy="115199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46824AA-C144-420A-827E-68639272492B}"/>
              </a:ext>
            </a:extLst>
          </p:cNvPr>
          <p:cNvCxnSpPr>
            <a:cxnSpLocks/>
          </p:cNvCxnSpPr>
          <p:nvPr/>
        </p:nvCxnSpPr>
        <p:spPr>
          <a:xfrm>
            <a:off x="7205193" y="2598782"/>
            <a:ext cx="609122" cy="1075329"/>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374E41D-5EDC-42B6-B467-B1210160FED2}"/>
              </a:ext>
            </a:extLst>
          </p:cNvPr>
          <p:cNvCxnSpPr>
            <a:cxnSpLocks/>
          </p:cNvCxnSpPr>
          <p:nvPr/>
        </p:nvCxnSpPr>
        <p:spPr>
          <a:xfrm flipH="1">
            <a:off x="8382000" y="2658745"/>
            <a:ext cx="1171978" cy="1128457"/>
          </a:xfrm>
          <a:prstGeom prst="straightConnector1">
            <a:avLst/>
          </a:prstGeom>
          <a:ln w="41275">
            <a:solidFill>
              <a:srgbClr val="DDA833"/>
            </a:solidFill>
            <a:tailEnd type="triangle"/>
          </a:ln>
        </p:spPr>
        <p:style>
          <a:lnRef idx="1">
            <a:schemeClr val="accent1"/>
          </a:lnRef>
          <a:fillRef idx="0">
            <a:schemeClr val="accent1"/>
          </a:fillRef>
          <a:effectRef idx="0">
            <a:schemeClr val="accent1"/>
          </a:effectRef>
          <a:fontRef idx="minor">
            <a:schemeClr val="tx1"/>
          </a:fontRef>
        </p:style>
      </p:cxnSp>
      <p:pic>
        <p:nvPicPr>
          <p:cNvPr id="60" name="Graphic 59" descr="Fire with solid fill">
            <a:extLst>
              <a:ext uri="{FF2B5EF4-FFF2-40B4-BE49-F238E27FC236}">
                <a16:creationId xmlns:a16="http://schemas.microsoft.com/office/drawing/2014/main" id="{CA40222F-165D-4511-9333-B90E1E4B435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63862" y="3345325"/>
            <a:ext cx="1311937" cy="1311937"/>
          </a:xfrm>
          <a:prstGeom prst="rect">
            <a:avLst/>
          </a:prstGeom>
        </p:spPr>
      </p:pic>
      <p:pic>
        <p:nvPicPr>
          <p:cNvPr id="61" name="Graphic 60" descr="Fire with solid fill">
            <a:extLst>
              <a:ext uri="{FF2B5EF4-FFF2-40B4-BE49-F238E27FC236}">
                <a16:creationId xmlns:a16="http://schemas.microsoft.com/office/drawing/2014/main" id="{AEC235B1-FDC7-4D9F-A37F-0855178B451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82290" y="3049139"/>
            <a:ext cx="1311937" cy="1311937"/>
          </a:xfrm>
          <a:prstGeom prst="rect">
            <a:avLst/>
          </a:prstGeom>
        </p:spPr>
      </p:pic>
      <p:pic>
        <p:nvPicPr>
          <p:cNvPr id="62" name="Graphic 61" descr="Fire with solid fill">
            <a:extLst>
              <a:ext uri="{FF2B5EF4-FFF2-40B4-BE49-F238E27FC236}">
                <a16:creationId xmlns:a16="http://schemas.microsoft.com/office/drawing/2014/main" id="{B4F458F4-4842-4D9B-82A4-3054BAF534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95323" y="1503715"/>
            <a:ext cx="1311937" cy="1311937"/>
          </a:xfrm>
          <a:prstGeom prst="rect">
            <a:avLst/>
          </a:prstGeom>
        </p:spPr>
      </p:pic>
      <p:pic>
        <p:nvPicPr>
          <p:cNvPr id="63" name="Graphic 62" descr="Fire with solid fill">
            <a:extLst>
              <a:ext uri="{FF2B5EF4-FFF2-40B4-BE49-F238E27FC236}">
                <a16:creationId xmlns:a16="http://schemas.microsoft.com/office/drawing/2014/main" id="{3274476F-2D8C-4743-BA63-91530764310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34833" y="4490500"/>
            <a:ext cx="1311937" cy="1311937"/>
          </a:xfrm>
          <a:prstGeom prst="rect">
            <a:avLst/>
          </a:prstGeom>
        </p:spPr>
      </p:pic>
      <p:pic>
        <p:nvPicPr>
          <p:cNvPr id="65" name="Graphic 64" descr="Fire with solid fill">
            <a:extLst>
              <a:ext uri="{FF2B5EF4-FFF2-40B4-BE49-F238E27FC236}">
                <a16:creationId xmlns:a16="http://schemas.microsoft.com/office/drawing/2014/main" id="{9DB685F1-5F03-4788-B0A6-BF07A3A7C96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8000" y="1557735"/>
            <a:ext cx="1311937" cy="1311937"/>
          </a:xfrm>
          <a:prstGeom prst="rect">
            <a:avLst/>
          </a:prstGeom>
        </p:spPr>
      </p:pic>
      <p:pic>
        <p:nvPicPr>
          <p:cNvPr id="69" name="Graphic 68" descr="Fire with solid fill">
            <a:extLst>
              <a:ext uri="{FF2B5EF4-FFF2-40B4-BE49-F238E27FC236}">
                <a16:creationId xmlns:a16="http://schemas.microsoft.com/office/drawing/2014/main" id="{7AFCA080-A34B-4AAE-9763-F47B29096D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88140" y="1780872"/>
            <a:ext cx="1311937" cy="1311937"/>
          </a:xfrm>
          <a:prstGeom prst="rect">
            <a:avLst/>
          </a:prstGeom>
        </p:spPr>
      </p:pic>
      <p:pic>
        <p:nvPicPr>
          <p:cNvPr id="10" name="Graphic 9" descr="Warning with solid fill">
            <a:extLst>
              <a:ext uri="{FF2B5EF4-FFF2-40B4-BE49-F238E27FC236}">
                <a16:creationId xmlns:a16="http://schemas.microsoft.com/office/drawing/2014/main" id="{EAF079A9-7387-4A98-96C6-DAE431A13E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94221" y="3201787"/>
            <a:ext cx="426804" cy="426804"/>
          </a:xfrm>
          <a:prstGeom prst="rect">
            <a:avLst/>
          </a:prstGeom>
        </p:spPr>
      </p:pic>
      <p:pic>
        <p:nvPicPr>
          <p:cNvPr id="14" name="Graphic 13" descr="Irritant with solid fill">
            <a:extLst>
              <a:ext uri="{FF2B5EF4-FFF2-40B4-BE49-F238E27FC236}">
                <a16:creationId xmlns:a16="http://schemas.microsoft.com/office/drawing/2014/main" id="{6E484441-7434-49AB-BBE6-86693EF6C5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82000" y="5126746"/>
            <a:ext cx="604221" cy="604221"/>
          </a:xfrm>
          <a:prstGeom prst="rect">
            <a:avLst/>
          </a:prstGeom>
        </p:spPr>
      </p:pic>
      <p:pic>
        <p:nvPicPr>
          <p:cNvPr id="18" name="Graphic 17" descr="Siren with solid fill">
            <a:extLst>
              <a:ext uri="{FF2B5EF4-FFF2-40B4-BE49-F238E27FC236}">
                <a16:creationId xmlns:a16="http://schemas.microsoft.com/office/drawing/2014/main" id="{34CE3EF7-449F-4770-A2FE-7983397A24A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9425834" y="1691538"/>
            <a:ext cx="495191" cy="495191"/>
          </a:xfrm>
          <a:prstGeom prst="rect">
            <a:avLst/>
          </a:prstGeom>
        </p:spPr>
      </p:pic>
      <p:pic>
        <p:nvPicPr>
          <p:cNvPr id="25" name="Graphic 24" descr="Clipboard Partially Crossed with solid fill">
            <a:extLst>
              <a:ext uri="{FF2B5EF4-FFF2-40B4-BE49-F238E27FC236}">
                <a16:creationId xmlns:a16="http://schemas.microsoft.com/office/drawing/2014/main" id="{B66575A5-E47D-4765-8FBE-0F9CC8DB1AA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82443" y="3187609"/>
            <a:ext cx="772979" cy="772979"/>
          </a:xfrm>
          <a:prstGeom prst="rect">
            <a:avLst/>
          </a:prstGeom>
        </p:spPr>
      </p:pic>
      <p:pic>
        <p:nvPicPr>
          <p:cNvPr id="73" name="Graphic 72" descr="Comment Fire with solid fill">
            <a:extLst>
              <a:ext uri="{FF2B5EF4-FFF2-40B4-BE49-F238E27FC236}">
                <a16:creationId xmlns:a16="http://schemas.microsoft.com/office/drawing/2014/main" id="{28EE8452-F4E0-4702-B774-369D056D033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219447" y="2584072"/>
            <a:ext cx="724962" cy="724962"/>
          </a:xfrm>
          <a:prstGeom prst="rect">
            <a:avLst/>
          </a:prstGeom>
        </p:spPr>
      </p:pic>
      <p:pic>
        <p:nvPicPr>
          <p:cNvPr id="75" name="Graphic 74" descr="Fireworks with solid fill">
            <a:extLst>
              <a:ext uri="{FF2B5EF4-FFF2-40B4-BE49-F238E27FC236}">
                <a16:creationId xmlns:a16="http://schemas.microsoft.com/office/drawing/2014/main" id="{7D634A5C-AB2C-4A09-B7D0-9B064B2A0CB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083810" y="3762678"/>
            <a:ext cx="504035" cy="504035"/>
          </a:xfrm>
          <a:prstGeom prst="rect">
            <a:avLst/>
          </a:prstGeom>
        </p:spPr>
      </p:pic>
      <p:pic>
        <p:nvPicPr>
          <p:cNvPr id="76" name="Graphic 75" descr="Warning with solid fill">
            <a:extLst>
              <a:ext uri="{FF2B5EF4-FFF2-40B4-BE49-F238E27FC236}">
                <a16:creationId xmlns:a16="http://schemas.microsoft.com/office/drawing/2014/main" id="{40D527DC-2A9E-4AD7-9CAA-AB1B4252803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52142" y="3486772"/>
            <a:ext cx="426804" cy="426804"/>
          </a:xfrm>
          <a:prstGeom prst="rect">
            <a:avLst/>
          </a:prstGeom>
        </p:spPr>
      </p:pic>
      <p:pic>
        <p:nvPicPr>
          <p:cNvPr id="77" name="Graphic 76" descr="Warning with solid fill">
            <a:extLst>
              <a:ext uri="{FF2B5EF4-FFF2-40B4-BE49-F238E27FC236}">
                <a16:creationId xmlns:a16="http://schemas.microsoft.com/office/drawing/2014/main" id="{CEA89032-6915-4B99-9A01-822EFEBAA02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55196" y="2015904"/>
            <a:ext cx="426804" cy="426804"/>
          </a:xfrm>
          <a:prstGeom prst="rect">
            <a:avLst/>
          </a:prstGeom>
        </p:spPr>
      </p:pic>
      <p:pic>
        <p:nvPicPr>
          <p:cNvPr id="79" name="Graphic 78" descr="Siren with solid fill">
            <a:extLst>
              <a:ext uri="{FF2B5EF4-FFF2-40B4-BE49-F238E27FC236}">
                <a16:creationId xmlns:a16="http://schemas.microsoft.com/office/drawing/2014/main" id="{18834970-452C-4503-A7D0-736351011A1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6941781" y="2640614"/>
            <a:ext cx="495191" cy="495191"/>
          </a:xfrm>
          <a:prstGeom prst="rect">
            <a:avLst/>
          </a:prstGeom>
        </p:spPr>
      </p:pic>
      <p:pic>
        <p:nvPicPr>
          <p:cNvPr id="80" name="Graphic 79" descr="Fireworks with solid fill">
            <a:extLst>
              <a:ext uri="{FF2B5EF4-FFF2-40B4-BE49-F238E27FC236}">
                <a16:creationId xmlns:a16="http://schemas.microsoft.com/office/drawing/2014/main" id="{B90A33BF-F93E-4AFD-A731-3E8ED7FCB69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30279" y="4911518"/>
            <a:ext cx="504035" cy="504035"/>
          </a:xfrm>
          <a:prstGeom prst="rect">
            <a:avLst/>
          </a:prstGeom>
        </p:spPr>
      </p:pic>
      <p:pic>
        <p:nvPicPr>
          <p:cNvPr id="81" name="Graphic 80" descr="Fireworks with solid fill">
            <a:extLst>
              <a:ext uri="{FF2B5EF4-FFF2-40B4-BE49-F238E27FC236}">
                <a16:creationId xmlns:a16="http://schemas.microsoft.com/office/drawing/2014/main" id="{593AAC5C-F0B2-4932-9F70-94633A16D5C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641125" y="5048815"/>
            <a:ext cx="504035" cy="504035"/>
          </a:xfrm>
          <a:prstGeom prst="rect">
            <a:avLst/>
          </a:prstGeom>
        </p:spPr>
      </p:pic>
      <p:pic>
        <p:nvPicPr>
          <p:cNvPr id="52" name="Graphic 51" descr="Fire with solid fill">
            <a:extLst>
              <a:ext uri="{FF2B5EF4-FFF2-40B4-BE49-F238E27FC236}">
                <a16:creationId xmlns:a16="http://schemas.microsoft.com/office/drawing/2014/main" id="{86861826-33DF-49C2-86A7-B0C4A49F73B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021166" y="2434680"/>
            <a:ext cx="1311937" cy="1311937"/>
          </a:xfrm>
          <a:prstGeom prst="rect">
            <a:avLst/>
          </a:prstGeom>
        </p:spPr>
      </p:pic>
      <p:pic>
        <p:nvPicPr>
          <p:cNvPr id="55" name="Graphic 54" descr="Fire with solid fill">
            <a:extLst>
              <a:ext uri="{FF2B5EF4-FFF2-40B4-BE49-F238E27FC236}">
                <a16:creationId xmlns:a16="http://schemas.microsoft.com/office/drawing/2014/main" id="{301255BD-4A47-45B6-BE06-E7F9EE9D201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304152" y="1503715"/>
            <a:ext cx="1311937" cy="1311937"/>
          </a:xfrm>
          <a:prstGeom prst="rect">
            <a:avLst/>
          </a:prstGeom>
        </p:spPr>
      </p:pic>
      <p:pic>
        <p:nvPicPr>
          <p:cNvPr id="58" name="Graphic 57" descr="Fire with solid fill">
            <a:extLst>
              <a:ext uri="{FF2B5EF4-FFF2-40B4-BE49-F238E27FC236}">
                <a16:creationId xmlns:a16="http://schemas.microsoft.com/office/drawing/2014/main" id="{F048303B-54F9-40AA-8DAC-DAEB498B4E3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82688" y="4064747"/>
            <a:ext cx="1311937" cy="1311937"/>
          </a:xfrm>
          <a:prstGeom prst="rect">
            <a:avLst/>
          </a:prstGeom>
        </p:spPr>
      </p:pic>
      <p:pic>
        <p:nvPicPr>
          <p:cNvPr id="64" name="Graphic 63" descr="Fire with solid fill">
            <a:extLst>
              <a:ext uri="{FF2B5EF4-FFF2-40B4-BE49-F238E27FC236}">
                <a16:creationId xmlns:a16="http://schemas.microsoft.com/office/drawing/2014/main" id="{70B39CCE-601C-450D-9347-62732332EF8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544176" y="4494707"/>
            <a:ext cx="1311937" cy="1311937"/>
          </a:xfrm>
          <a:prstGeom prst="rect">
            <a:avLst/>
          </a:prstGeom>
        </p:spPr>
      </p:pic>
      <p:pic>
        <p:nvPicPr>
          <p:cNvPr id="66" name="Graphic 65" descr="Fire with solid fill">
            <a:extLst>
              <a:ext uri="{FF2B5EF4-FFF2-40B4-BE49-F238E27FC236}">
                <a16:creationId xmlns:a16="http://schemas.microsoft.com/office/drawing/2014/main" id="{A43FE80D-B5A3-4EF6-B6FA-4D433C0B30B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79279" y="3010270"/>
            <a:ext cx="1311937" cy="1311937"/>
          </a:xfrm>
          <a:prstGeom prst="rect">
            <a:avLst/>
          </a:prstGeom>
        </p:spPr>
      </p:pic>
      <p:pic>
        <p:nvPicPr>
          <p:cNvPr id="67" name="Graphic 66" descr="Fire with solid fill">
            <a:extLst>
              <a:ext uri="{FF2B5EF4-FFF2-40B4-BE49-F238E27FC236}">
                <a16:creationId xmlns:a16="http://schemas.microsoft.com/office/drawing/2014/main" id="{FA93BC23-60FE-4F24-BD87-020C197FA5C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388364" y="3356363"/>
            <a:ext cx="1311937" cy="1311937"/>
          </a:xfrm>
          <a:prstGeom prst="rect">
            <a:avLst/>
          </a:prstGeom>
        </p:spPr>
      </p:pic>
      <p:pic>
        <p:nvPicPr>
          <p:cNvPr id="68" name="Graphic 67" descr="Fire with solid fill">
            <a:extLst>
              <a:ext uri="{FF2B5EF4-FFF2-40B4-BE49-F238E27FC236}">
                <a16:creationId xmlns:a16="http://schemas.microsoft.com/office/drawing/2014/main" id="{70D45DCD-FCDB-49C3-9EAD-8BC93E5EE38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993597" y="1778711"/>
            <a:ext cx="1311937" cy="1311937"/>
          </a:xfrm>
          <a:prstGeom prst="rect">
            <a:avLst/>
          </a:prstGeom>
        </p:spPr>
      </p:pic>
      <p:cxnSp>
        <p:nvCxnSpPr>
          <p:cNvPr id="70" name="Straight Arrow Connector 69">
            <a:extLst>
              <a:ext uri="{FF2B5EF4-FFF2-40B4-BE49-F238E27FC236}">
                <a16:creationId xmlns:a16="http://schemas.microsoft.com/office/drawing/2014/main" id="{0A3F9522-9D79-46AB-B5FA-BEF1834E9948}"/>
              </a:ext>
            </a:extLst>
          </p:cNvPr>
          <p:cNvCxnSpPr>
            <a:cxnSpLocks/>
            <a:stCxn id="36" idx="2"/>
          </p:cNvCxnSpPr>
          <p:nvPr/>
        </p:nvCxnSpPr>
        <p:spPr>
          <a:xfrm flipH="1" flipV="1">
            <a:off x="6817768" y="2640616"/>
            <a:ext cx="153332" cy="124558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B65672-89D3-4725-AA0B-4756405D4923}"/>
              </a:ext>
            </a:extLst>
          </p:cNvPr>
          <p:cNvCxnSpPr>
            <a:cxnSpLocks/>
            <a:stCxn id="36" idx="2"/>
          </p:cNvCxnSpPr>
          <p:nvPr/>
        </p:nvCxnSpPr>
        <p:spPr>
          <a:xfrm>
            <a:off x="6971100" y="3886200"/>
            <a:ext cx="1868811" cy="11626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7366726-5537-400D-9D9E-88190E3D62BF}"/>
              </a:ext>
            </a:extLst>
          </p:cNvPr>
          <p:cNvCxnSpPr>
            <a:cxnSpLocks/>
            <a:stCxn id="36" idx="2"/>
          </p:cNvCxnSpPr>
          <p:nvPr/>
        </p:nvCxnSpPr>
        <p:spPr>
          <a:xfrm>
            <a:off x="6971100" y="3886200"/>
            <a:ext cx="1728031" cy="12439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6023D80-9FEF-466F-94A9-7E85AAEDEC39}"/>
              </a:ext>
            </a:extLst>
          </p:cNvPr>
          <p:cNvCxnSpPr>
            <a:cxnSpLocks/>
            <a:stCxn id="36" idx="2"/>
          </p:cNvCxnSpPr>
          <p:nvPr/>
        </p:nvCxnSpPr>
        <p:spPr>
          <a:xfrm>
            <a:off x="6971100" y="3886200"/>
            <a:ext cx="1553695" cy="150756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750A8A0-DA73-4A56-8D65-8EA6787661D4}"/>
              </a:ext>
            </a:extLst>
          </p:cNvPr>
          <p:cNvCxnSpPr>
            <a:cxnSpLocks/>
            <a:stCxn id="36" idx="2"/>
          </p:cNvCxnSpPr>
          <p:nvPr/>
        </p:nvCxnSpPr>
        <p:spPr>
          <a:xfrm>
            <a:off x="6971100" y="3886200"/>
            <a:ext cx="644989" cy="2368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5CE0FFA-6788-41A3-91D4-700AD4C264B6}"/>
              </a:ext>
            </a:extLst>
          </p:cNvPr>
          <p:cNvCxnSpPr>
            <a:cxnSpLocks/>
            <a:stCxn id="36" idx="2"/>
          </p:cNvCxnSpPr>
          <p:nvPr/>
        </p:nvCxnSpPr>
        <p:spPr>
          <a:xfrm flipV="1">
            <a:off x="6971100" y="2754961"/>
            <a:ext cx="1288729" cy="11312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A4A5197-2BA1-40C7-BEA7-DF9BC42DF8F0}"/>
              </a:ext>
            </a:extLst>
          </p:cNvPr>
          <p:cNvCxnSpPr>
            <a:cxnSpLocks/>
            <a:stCxn id="36" idx="2"/>
          </p:cNvCxnSpPr>
          <p:nvPr/>
        </p:nvCxnSpPr>
        <p:spPr>
          <a:xfrm flipV="1">
            <a:off x="6971100" y="3792062"/>
            <a:ext cx="2149733" cy="9413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11578D8-8A62-4B5F-A3BF-BF3F745E97A2}"/>
              </a:ext>
            </a:extLst>
          </p:cNvPr>
          <p:cNvCxnSpPr/>
          <p:nvPr/>
        </p:nvCxnSpPr>
        <p:spPr>
          <a:xfrm flipH="1">
            <a:off x="6581928" y="3886200"/>
            <a:ext cx="389172" cy="2148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3051795-06C8-4B4F-8562-FEBBE34D19DC}"/>
              </a:ext>
            </a:extLst>
          </p:cNvPr>
          <p:cNvGrpSpPr/>
          <p:nvPr/>
        </p:nvGrpSpPr>
        <p:grpSpPr>
          <a:xfrm>
            <a:off x="5346700" y="3932763"/>
            <a:ext cx="1825321" cy="918715"/>
            <a:chOff x="5346700" y="3932763"/>
            <a:chExt cx="1825321" cy="918715"/>
          </a:xfrm>
        </p:grpSpPr>
        <p:pic>
          <p:nvPicPr>
            <p:cNvPr id="88" name="Graphic 87" descr="Cmd Terminal with solid fill">
              <a:extLst>
                <a:ext uri="{FF2B5EF4-FFF2-40B4-BE49-F238E27FC236}">
                  <a16:creationId xmlns:a16="http://schemas.microsoft.com/office/drawing/2014/main" id="{06690A18-127D-46D2-AF21-B587A600FE0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711102" y="3932763"/>
              <a:ext cx="914400" cy="914400"/>
            </a:xfrm>
            <a:prstGeom prst="rect">
              <a:avLst/>
            </a:prstGeom>
          </p:spPr>
        </p:pic>
        <p:sp>
          <p:nvSpPr>
            <p:cNvPr id="91" name="Rectangle 90">
              <a:extLst>
                <a:ext uri="{FF2B5EF4-FFF2-40B4-BE49-F238E27FC236}">
                  <a16:creationId xmlns:a16="http://schemas.microsoft.com/office/drawing/2014/main" id="{BCF2F56C-5FF8-4156-8914-791398E4EC04}"/>
                </a:ext>
              </a:extLst>
            </p:cNvPr>
            <p:cNvSpPr/>
            <p:nvPr/>
          </p:nvSpPr>
          <p:spPr>
            <a:xfrm>
              <a:off x="5346700" y="4436533"/>
              <a:ext cx="1825321" cy="41494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0" name="Graphic 89" descr="Fire with solid fill">
            <a:extLst>
              <a:ext uri="{FF2B5EF4-FFF2-40B4-BE49-F238E27FC236}">
                <a16:creationId xmlns:a16="http://schemas.microsoft.com/office/drawing/2014/main" id="{28689424-4F4D-4124-8A2B-5B258270E6B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577527" y="3535226"/>
            <a:ext cx="1311937" cy="1311937"/>
          </a:xfrm>
          <a:prstGeom prst="rect">
            <a:avLst/>
          </a:prstGeom>
        </p:spPr>
      </p:pic>
    </p:spTree>
    <p:extLst>
      <p:ext uri="{BB962C8B-B14F-4D97-AF65-F5344CB8AC3E}">
        <p14:creationId xmlns:p14="http://schemas.microsoft.com/office/powerpoint/2010/main" val="128811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xit" presetSubtype="0" fill="hold" nodeType="withEffect">
                                  <p:stCondLst>
                                    <p:cond delay="800"/>
                                  </p:stCondLst>
                                  <p:childTnLst>
                                    <p:animEffect transition="out" filter="fade">
                                      <p:cBhvr>
                                        <p:cTn id="9" dur="500"/>
                                        <p:tgtEl>
                                          <p:spTgt spid="89"/>
                                        </p:tgtEl>
                                      </p:cBhvr>
                                    </p:animEffect>
                                    <p:set>
                                      <p:cBhvr>
                                        <p:cTn id="10" dur="1" fill="hold">
                                          <p:stCondLst>
                                            <p:cond delay="499"/>
                                          </p:stCondLst>
                                        </p:cTn>
                                        <p:tgtEl>
                                          <p:spTgt spid="89"/>
                                        </p:tgtEl>
                                        <p:attrNameLst>
                                          <p:attrName>style.visibility</p:attrName>
                                        </p:attrNameLst>
                                      </p:cBhvr>
                                      <p:to>
                                        <p:strVal val="hidden"/>
                                      </p:to>
                                    </p:set>
                                  </p:childTnLst>
                                </p:cTn>
                              </p:par>
                              <p:par>
                                <p:cTn id="11" presetID="42" presetClass="exit" presetSubtype="0" fill="hold" nodeType="withEffect">
                                  <p:stCondLst>
                                    <p:cond delay="900"/>
                                  </p:stCondLst>
                                  <p:childTnLst>
                                    <p:animEffect transition="out" filter="fade">
                                      <p:cBhvr>
                                        <p:cTn id="12" dur="1000"/>
                                        <p:tgtEl>
                                          <p:spTgt spid="90"/>
                                        </p:tgtEl>
                                      </p:cBhvr>
                                    </p:animEffect>
                                    <p:anim calcmode="lin" valueType="num">
                                      <p:cBhvr>
                                        <p:cTn id="13" dur="1000"/>
                                        <p:tgtEl>
                                          <p:spTgt spid="90"/>
                                        </p:tgtEl>
                                        <p:attrNameLst>
                                          <p:attrName>ppt_x</p:attrName>
                                        </p:attrNameLst>
                                      </p:cBhvr>
                                      <p:tavLst>
                                        <p:tav tm="0">
                                          <p:val>
                                            <p:strVal val="ppt_x"/>
                                          </p:val>
                                        </p:tav>
                                        <p:tav tm="100000">
                                          <p:val>
                                            <p:strVal val="ppt_x"/>
                                          </p:val>
                                        </p:tav>
                                      </p:tavLst>
                                    </p:anim>
                                    <p:anim calcmode="lin" valueType="num">
                                      <p:cBhvr>
                                        <p:cTn id="14" dur="1000"/>
                                        <p:tgtEl>
                                          <p:spTgt spid="90"/>
                                        </p:tgtEl>
                                        <p:attrNameLst>
                                          <p:attrName>ppt_y</p:attrName>
                                        </p:attrNameLst>
                                      </p:cBhvr>
                                      <p:tavLst>
                                        <p:tav tm="0">
                                          <p:val>
                                            <p:strVal val="ppt_y"/>
                                          </p:val>
                                        </p:tav>
                                        <p:tav tm="100000">
                                          <p:val>
                                            <p:strVal val="ppt_y+.1"/>
                                          </p:val>
                                        </p:tav>
                                      </p:tavLst>
                                    </p:anim>
                                    <p:set>
                                      <p:cBhvr>
                                        <p:cTn id="15" dur="1" fill="hold">
                                          <p:stCondLst>
                                            <p:cond delay="999"/>
                                          </p:stCondLst>
                                        </p:cTn>
                                        <p:tgtEl>
                                          <p:spTgt spid="90"/>
                                        </p:tgtEl>
                                        <p:attrNameLst>
                                          <p:attrName>style.visibility</p:attrName>
                                        </p:attrNameLst>
                                      </p:cBhvr>
                                      <p:to>
                                        <p:strVal val="hidden"/>
                                      </p:to>
                                    </p:set>
                                  </p:childTnLst>
                                </p:cTn>
                              </p:par>
                            </p:childTnLst>
                          </p:cTn>
                        </p:par>
                        <p:par>
                          <p:cTn id="16" fill="hold">
                            <p:stCondLst>
                              <p:cond delay="1900"/>
                            </p:stCondLst>
                            <p:childTnLst>
                              <p:par>
                                <p:cTn id="17" presetID="42" presetClass="exit" presetSubtype="0" fill="hold" nodeType="afterEffect">
                                  <p:stCondLst>
                                    <p:cond delay="0"/>
                                  </p:stCondLst>
                                  <p:childTnLst>
                                    <p:animEffect transition="out" filter="fade">
                                      <p:cBhvr>
                                        <p:cTn id="18" dur="1000"/>
                                        <p:tgtEl>
                                          <p:spTgt spid="62"/>
                                        </p:tgtEl>
                                      </p:cBhvr>
                                    </p:animEffect>
                                    <p:anim calcmode="lin" valueType="num">
                                      <p:cBhvr>
                                        <p:cTn id="19" dur="1000"/>
                                        <p:tgtEl>
                                          <p:spTgt spid="62"/>
                                        </p:tgtEl>
                                        <p:attrNameLst>
                                          <p:attrName>ppt_x</p:attrName>
                                        </p:attrNameLst>
                                      </p:cBhvr>
                                      <p:tavLst>
                                        <p:tav tm="0">
                                          <p:val>
                                            <p:strVal val="ppt_x"/>
                                          </p:val>
                                        </p:tav>
                                        <p:tav tm="100000">
                                          <p:val>
                                            <p:strVal val="ppt_x"/>
                                          </p:val>
                                        </p:tav>
                                      </p:tavLst>
                                    </p:anim>
                                    <p:anim calcmode="lin" valueType="num">
                                      <p:cBhvr>
                                        <p:cTn id="20" dur="1000"/>
                                        <p:tgtEl>
                                          <p:spTgt spid="62"/>
                                        </p:tgtEl>
                                        <p:attrNameLst>
                                          <p:attrName>ppt_y</p:attrName>
                                        </p:attrNameLst>
                                      </p:cBhvr>
                                      <p:tavLst>
                                        <p:tav tm="0">
                                          <p:val>
                                            <p:strVal val="ppt_y"/>
                                          </p:val>
                                        </p:tav>
                                        <p:tav tm="100000">
                                          <p:val>
                                            <p:strVal val="ppt_y+.1"/>
                                          </p:val>
                                        </p:tav>
                                      </p:tavLst>
                                    </p:anim>
                                    <p:set>
                                      <p:cBhvr>
                                        <p:cTn id="21" dur="1" fill="hold">
                                          <p:stCondLst>
                                            <p:cond delay="999"/>
                                          </p:stCondLst>
                                        </p:cTn>
                                        <p:tgtEl>
                                          <p:spTgt spid="6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childTnLst>
                          </p:cTn>
                        </p:par>
                        <p:par>
                          <p:cTn id="25" fill="hold">
                            <p:stCondLst>
                              <p:cond delay="2900"/>
                            </p:stCondLst>
                            <p:childTnLst>
                              <p:par>
                                <p:cTn id="26" presetID="10" presetClass="exit" presetSubtype="0" fill="hold" nodeType="afterEffect">
                                  <p:stCondLst>
                                    <p:cond delay="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400"/>
                            </p:stCondLst>
                            <p:childTnLst>
                              <p:par>
                                <p:cTn id="33" presetID="10" presetClass="entr" presetSubtype="0"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par>
                                <p:cTn id="36" presetID="42" presetClass="exit" presetSubtype="0" fill="hold" nodeType="withEffect">
                                  <p:stCondLst>
                                    <p:cond delay="0"/>
                                  </p:stCondLst>
                                  <p:childTnLst>
                                    <p:animEffect transition="out" filter="fade">
                                      <p:cBhvr>
                                        <p:cTn id="37" dur="1000"/>
                                        <p:tgtEl>
                                          <p:spTgt spid="63"/>
                                        </p:tgtEl>
                                      </p:cBhvr>
                                    </p:animEffect>
                                    <p:anim calcmode="lin" valueType="num">
                                      <p:cBhvr>
                                        <p:cTn id="38" dur="1000"/>
                                        <p:tgtEl>
                                          <p:spTgt spid="63"/>
                                        </p:tgtEl>
                                        <p:attrNameLst>
                                          <p:attrName>ppt_x</p:attrName>
                                        </p:attrNameLst>
                                      </p:cBhvr>
                                      <p:tavLst>
                                        <p:tav tm="0">
                                          <p:val>
                                            <p:strVal val="ppt_x"/>
                                          </p:val>
                                        </p:tav>
                                        <p:tav tm="100000">
                                          <p:val>
                                            <p:strVal val="ppt_x"/>
                                          </p:val>
                                        </p:tav>
                                      </p:tavLst>
                                    </p:anim>
                                    <p:anim calcmode="lin" valueType="num">
                                      <p:cBhvr>
                                        <p:cTn id="39" dur="1000"/>
                                        <p:tgtEl>
                                          <p:spTgt spid="63"/>
                                        </p:tgtEl>
                                        <p:attrNameLst>
                                          <p:attrName>ppt_y</p:attrName>
                                        </p:attrNameLst>
                                      </p:cBhvr>
                                      <p:tavLst>
                                        <p:tav tm="0">
                                          <p:val>
                                            <p:strVal val="ppt_y"/>
                                          </p:val>
                                        </p:tav>
                                        <p:tav tm="100000">
                                          <p:val>
                                            <p:strVal val="ppt_y+.1"/>
                                          </p:val>
                                        </p:tav>
                                      </p:tavLst>
                                    </p:anim>
                                    <p:set>
                                      <p:cBhvr>
                                        <p:cTn id="40" dur="1" fill="hold">
                                          <p:stCondLst>
                                            <p:cond delay="999"/>
                                          </p:stCondLst>
                                        </p:cTn>
                                        <p:tgtEl>
                                          <p:spTgt spid="63"/>
                                        </p:tgtEl>
                                        <p:attrNameLst>
                                          <p:attrName>style.visibility</p:attrName>
                                        </p:attrNameLst>
                                      </p:cBhvr>
                                      <p:to>
                                        <p:strVal val="hidden"/>
                                      </p:to>
                                    </p:set>
                                  </p:childTnLst>
                                </p:cTn>
                              </p:par>
                            </p:childTnLst>
                          </p:cTn>
                        </p:par>
                        <p:par>
                          <p:cTn id="41" fill="hold">
                            <p:stCondLst>
                              <p:cond delay="4400"/>
                            </p:stCondLst>
                            <p:childTnLst>
                              <p:par>
                                <p:cTn id="42" presetID="10" presetClass="entr" presetSubtype="0" fill="hold" nodeType="after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xit" presetSubtype="0" fill="hold" nodeType="withEffect">
                                  <p:stCondLst>
                                    <p:cond delay="0"/>
                                  </p:stCondLst>
                                  <p:childTnLst>
                                    <p:animEffect transition="out" filter="fade">
                                      <p:cBhvr>
                                        <p:cTn id="46" dur="500"/>
                                        <p:tgtEl>
                                          <p:spTgt spid="71"/>
                                        </p:tgtEl>
                                      </p:cBhvr>
                                    </p:animEffect>
                                    <p:set>
                                      <p:cBhvr>
                                        <p:cTn id="47" dur="1" fill="hold">
                                          <p:stCondLst>
                                            <p:cond delay="499"/>
                                          </p:stCondLst>
                                        </p:cTn>
                                        <p:tgtEl>
                                          <p:spTgt spid="71"/>
                                        </p:tgtEl>
                                        <p:attrNameLst>
                                          <p:attrName>style.visibility</p:attrName>
                                        </p:attrNameLst>
                                      </p:cBhvr>
                                      <p:to>
                                        <p:strVal val="hidden"/>
                                      </p:to>
                                    </p:set>
                                  </p:childTnLst>
                                </p:cTn>
                              </p:par>
                            </p:childTnLst>
                          </p:cTn>
                        </p:par>
                        <p:par>
                          <p:cTn id="48" fill="hold">
                            <p:stCondLst>
                              <p:cond delay="4900"/>
                            </p:stCondLst>
                            <p:childTnLst>
                              <p:par>
                                <p:cTn id="49" presetID="10" presetClass="entr" presetSubtype="0" fill="hold"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par>
                                <p:cTn id="52" presetID="42" presetClass="exit" presetSubtype="0" fill="hold" nodeType="withEffect">
                                  <p:stCondLst>
                                    <p:cond delay="0"/>
                                  </p:stCondLst>
                                  <p:childTnLst>
                                    <p:animEffect transition="out" filter="fade">
                                      <p:cBhvr>
                                        <p:cTn id="53" dur="1000"/>
                                        <p:tgtEl>
                                          <p:spTgt spid="81"/>
                                        </p:tgtEl>
                                      </p:cBhvr>
                                    </p:animEffect>
                                    <p:anim calcmode="lin" valueType="num">
                                      <p:cBhvr>
                                        <p:cTn id="54" dur="1000"/>
                                        <p:tgtEl>
                                          <p:spTgt spid="81"/>
                                        </p:tgtEl>
                                        <p:attrNameLst>
                                          <p:attrName>ppt_x</p:attrName>
                                        </p:attrNameLst>
                                      </p:cBhvr>
                                      <p:tavLst>
                                        <p:tav tm="0">
                                          <p:val>
                                            <p:strVal val="ppt_x"/>
                                          </p:val>
                                        </p:tav>
                                        <p:tav tm="100000">
                                          <p:val>
                                            <p:strVal val="ppt_x"/>
                                          </p:val>
                                        </p:tav>
                                      </p:tavLst>
                                    </p:anim>
                                    <p:anim calcmode="lin" valueType="num">
                                      <p:cBhvr>
                                        <p:cTn id="55" dur="1000"/>
                                        <p:tgtEl>
                                          <p:spTgt spid="81"/>
                                        </p:tgtEl>
                                        <p:attrNameLst>
                                          <p:attrName>ppt_y</p:attrName>
                                        </p:attrNameLst>
                                      </p:cBhvr>
                                      <p:tavLst>
                                        <p:tav tm="0">
                                          <p:val>
                                            <p:strVal val="ppt_y"/>
                                          </p:val>
                                        </p:tav>
                                        <p:tav tm="100000">
                                          <p:val>
                                            <p:strVal val="ppt_y+.1"/>
                                          </p:val>
                                        </p:tav>
                                      </p:tavLst>
                                    </p:anim>
                                    <p:set>
                                      <p:cBhvr>
                                        <p:cTn id="56" dur="1" fill="hold">
                                          <p:stCondLst>
                                            <p:cond delay="999"/>
                                          </p:stCondLst>
                                        </p:cTn>
                                        <p:tgtEl>
                                          <p:spTgt spid="81"/>
                                        </p:tgtEl>
                                        <p:attrNameLst>
                                          <p:attrName>style.visibility</p:attrName>
                                        </p:attrNameLst>
                                      </p:cBhvr>
                                      <p:to>
                                        <p:strVal val="hidden"/>
                                      </p:to>
                                    </p:set>
                                  </p:childTnLst>
                                </p:cTn>
                              </p:par>
                            </p:childTnLst>
                          </p:cTn>
                        </p:par>
                        <p:par>
                          <p:cTn id="57" fill="hold">
                            <p:stCondLst>
                              <p:cond delay="5900"/>
                            </p:stCondLst>
                            <p:childTnLst>
                              <p:par>
                                <p:cTn id="58" presetID="10" presetClass="exit" presetSubtype="0" fill="hold" nodeType="afterEffect">
                                  <p:stCondLst>
                                    <p:cond delay="0"/>
                                  </p:stCondLst>
                                  <p:childTnLst>
                                    <p:animEffect transition="out" filter="fade">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childTnLst>
                          </p:cTn>
                        </p:par>
                        <p:par>
                          <p:cTn id="61" fill="hold">
                            <p:stCondLst>
                              <p:cond delay="640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42" presetClass="exit" presetSubtype="0" fill="hold" nodeType="withEffect">
                                  <p:stCondLst>
                                    <p:cond delay="0"/>
                                  </p:stCondLst>
                                  <p:childTnLst>
                                    <p:animEffect transition="out" filter="fade">
                                      <p:cBhvr>
                                        <p:cTn id="66" dur="1000"/>
                                        <p:tgtEl>
                                          <p:spTgt spid="14"/>
                                        </p:tgtEl>
                                      </p:cBhvr>
                                    </p:animEffect>
                                    <p:anim calcmode="lin" valueType="num">
                                      <p:cBhvr>
                                        <p:cTn id="67" dur="1000"/>
                                        <p:tgtEl>
                                          <p:spTgt spid="14"/>
                                        </p:tgtEl>
                                        <p:attrNameLst>
                                          <p:attrName>ppt_x</p:attrName>
                                        </p:attrNameLst>
                                      </p:cBhvr>
                                      <p:tavLst>
                                        <p:tav tm="0">
                                          <p:val>
                                            <p:strVal val="ppt_x"/>
                                          </p:val>
                                        </p:tav>
                                        <p:tav tm="100000">
                                          <p:val>
                                            <p:strVal val="ppt_x"/>
                                          </p:val>
                                        </p:tav>
                                      </p:tavLst>
                                    </p:anim>
                                    <p:anim calcmode="lin" valueType="num">
                                      <p:cBhvr>
                                        <p:cTn id="68" dur="1000"/>
                                        <p:tgtEl>
                                          <p:spTgt spid="14"/>
                                        </p:tgtEl>
                                        <p:attrNameLst>
                                          <p:attrName>ppt_y</p:attrName>
                                        </p:attrNameLst>
                                      </p:cBhvr>
                                      <p:tavLst>
                                        <p:tav tm="0">
                                          <p:val>
                                            <p:strVal val="ppt_y"/>
                                          </p:val>
                                        </p:tav>
                                        <p:tav tm="100000">
                                          <p:val>
                                            <p:strVal val="ppt_y+.1"/>
                                          </p:val>
                                        </p:tav>
                                      </p:tavLst>
                                    </p:anim>
                                    <p:set>
                                      <p:cBhvr>
                                        <p:cTn id="69" dur="1" fill="hold">
                                          <p:stCondLst>
                                            <p:cond delay="999"/>
                                          </p:stCondLst>
                                        </p:cTn>
                                        <p:tgtEl>
                                          <p:spTgt spid="14"/>
                                        </p:tgtEl>
                                        <p:attrNameLst>
                                          <p:attrName>style.visibility</p:attrName>
                                        </p:attrNameLst>
                                      </p:cBhvr>
                                      <p:to>
                                        <p:strVal val="hidden"/>
                                      </p:to>
                                    </p:set>
                                  </p:childTnLst>
                                </p:cTn>
                              </p:par>
                            </p:childTnLst>
                          </p:cTn>
                        </p:par>
                        <p:par>
                          <p:cTn id="70" fill="hold">
                            <p:stCondLst>
                              <p:cond delay="7400"/>
                            </p:stCondLst>
                            <p:childTnLst>
                              <p:par>
                                <p:cTn id="71" presetID="10" presetClass="exit" presetSubtype="0" fill="hold" nodeType="afterEffect">
                                  <p:stCondLst>
                                    <p:cond delay="0"/>
                                  </p:stCondLst>
                                  <p:childTnLst>
                                    <p:animEffect transition="out" filter="fade">
                                      <p:cBhvr>
                                        <p:cTn id="72" dur="500"/>
                                        <p:tgtEl>
                                          <p:spTgt spid="74"/>
                                        </p:tgtEl>
                                      </p:cBhvr>
                                    </p:animEffect>
                                    <p:set>
                                      <p:cBhvr>
                                        <p:cTn id="73" dur="1" fill="hold">
                                          <p:stCondLst>
                                            <p:cond delay="499"/>
                                          </p:stCondLst>
                                        </p:cTn>
                                        <p:tgtEl>
                                          <p:spTgt spid="74"/>
                                        </p:tgtEl>
                                        <p:attrNameLst>
                                          <p:attrName>style.visibility</p:attrName>
                                        </p:attrNameLst>
                                      </p:cBhvr>
                                      <p:to>
                                        <p:strVal val="hidden"/>
                                      </p:to>
                                    </p:set>
                                  </p:childTnLst>
                                </p:cTn>
                              </p:par>
                            </p:childTnLst>
                          </p:cTn>
                        </p:par>
                        <p:par>
                          <p:cTn id="74" fill="hold">
                            <p:stCondLst>
                              <p:cond delay="7900"/>
                            </p:stCondLst>
                            <p:childTnLst>
                              <p:par>
                                <p:cTn id="75" presetID="10" presetClass="entr" presetSubtype="0"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par>
                          <p:cTn id="78" fill="hold">
                            <p:stCondLst>
                              <p:cond delay="8400"/>
                            </p:stCondLst>
                            <p:childTnLst>
                              <p:par>
                                <p:cTn id="79" presetID="10" presetClass="entr" presetSubtype="0" fill="hold"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par>
                                <p:cTn id="82" presetID="42" presetClass="exit" presetSubtype="0" fill="hold" nodeType="withEffect">
                                  <p:stCondLst>
                                    <p:cond delay="0"/>
                                  </p:stCondLst>
                                  <p:childTnLst>
                                    <p:animEffect transition="out" filter="fade">
                                      <p:cBhvr>
                                        <p:cTn id="83" dur="1000"/>
                                        <p:tgtEl>
                                          <p:spTgt spid="60"/>
                                        </p:tgtEl>
                                      </p:cBhvr>
                                    </p:animEffect>
                                    <p:anim calcmode="lin" valueType="num">
                                      <p:cBhvr>
                                        <p:cTn id="84" dur="1000"/>
                                        <p:tgtEl>
                                          <p:spTgt spid="60"/>
                                        </p:tgtEl>
                                        <p:attrNameLst>
                                          <p:attrName>ppt_x</p:attrName>
                                        </p:attrNameLst>
                                      </p:cBhvr>
                                      <p:tavLst>
                                        <p:tav tm="0">
                                          <p:val>
                                            <p:strVal val="ppt_x"/>
                                          </p:val>
                                        </p:tav>
                                        <p:tav tm="100000">
                                          <p:val>
                                            <p:strVal val="ppt_x"/>
                                          </p:val>
                                        </p:tav>
                                      </p:tavLst>
                                    </p:anim>
                                    <p:anim calcmode="lin" valueType="num">
                                      <p:cBhvr>
                                        <p:cTn id="85" dur="1000"/>
                                        <p:tgtEl>
                                          <p:spTgt spid="60"/>
                                        </p:tgtEl>
                                        <p:attrNameLst>
                                          <p:attrName>ppt_y</p:attrName>
                                        </p:attrNameLst>
                                      </p:cBhvr>
                                      <p:tavLst>
                                        <p:tav tm="0">
                                          <p:val>
                                            <p:strVal val="ppt_y"/>
                                          </p:val>
                                        </p:tav>
                                        <p:tav tm="100000">
                                          <p:val>
                                            <p:strVal val="ppt_y+.1"/>
                                          </p:val>
                                        </p:tav>
                                      </p:tavLst>
                                    </p:anim>
                                    <p:set>
                                      <p:cBhvr>
                                        <p:cTn id="86" dur="1" fill="hold">
                                          <p:stCondLst>
                                            <p:cond delay="999"/>
                                          </p:stCondLst>
                                        </p:cTn>
                                        <p:tgtEl>
                                          <p:spTgt spid="60"/>
                                        </p:tgtEl>
                                        <p:attrNameLst>
                                          <p:attrName>style.visibility</p:attrName>
                                        </p:attrNameLst>
                                      </p:cBhvr>
                                      <p:to>
                                        <p:strVal val="hidden"/>
                                      </p:to>
                                    </p:set>
                                  </p:childTnLst>
                                </p:cTn>
                              </p:par>
                            </p:childTnLst>
                          </p:cTn>
                        </p:par>
                        <p:par>
                          <p:cTn id="87" fill="hold">
                            <p:stCondLst>
                              <p:cond delay="9400"/>
                            </p:stCondLst>
                            <p:childTnLst>
                              <p:par>
                                <p:cTn id="88" presetID="10" presetClass="exit" presetSubtype="0" fill="hold" nodeType="afterEffect">
                                  <p:stCondLst>
                                    <p:cond delay="0"/>
                                  </p:stCondLst>
                                  <p:childTnLst>
                                    <p:animEffect transition="out" filter="fade">
                                      <p:cBhvr>
                                        <p:cTn id="89" dur="500"/>
                                        <p:tgtEl>
                                          <p:spTgt spid="78"/>
                                        </p:tgtEl>
                                      </p:cBhvr>
                                    </p:animEffect>
                                    <p:set>
                                      <p:cBhvr>
                                        <p:cTn id="90" dur="1" fill="hold">
                                          <p:stCondLst>
                                            <p:cond delay="499"/>
                                          </p:stCondLst>
                                        </p:cTn>
                                        <p:tgtEl>
                                          <p:spTgt spid="78"/>
                                        </p:tgtEl>
                                        <p:attrNameLst>
                                          <p:attrName>style.visibility</p:attrName>
                                        </p:attrNameLst>
                                      </p:cBhvr>
                                      <p:to>
                                        <p:strVal val="hidden"/>
                                      </p:to>
                                    </p:set>
                                  </p:childTnLst>
                                </p:cTn>
                              </p:par>
                            </p:childTnLst>
                          </p:cTn>
                        </p:par>
                        <p:par>
                          <p:cTn id="91" fill="hold">
                            <p:stCondLst>
                              <p:cond delay="9900"/>
                            </p:stCondLst>
                            <p:childTnLst>
                              <p:par>
                                <p:cTn id="92" presetID="10" presetClass="entr" presetSubtype="0" fill="hold" nodeType="after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childTnLst>
                          </p:cTn>
                        </p:par>
                        <p:par>
                          <p:cTn id="95" fill="hold">
                            <p:stCondLst>
                              <p:cond delay="10400"/>
                            </p:stCondLst>
                            <p:childTnLst>
                              <p:par>
                                <p:cTn id="96" presetID="10" presetClass="entr" presetSubtype="0" fill="hold" nodeType="after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nodeType="withEffect">
                                  <p:stCondLst>
                                    <p:cond delay="0"/>
                                  </p:stCondLst>
                                  <p:childTnLst>
                                    <p:set>
                                      <p:cBhvr>
                                        <p:cTn id="100" dur="1" fill="hold">
                                          <p:stCondLst>
                                            <p:cond delay="0"/>
                                          </p:stCondLst>
                                        </p:cTn>
                                        <p:tgtEl>
                                          <p:spTgt spid="82"/>
                                        </p:tgtEl>
                                        <p:attrNameLst>
                                          <p:attrName>style.visibility</p:attrName>
                                        </p:attrNameLst>
                                      </p:cBhvr>
                                      <p:to>
                                        <p:strVal val="visible"/>
                                      </p:to>
                                    </p:set>
                                    <p:animEffect transition="in" filter="fade">
                                      <p:cBhvr>
                                        <p:cTn id="101" dur="500"/>
                                        <p:tgtEl>
                                          <p:spTgt spid="82"/>
                                        </p:tgtEl>
                                      </p:cBhvr>
                                    </p:animEffect>
                                  </p:childTnLst>
                                </p:cTn>
                              </p:par>
                              <p:par>
                                <p:cTn id="102" presetID="42" presetClass="exit" presetSubtype="0" fill="hold" nodeType="withEffect">
                                  <p:stCondLst>
                                    <p:cond delay="0"/>
                                  </p:stCondLst>
                                  <p:childTnLst>
                                    <p:animEffect transition="out" filter="fade">
                                      <p:cBhvr>
                                        <p:cTn id="103" dur="1000"/>
                                        <p:tgtEl>
                                          <p:spTgt spid="61"/>
                                        </p:tgtEl>
                                      </p:cBhvr>
                                    </p:animEffect>
                                    <p:anim calcmode="lin" valueType="num">
                                      <p:cBhvr>
                                        <p:cTn id="104" dur="1000"/>
                                        <p:tgtEl>
                                          <p:spTgt spid="61"/>
                                        </p:tgtEl>
                                        <p:attrNameLst>
                                          <p:attrName>ppt_x</p:attrName>
                                        </p:attrNameLst>
                                      </p:cBhvr>
                                      <p:tavLst>
                                        <p:tav tm="0">
                                          <p:val>
                                            <p:strVal val="ppt_x"/>
                                          </p:val>
                                        </p:tav>
                                        <p:tav tm="100000">
                                          <p:val>
                                            <p:strVal val="ppt_x"/>
                                          </p:val>
                                        </p:tav>
                                      </p:tavLst>
                                    </p:anim>
                                    <p:anim calcmode="lin" valueType="num">
                                      <p:cBhvr>
                                        <p:cTn id="105" dur="1000"/>
                                        <p:tgtEl>
                                          <p:spTgt spid="61"/>
                                        </p:tgtEl>
                                        <p:attrNameLst>
                                          <p:attrName>ppt_y</p:attrName>
                                        </p:attrNameLst>
                                      </p:cBhvr>
                                      <p:tavLst>
                                        <p:tav tm="0">
                                          <p:val>
                                            <p:strVal val="ppt_y"/>
                                          </p:val>
                                        </p:tav>
                                        <p:tav tm="100000">
                                          <p:val>
                                            <p:strVal val="ppt_y+.1"/>
                                          </p:val>
                                        </p:tav>
                                      </p:tavLst>
                                    </p:anim>
                                    <p:set>
                                      <p:cBhvr>
                                        <p:cTn id="106" dur="1" fill="hold">
                                          <p:stCondLst>
                                            <p:cond delay="999"/>
                                          </p:stCondLst>
                                        </p:cTn>
                                        <p:tgtEl>
                                          <p:spTgt spid="61"/>
                                        </p:tgtEl>
                                        <p:attrNameLst>
                                          <p:attrName>style.visibility</p:attrName>
                                        </p:attrNameLst>
                                      </p:cBhvr>
                                      <p:to>
                                        <p:strVal val="hidden"/>
                                      </p:to>
                                    </p:set>
                                  </p:childTnLst>
                                </p:cTn>
                              </p:par>
                              <p:par>
                                <p:cTn id="107" presetID="42" presetClass="exit" presetSubtype="0" fill="hold" nodeType="withEffect">
                                  <p:stCondLst>
                                    <p:cond delay="0"/>
                                  </p:stCondLst>
                                  <p:childTnLst>
                                    <p:animEffect transition="out" filter="fade">
                                      <p:cBhvr>
                                        <p:cTn id="108" dur="1000"/>
                                        <p:tgtEl>
                                          <p:spTgt spid="69"/>
                                        </p:tgtEl>
                                      </p:cBhvr>
                                    </p:animEffect>
                                    <p:anim calcmode="lin" valueType="num">
                                      <p:cBhvr>
                                        <p:cTn id="109" dur="1000"/>
                                        <p:tgtEl>
                                          <p:spTgt spid="69"/>
                                        </p:tgtEl>
                                        <p:attrNameLst>
                                          <p:attrName>ppt_x</p:attrName>
                                        </p:attrNameLst>
                                      </p:cBhvr>
                                      <p:tavLst>
                                        <p:tav tm="0">
                                          <p:val>
                                            <p:strVal val="ppt_x"/>
                                          </p:val>
                                        </p:tav>
                                        <p:tav tm="100000">
                                          <p:val>
                                            <p:strVal val="ppt_x"/>
                                          </p:val>
                                        </p:tav>
                                      </p:tavLst>
                                    </p:anim>
                                    <p:anim calcmode="lin" valueType="num">
                                      <p:cBhvr>
                                        <p:cTn id="110" dur="1000"/>
                                        <p:tgtEl>
                                          <p:spTgt spid="69"/>
                                        </p:tgtEl>
                                        <p:attrNameLst>
                                          <p:attrName>ppt_y</p:attrName>
                                        </p:attrNameLst>
                                      </p:cBhvr>
                                      <p:tavLst>
                                        <p:tav tm="0">
                                          <p:val>
                                            <p:strVal val="ppt_y"/>
                                          </p:val>
                                        </p:tav>
                                        <p:tav tm="100000">
                                          <p:val>
                                            <p:strVal val="ppt_y+.1"/>
                                          </p:val>
                                        </p:tav>
                                      </p:tavLst>
                                    </p:anim>
                                    <p:set>
                                      <p:cBhvr>
                                        <p:cTn id="111" dur="1" fill="hold">
                                          <p:stCondLst>
                                            <p:cond delay="999"/>
                                          </p:stCondLst>
                                        </p:cTn>
                                        <p:tgtEl>
                                          <p:spTgt spid="69"/>
                                        </p:tgtEl>
                                        <p:attrNameLst>
                                          <p:attrName>style.visibility</p:attrName>
                                        </p:attrNameLst>
                                      </p:cBhvr>
                                      <p:to>
                                        <p:strVal val="hidden"/>
                                      </p:to>
                                    </p:set>
                                  </p:childTnLst>
                                </p:cTn>
                              </p:par>
                            </p:childTnLst>
                          </p:cTn>
                        </p:par>
                        <p:par>
                          <p:cTn id="112" fill="hold">
                            <p:stCondLst>
                              <p:cond delay="11400"/>
                            </p:stCondLst>
                            <p:childTnLst>
                              <p:par>
                                <p:cTn id="113" presetID="10" presetClass="exit" presetSubtype="0" fill="hold" nodeType="afterEffect">
                                  <p:stCondLst>
                                    <p:cond delay="0"/>
                                  </p:stCondLst>
                                  <p:childTnLst>
                                    <p:animEffect transition="out" filter="fade">
                                      <p:cBhvr>
                                        <p:cTn id="114" dur="500"/>
                                        <p:tgtEl>
                                          <p:spTgt spid="82"/>
                                        </p:tgtEl>
                                      </p:cBhvr>
                                    </p:animEffect>
                                    <p:set>
                                      <p:cBhvr>
                                        <p:cTn id="115" dur="1" fill="hold">
                                          <p:stCondLst>
                                            <p:cond delay="499"/>
                                          </p:stCondLst>
                                        </p:cTn>
                                        <p:tgtEl>
                                          <p:spTgt spid="82"/>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84"/>
                                        </p:tgtEl>
                                      </p:cBhvr>
                                    </p:animEffect>
                                    <p:set>
                                      <p:cBhvr>
                                        <p:cTn id="118" dur="1" fill="hold">
                                          <p:stCondLst>
                                            <p:cond delay="499"/>
                                          </p:stCondLst>
                                        </p:cTn>
                                        <p:tgtEl>
                                          <p:spTgt spid="84"/>
                                        </p:tgtEl>
                                        <p:attrNameLst>
                                          <p:attrName>style.visibility</p:attrName>
                                        </p:attrNameLst>
                                      </p:cBhvr>
                                      <p:to>
                                        <p:strVal val="hidden"/>
                                      </p:to>
                                    </p:set>
                                  </p:childTnLst>
                                </p:cTn>
                              </p:par>
                            </p:childTnLst>
                          </p:cTn>
                        </p:par>
                        <p:par>
                          <p:cTn id="119" fill="hold">
                            <p:stCondLst>
                              <p:cond delay="11900"/>
                            </p:stCondLst>
                            <p:childTnLst>
                              <p:par>
                                <p:cTn id="120" presetID="10" presetClass="entr" presetSubtype="0" fill="hold" nodeType="after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500"/>
                                        <p:tgtEl>
                                          <p:spTgt spid="66"/>
                                        </p:tgtEl>
                                      </p:cBhvr>
                                    </p:animEffect>
                                  </p:childTnLst>
                                </p:cTn>
                              </p:par>
                              <p:par>
                                <p:cTn id="123" presetID="10"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500"/>
                                        <p:tgtEl>
                                          <p:spTgt spid="67"/>
                                        </p:tgtEl>
                                      </p:cBhvr>
                                    </p:animEffect>
                                  </p:childTnLst>
                                </p:cTn>
                              </p:par>
                            </p:childTnLst>
                          </p:cTn>
                        </p:par>
                        <p:par>
                          <p:cTn id="126" fill="hold">
                            <p:stCondLst>
                              <p:cond delay="12400"/>
                            </p:stCondLst>
                            <p:childTnLst>
                              <p:par>
                                <p:cTn id="127" presetID="32" presetClass="emph" presetSubtype="0" fill="hold" nodeType="afterEffect">
                                  <p:stCondLst>
                                    <p:cond delay="0"/>
                                  </p:stCondLst>
                                  <p:childTnLst>
                                    <p:animRot by="120000">
                                      <p:cBhvr>
                                        <p:cTn id="128" dur="100" fill="hold">
                                          <p:stCondLst>
                                            <p:cond delay="0"/>
                                          </p:stCondLst>
                                        </p:cTn>
                                        <p:tgtEl>
                                          <p:spTgt spid="36"/>
                                        </p:tgtEl>
                                        <p:attrNameLst>
                                          <p:attrName>r</p:attrName>
                                        </p:attrNameLst>
                                      </p:cBhvr>
                                    </p:animRot>
                                    <p:animRot by="-240000">
                                      <p:cBhvr>
                                        <p:cTn id="129" dur="200" fill="hold">
                                          <p:stCondLst>
                                            <p:cond delay="200"/>
                                          </p:stCondLst>
                                        </p:cTn>
                                        <p:tgtEl>
                                          <p:spTgt spid="36"/>
                                        </p:tgtEl>
                                        <p:attrNameLst>
                                          <p:attrName>r</p:attrName>
                                        </p:attrNameLst>
                                      </p:cBhvr>
                                    </p:animRot>
                                    <p:animRot by="240000">
                                      <p:cBhvr>
                                        <p:cTn id="130" dur="200" fill="hold">
                                          <p:stCondLst>
                                            <p:cond delay="400"/>
                                          </p:stCondLst>
                                        </p:cTn>
                                        <p:tgtEl>
                                          <p:spTgt spid="36"/>
                                        </p:tgtEl>
                                        <p:attrNameLst>
                                          <p:attrName>r</p:attrName>
                                        </p:attrNameLst>
                                      </p:cBhvr>
                                    </p:animRot>
                                    <p:animRot by="-240000">
                                      <p:cBhvr>
                                        <p:cTn id="131" dur="200" fill="hold">
                                          <p:stCondLst>
                                            <p:cond delay="600"/>
                                          </p:stCondLst>
                                        </p:cTn>
                                        <p:tgtEl>
                                          <p:spTgt spid="36"/>
                                        </p:tgtEl>
                                        <p:attrNameLst>
                                          <p:attrName>r</p:attrName>
                                        </p:attrNameLst>
                                      </p:cBhvr>
                                    </p:animRot>
                                    <p:animRot by="120000">
                                      <p:cBhvr>
                                        <p:cTn id="132" dur="200" fill="hold">
                                          <p:stCondLst>
                                            <p:cond delay="800"/>
                                          </p:stCondLst>
                                        </p:cTn>
                                        <p:tgtEl>
                                          <p:spTgt spid="36"/>
                                        </p:tgtEl>
                                        <p:attrNameLst>
                                          <p:attrName>r</p:attrName>
                                        </p:attrNameLst>
                                      </p:cBhvr>
                                    </p:animRot>
                                  </p:childTnLst>
                                </p:cTn>
                              </p:par>
                            </p:childTnLst>
                          </p:cTn>
                        </p:par>
                        <p:par>
                          <p:cTn id="133" fill="hold">
                            <p:stCondLst>
                              <p:cond delay="13400"/>
                            </p:stCondLst>
                            <p:childTnLst>
                              <p:par>
                                <p:cTn id="134" presetID="10" presetClass="entr" presetSubtype="0" fill="hold" nodeType="afterEffect">
                                  <p:stCondLst>
                                    <p:cond delay="0"/>
                                  </p:stCondLst>
                                  <p:childTnLst>
                                    <p:set>
                                      <p:cBhvr>
                                        <p:cTn id="135" dur="1" fill="hold">
                                          <p:stCondLst>
                                            <p:cond delay="0"/>
                                          </p:stCondLst>
                                        </p:cTn>
                                        <p:tgtEl>
                                          <p:spTgt spid="68"/>
                                        </p:tgtEl>
                                        <p:attrNameLst>
                                          <p:attrName>style.visibility</p:attrName>
                                        </p:attrNameLst>
                                      </p:cBhvr>
                                      <p:to>
                                        <p:strVal val="visible"/>
                                      </p:to>
                                    </p:set>
                                    <p:animEffect transition="in" filter="fade">
                                      <p:cBhvr>
                                        <p:cTn id="136" dur="500"/>
                                        <p:tgtEl>
                                          <p:spTgt spid="68"/>
                                        </p:tgtEl>
                                      </p:cBhvr>
                                    </p:animEffect>
                                  </p:childTnLst>
                                </p:cTn>
                              </p:par>
                            </p:childTnLst>
                          </p:cTn>
                        </p:par>
                        <p:par>
                          <p:cTn id="137" fill="hold">
                            <p:stCondLst>
                              <p:cond delay="13900"/>
                            </p:stCondLst>
                            <p:childTnLst>
                              <p:par>
                                <p:cTn id="138" presetID="42" presetClass="exit" presetSubtype="0" fill="hold" nodeType="afterEffect">
                                  <p:stCondLst>
                                    <p:cond delay="0"/>
                                  </p:stCondLst>
                                  <p:childTnLst>
                                    <p:animEffect transition="out" filter="fade">
                                      <p:cBhvr>
                                        <p:cTn id="139" dur="1000"/>
                                        <p:tgtEl>
                                          <p:spTgt spid="36"/>
                                        </p:tgtEl>
                                      </p:cBhvr>
                                    </p:animEffect>
                                    <p:anim calcmode="lin" valueType="num">
                                      <p:cBhvr>
                                        <p:cTn id="140" dur="1000"/>
                                        <p:tgtEl>
                                          <p:spTgt spid="36"/>
                                        </p:tgtEl>
                                        <p:attrNameLst>
                                          <p:attrName>ppt_x</p:attrName>
                                        </p:attrNameLst>
                                      </p:cBhvr>
                                      <p:tavLst>
                                        <p:tav tm="0">
                                          <p:val>
                                            <p:strVal val="ppt_x"/>
                                          </p:val>
                                        </p:tav>
                                        <p:tav tm="100000">
                                          <p:val>
                                            <p:strVal val="ppt_x"/>
                                          </p:val>
                                        </p:tav>
                                      </p:tavLst>
                                    </p:anim>
                                    <p:anim calcmode="lin" valueType="num">
                                      <p:cBhvr>
                                        <p:cTn id="141" dur="1000"/>
                                        <p:tgtEl>
                                          <p:spTgt spid="36"/>
                                        </p:tgtEl>
                                        <p:attrNameLst>
                                          <p:attrName>ppt_y</p:attrName>
                                        </p:attrNameLst>
                                      </p:cBhvr>
                                      <p:tavLst>
                                        <p:tav tm="0">
                                          <p:val>
                                            <p:strVal val="ppt_y"/>
                                          </p:val>
                                        </p:tav>
                                        <p:tav tm="100000">
                                          <p:val>
                                            <p:strVal val="ppt_y+.1"/>
                                          </p:val>
                                        </p:tav>
                                      </p:tavLst>
                                    </p:anim>
                                    <p:set>
                                      <p:cBhvr>
                                        <p:cTn id="142" dur="1" fill="hold">
                                          <p:stCondLst>
                                            <p:cond delay="999"/>
                                          </p:stCondLst>
                                        </p:cTn>
                                        <p:tgtEl>
                                          <p:spTgt spid="36"/>
                                        </p:tgtEl>
                                        <p:attrNameLst>
                                          <p:attrName>style.visibility</p:attrName>
                                        </p:attrNameLst>
                                      </p:cBhvr>
                                      <p:to>
                                        <p:strVal val="hidden"/>
                                      </p:to>
                                    </p:set>
                                  </p:childTnLst>
                                </p:cTn>
                              </p:par>
                            </p:childTnLst>
                          </p:cTn>
                        </p:par>
                        <p:par>
                          <p:cTn id="143" fill="hold">
                            <p:stCondLst>
                              <p:cond delay="14900"/>
                            </p:stCondLst>
                            <p:childTnLst>
                              <p:par>
                                <p:cTn id="144" presetID="42" presetClass="exit" presetSubtype="0" fill="hold" nodeType="afterEffect">
                                  <p:stCondLst>
                                    <p:cond delay="700"/>
                                  </p:stCondLst>
                                  <p:childTnLst>
                                    <p:animEffect transition="out" filter="fade">
                                      <p:cBhvr>
                                        <p:cTn id="145" dur="1000"/>
                                        <p:tgtEl>
                                          <p:spTgt spid="92"/>
                                        </p:tgtEl>
                                      </p:cBhvr>
                                    </p:animEffect>
                                    <p:anim calcmode="lin" valueType="num">
                                      <p:cBhvr>
                                        <p:cTn id="146" dur="1000"/>
                                        <p:tgtEl>
                                          <p:spTgt spid="92"/>
                                        </p:tgtEl>
                                        <p:attrNameLst>
                                          <p:attrName>ppt_x</p:attrName>
                                        </p:attrNameLst>
                                      </p:cBhvr>
                                      <p:tavLst>
                                        <p:tav tm="0">
                                          <p:val>
                                            <p:strVal val="ppt_x"/>
                                          </p:val>
                                        </p:tav>
                                        <p:tav tm="100000">
                                          <p:val>
                                            <p:strVal val="ppt_x"/>
                                          </p:val>
                                        </p:tav>
                                      </p:tavLst>
                                    </p:anim>
                                    <p:anim calcmode="lin" valueType="num">
                                      <p:cBhvr>
                                        <p:cTn id="147" dur="1000"/>
                                        <p:tgtEl>
                                          <p:spTgt spid="92"/>
                                        </p:tgtEl>
                                        <p:attrNameLst>
                                          <p:attrName>ppt_y</p:attrName>
                                        </p:attrNameLst>
                                      </p:cBhvr>
                                      <p:tavLst>
                                        <p:tav tm="0">
                                          <p:val>
                                            <p:strVal val="ppt_y"/>
                                          </p:val>
                                        </p:tav>
                                        <p:tav tm="100000">
                                          <p:val>
                                            <p:strVal val="ppt_y+.1"/>
                                          </p:val>
                                        </p:tav>
                                      </p:tavLst>
                                    </p:anim>
                                    <p:set>
                                      <p:cBhvr>
                                        <p:cTn id="148" dur="1" fill="hold">
                                          <p:stCondLst>
                                            <p:cond delay="9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7E93A-FE03-4A01-8618-1F305AA316E9}"/>
              </a:ext>
            </a:extLst>
          </p:cNvPr>
          <p:cNvSpPr>
            <a:spLocks noGrp="1"/>
          </p:cNvSpPr>
          <p:nvPr>
            <p:ph type="title"/>
          </p:nvPr>
        </p:nvSpPr>
        <p:spPr/>
        <p:txBody>
          <a:bodyPr/>
          <a:lstStyle/>
          <a:p>
            <a:r>
              <a:rPr lang="en-GB" dirty="0"/>
              <a:t>Database DevOps: </a:t>
            </a:r>
            <a:br>
              <a:rPr lang="en-GB" dirty="0"/>
            </a:br>
            <a:r>
              <a:rPr lang="en-GB" sz="4400" i="1" dirty="0"/>
              <a:t>Core ideas…</a:t>
            </a:r>
            <a:endParaRPr lang="en-GB" i="1" dirty="0"/>
          </a:p>
        </p:txBody>
      </p:sp>
      <p:sp>
        <p:nvSpPr>
          <p:cNvPr id="5" name="Text Placeholder 4">
            <a:extLst>
              <a:ext uri="{FF2B5EF4-FFF2-40B4-BE49-F238E27FC236}">
                <a16:creationId xmlns:a16="http://schemas.microsoft.com/office/drawing/2014/main" id="{64D5E922-7E26-4EFC-9369-A33DD2FF8CA6}"/>
              </a:ext>
            </a:extLst>
          </p:cNvPr>
          <p:cNvSpPr>
            <a:spLocks noGrp="1"/>
          </p:cNvSpPr>
          <p:nvPr>
            <p:ph type="body" idx="1"/>
          </p:nvPr>
        </p:nvSpPr>
        <p:spPr/>
        <p:txBody>
          <a:bodyPr/>
          <a:lstStyle/>
          <a:p>
            <a:endParaRPr lang="en-GB"/>
          </a:p>
        </p:txBody>
      </p:sp>
      <p:sp>
        <p:nvSpPr>
          <p:cNvPr id="7" name="Slide Number Placeholder 8">
            <a:extLst>
              <a:ext uri="{FF2B5EF4-FFF2-40B4-BE49-F238E27FC236}">
                <a16:creationId xmlns:a16="http://schemas.microsoft.com/office/drawing/2014/main" id="{43435CE8-8777-4A80-8EE9-D56332A4F8E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67</a:t>
            </a:fld>
            <a:endParaRPr lang="en-GB" dirty="0"/>
          </a:p>
        </p:txBody>
      </p:sp>
      <p:sp>
        <p:nvSpPr>
          <p:cNvPr id="8" name="Footer Placeholder 4">
            <a:extLst>
              <a:ext uri="{FF2B5EF4-FFF2-40B4-BE49-F238E27FC236}">
                <a16:creationId xmlns:a16="http://schemas.microsoft.com/office/drawing/2014/main" id="{32A64D8F-936D-4E40-B3DF-093F8791C3D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699708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Protecting the data</a:t>
            </a:r>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68</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pic>
        <p:nvPicPr>
          <p:cNvPr id="11" name="Picture 10" descr="Graphical user interface, website&#10;&#10;Description automatically generated">
            <a:extLst>
              <a:ext uri="{FF2B5EF4-FFF2-40B4-BE49-F238E27FC236}">
                <a16:creationId xmlns:a16="http://schemas.microsoft.com/office/drawing/2014/main" id="{4B89612B-60D5-4652-822A-F3ACD51DB94D}"/>
              </a:ext>
            </a:extLst>
          </p:cNvPr>
          <p:cNvPicPr>
            <a:picLocks noChangeAspect="1"/>
          </p:cNvPicPr>
          <p:nvPr/>
        </p:nvPicPr>
        <p:blipFill rotWithShape="1">
          <a:blip r:embed="rId3">
            <a:extLst>
              <a:ext uri="{28A0092B-C50C-407E-A947-70E740481C1C}">
                <a14:useLocalDpi xmlns:a14="http://schemas.microsoft.com/office/drawing/2010/main" val="0"/>
              </a:ext>
            </a:extLst>
          </a:blip>
          <a:srcRect t="4982"/>
          <a:stretch/>
        </p:blipFill>
        <p:spPr>
          <a:xfrm>
            <a:off x="6934200" y="1831342"/>
            <a:ext cx="4361392" cy="4025900"/>
          </a:xfrm>
          <a:prstGeom prst="rect">
            <a:avLst/>
          </a:prstGeom>
        </p:spPr>
      </p:pic>
      <p:sp>
        <p:nvSpPr>
          <p:cNvPr id="13" name="TextBox 12">
            <a:extLst>
              <a:ext uri="{FF2B5EF4-FFF2-40B4-BE49-F238E27FC236}">
                <a16:creationId xmlns:a16="http://schemas.microsoft.com/office/drawing/2014/main" id="{1D69462F-08CD-4FA4-8A89-BD5996630D33}"/>
              </a:ext>
            </a:extLst>
          </p:cNvPr>
          <p:cNvSpPr txBox="1"/>
          <p:nvPr/>
        </p:nvSpPr>
        <p:spPr>
          <a:xfrm>
            <a:off x="6096000" y="5938697"/>
            <a:ext cx="6096000" cy="276999"/>
          </a:xfrm>
          <a:prstGeom prst="rect">
            <a:avLst/>
          </a:prstGeom>
          <a:noFill/>
        </p:spPr>
        <p:txBody>
          <a:bodyPr wrap="square">
            <a:spAutoFit/>
          </a:bodyPr>
          <a:lstStyle/>
          <a:p>
            <a:r>
              <a:rPr lang="en-GB" sz="1200" dirty="0">
                <a:hlinkClick r:id="rId4"/>
              </a:rPr>
              <a:t>https://www.slideshare.net/randybias/architectures-for-open-and-scalable-clouds/20</a:t>
            </a:r>
            <a:r>
              <a:rPr lang="en-GB" sz="1200" dirty="0"/>
              <a:t> </a:t>
            </a:r>
          </a:p>
        </p:txBody>
      </p:sp>
      <p:sp>
        <p:nvSpPr>
          <p:cNvPr id="14" name="Content Placeholder 5">
            <a:extLst>
              <a:ext uri="{FF2B5EF4-FFF2-40B4-BE49-F238E27FC236}">
                <a16:creationId xmlns:a16="http://schemas.microsoft.com/office/drawing/2014/main" id="{7E980FE7-70DD-4C04-AE31-1CDF70354BE6}"/>
              </a:ext>
            </a:extLst>
          </p:cNvPr>
          <p:cNvSpPr>
            <a:spLocks noGrp="1"/>
          </p:cNvSpPr>
          <p:nvPr>
            <p:ph idx="1"/>
          </p:nvPr>
        </p:nvSpPr>
        <p:spPr>
          <a:xfrm>
            <a:off x="838199" y="1825625"/>
            <a:ext cx="6142149" cy="4351338"/>
          </a:xfrm>
        </p:spPr>
        <p:txBody>
          <a:bodyPr/>
          <a:lstStyle/>
          <a:p>
            <a:r>
              <a:rPr lang="en-GB" dirty="0"/>
              <a:t>Cattle (Infra/Engine) vs Pets (Data)</a:t>
            </a:r>
          </a:p>
          <a:p>
            <a:endParaRPr lang="en-GB" dirty="0"/>
          </a:p>
          <a:p>
            <a:endParaRPr lang="en-GB" dirty="0"/>
          </a:p>
          <a:p>
            <a:endParaRPr lang="en-GB" dirty="0"/>
          </a:p>
        </p:txBody>
      </p:sp>
    </p:spTree>
    <p:extLst>
      <p:ext uri="{BB962C8B-B14F-4D97-AF65-F5344CB8AC3E}">
        <p14:creationId xmlns:p14="http://schemas.microsoft.com/office/powerpoint/2010/main" val="3630047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Protecting the data</a:t>
            </a:r>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69</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
        <p:nvSpPr>
          <p:cNvPr id="13" name="TextBox 12">
            <a:extLst>
              <a:ext uri="{FF2B5EF4-FFF2-40B4-BE49-F238E27FC236}">
                <a16:creationId xmlns:a16="http://schemas.microsoft.com/office/drawing/2014/main" id="{1D69462F-08CD-4FA4-8A89-BD5996630D33}"/>
              </a:ext>
            </a:extLst>
          </p:cNvPr>
          <p:cNvSpPr txBox="1"/>
          <p:nvPr/>
        </p:nvSpPr>
        <p:spPr>
          <a:xfrm>
            <a:off x="5689600" y="5938697"/>
            <a:ext cx="6908800" cy="276999"/>
          </a:xfrm>
          <a:prstGeom prst="rect">
            <a:avLst/>
          </a:prstGeom>
          <a:noFill/>
        </p:spPr>
        <p:txBody>
          <a:bodyPr wrap="square">
            <a:spAutoFit/>
          </a:bodyPr>
          <a:lstStyle/>
          <a:p>
            <a:r>
              <a:rPr lang="en-GB" sz="1200" dirty="0">
                <a:hlinkClick r:id="rId3"/>
              </a:rPr>
              <a:t>https://www.slideshare.net/vipyoung/robustness-and-resilience-of-cities-around-the-world/14</a:t>
            </a:r>
            <a:r>
              <a:rPr lang="en-GB" sz="1200" dirty="0"/>
              <a:t> </a:t>
            </a:r>
          </a:p>
        </p:txBody>
      </p:sp>
      <p:sp>
        <p:nvSpPr>
          <p:cNvPr id="14" name="Content Placeholder 5">
            <a:extLst>
              <a:ext uri="{FF2B5EF4-FFF2-40B4-BE49-F238E27FC236}">
                <a16:creationId xmlns:a16="http://schemas.microsoft.com/office/drawing/2014/main" id="{7E980FE7-70DD-4C04-AE31-1CDF70354BE6}"/>
              </a:ext>
            </a:extLst>
          </p:cNvPr>
          <p:cNvSpPr>
            <a:spLocks noGrp="1"/>
          </p:cNvSpPr>
          <p:nvPr>
            <p:ph idx="1"/>
          </p:nvPr>
        </p:nvSpPr>
        <p:spPr>
          <a:xfrm>
            <a:off x="838199" y="1825625"/>
            <a:ext cx="6560713" cy="4351338"/>
          </a:xfrm>
        </p:spPr>
        <p:txBody>
          <a:bodyPr/>
          <a:lstStyle/>
          <a:p>
            <a:r>
              <a:rPr lang="en-GB" dirty="0"/>
              <a:t>Cattle (Infra/Engine) vs Pets (Data)</a:t>
            </a:r>
          </a:p>
          <a:p>
            <a:endParaRPr lang="en-GB" dirty="0"/>
          </a:p>
          <a:p>
            <a:r>
              <a:rPr lang="en-GB" dirty="0"/>
              <a:t>Resilience trumps robustness</a:t>
            </a:r>
          </a:p>
          <a:p>
            <a:pPr lvl="1"/>
            <a:r>
              <a:rPr lang="en-GB" dirty="0"/>
              <a:t>Chaos engineering / Netflix Simian Army</a:t>
            </a:r>
          </a:p>
          <a:p>
            <a:endParaRPr lang="en-GB" dirty="0"/>
          </a:p>
        </p:txBody>
      </p:sp>
      <p:pic>
        <p:nvPicPr>
          <p:cNvPr id="12" name="Picture 11" descr="Graphical user interface, website&#10;&#10;Description automatically generated">
            <a:extLst>
              <a:ext uri="{FF2B5EF4-FFF2-40B4-BE49-F238E27FC236}">
                <a16:creationId xmlns:a16="http://schemas.microsoft.com/office/drawing/2014/main" id="{CB89BF5F-0FC4-445F-AB69-59C401754B52}"/>
              </a:ext>
            </a:extLst>
          </p:cNvPr>
          <p:cNvPicPr>
            <a:picLocks noChangeAspect="1"/>
          </p:cNvPicPr>
          <p:nvPr/>
        </p:nvPicPr>
        <p:blipFill rotWithShape="1">
          <a:blip r:embed="rId4">
            <a:extLst>
              <a:ext uri="{28A0092B-C50C-407E-A947-70E740481C1C}">
                <a14:useLocalDpi xmlns:a14="http://schemas.microsoft.com/office/drawing/2010/main" val="0"/>
              </a:ext>
            </a:extLst>
          </a:blip>
          <a:srcRect t="1102"/>
          <a:stretch/>
        </p:blipFill>
        <p:spPr>
          <a:xfrm>
            <a:off x="7211349" y="1800338"/>
            <a:ext cx="4361392" cy="3991568"/>
          </a:xfrm>
          <a:prstGeom prst="rect">
            <a:avLst/>
          </a:prstGeom>
        </p:spPr>
      </p:pic>
    </p:spTree>
    <p:extLst>
      <p:ext uri="{BB962C8B-B14F-4D97-AF65-F5344CB8AC3E}">
        <p14:creationId xmlns:p14="http://schemas.microsoft.com/office/powerpoint/2010/main" val="41344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A9CCC-DB18-41EC-9309-44B2ACAA040D}"/>
              </a:ext>
            </a:extLst>
          </p:cNvPr>
          <p:cNvSpPr>
            <a:spLocks noGrp="1"/>
          </p:cNvSpPr>
          <p:nvPr>
            <p:ph type="title"/>
          </p:nvPr>
        </p:nvSpPr>
        <p:spPr/>
        <p:txBody>
          <a:bodyPr/>
          <a:lstStyle/>
          <a:p>
            <a:r>
              <a:rPr lang="en-GB" dirty="0">
                <a:ea typeface="Roboto" panose="02000000000000000000" pitchFamily="2" charset="0"/>
              </a:rPr>
              <a:t>Octopus Deploy (General marketing)</a:t>
            </a:r>
          </a:p>
        </p:txBody>
      </p:sp>
      <p:sp>
        <p:nvSpPr>
          <p:cNvPr id="5" name="Content Placeholder 4">
            <a:extLst>
              <a:ext uri="{FF2B5EF4-FFF2-40B4-BE49-F238E27FC236}">
                <a16:creationId xmlns:a16="http://schemas.microsoft.com/office/drawing/2014/main" id="{8FF131C1-3EBA-47D3-9723-A5CF58950440}"/>
              </a:ext>
            </a:extLst>
          </p:cNvPr>
          <p:cNvSpPr>
            <a:spLocks noGrp="1"/>
          </p:cNvSpPr>
          <p:nvPr>
            <p:ph idx="1"/>
          </p:nvPr>
        </p:nvSpPr>
        <p:spPr/>
        <p:txBody>
          <a:bodyPr/>
          <a:lstStyle/>
          <a:p>
            <a:r>
              <a:rPr lang="en-GB" dirty="0"/>
              <a:t>Some </a:t>
            </a:r>
          </a:p>
          <a:p>
            <a:r>
              <a:rPr lang="en-GB" dirty="0"/>
              <a:t>Intro</a:t>
            </a:r>
          </a:p>
          <a:p>
            <a:r>
              <a:rPr lang="en-GB" dirty="0"/>
              <a:t>To</a:t>
            </a:r>
          </a:p>
          <a:p>
            <a:r>
              <a:rPr lang="en-GB" dirty="0"/>
              <a:t>Octopus</a:t>
            </a:r>
          </a:p>
        </p:txBody>
      </p:sp>
      <p:sp>
        <p:nvSpPr>
          <p:cNvPr id="7" name="Slide Number Placeholder 8">
            <a:extLst>
              <a:ext uri="{FF2B5EF4-FFF2-40B4-BE49-F238E27FC236}">
                <a16:creationId xmlns:a16="http://schemas.microsoft.com/office/drawing/2014/main" id="{DABCA50B-13E2-47F8-9601-CD83AAD9A0F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a:t>
            </a:fld>
            <a:endParaRPr lang="en-GB" dirty="0"/>
          </a:p>
        </p:txBody>
      </p:sp>
      <p:sp>
        <p:nvSpPr>
          <p:cNvPr id="6" name="Footer Placeholder 4">
            <a:extLst>
              <a:ext uri="{FF2B5EF4-FFF2-40B4-BE49-F238E27FC236}">
                <a16:creationId xmlns:a16="http://schemas.microsoft.com/office/drawing/2014/main" id="{7635B657-465B-443D-8089-8246A592FD6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F23DF423-3532-4418-93CD-3083C9F46048}"/>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14B486D5-00E3-48DE-BF9B-A3A4B015D084}"/>
              </a:ext>
            </a:extLst>
          </p:cNvPr>
          <p:cNvSpPr/>
          <p:nvPr/>
        </p:nvSpPr>
        <p:spPr>
          <a:xfrm>
            <a:off x="3268492" y="1870075"/>
            <a:ext cx="8263917" cy="4152360"/>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a:p>
            <a:pPr algn="ctr"/>
            <a:r>
              <a:rPr lang="en-GB" sz="2800" dirty="0">
                <a:latin typeface="Roboto" panose="02000000000000000000" pitchFamily="2" charset="0"/>
              </a:rPr>
              <a:t>(Check if Octopus marketing team already have a standard slide for this)</a:t>
            </a:r>
          </a:p>
        </p:txBody>
      </p:sp>
    </p:spTree>
    <p:extLst>
      <p:ext uri="{BB962C8B-B14F-4D97-AF65-F5344CB8AC3E}">
        <p14:creationId xmlns:p14="http://schemas.microsoft.com/office/powerpoint/2010/main" val="3290984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Protecting the data</a:t>
            </a:r>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70</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
        <p:nvSpPr>
          <p:cNvPr id="14" name="Content Placeholder 5">
            <a:extLst>
              <a:ext uri="{FF2B5EF4-FFF2-40B4-BE49-F238E27FC236}">
                <a16:creationId xmlns:a16="http://schemas.microsoft.com/office/drawing/2014/main" id="{7E980FE7-70DD-4C04-AE31-1CDF70354BE6}"/>
              </a:ext>
            </a:extLst>
          </p:cNvPr>
          <p:cNvSpPr>
            <a:spLocks noGrp="1"/>
          </p:cNvSpPr>
          <p:nvPr>
            <p:ph idx="1"/>
          </p:nvPr>
        </p:nvSpPr>
        <p:spPr>
          <a:xfrm>
            <a:off x="838199" y="1825624"/>
            <a:ext cx="6457683" cy="4530725"/>
          </a:xfrm>
        </p:spPr>
        <p:txBody>
          <a:bodyPr>
            <a:normAutofit/>
          </a:bodyPr>
          <a:lstStyle/>
          <a:p>
            <a:r>
              <a:rPr lang="en-GB" dirty="0"/>
              <a:t>Cattle (Infra/Engine) vs Pets (Data)</a:t>
            </a:r>
          </a:p>
          <a:p>
            <a:endParaRPr lang="en-GB" dirty="0"/>
          </a:p>
          <a:p>
            <a:r>
              <a:rPr lang="en-GB" dirty="0"/>
              <a:t>Resilience trumps robustness</a:t>
            </a:r>
          </a:p>
          <a:p>
            <a:pPr lvl="1"/>
            <a:r>
              <a:rPr lang="en-GB" dirty="0"/>
              <a:t>Chaos engineering / Netflix Simian Army</a:t>
            </a:r>
          </a:p>
          <a:p>
            <a:endParaRPr lang="en-GB" dirty="0"/>
          </a:p>
          <a:p>
            <a:r>
              <a:rPr lang="en-GB" dirty="0"/>
              <a:t>Invest in safe deployment patterns:</a:t>
            </a:r>
          </a:p>
          <a:p>
            <a:pPr lvl="1"/>
            <a:r>
              <a:rPr lang="en-GB" dirty="0"/>
              <a:t>Smaller, simpler deployments</a:t>
            </a:r>
          </a:p>
          <a:p>
            <a:pPr marL="0" indent="0">
              <a:buNone/>
            </a:pPr>
            <a:endParaRPr lang="en-GB" dirty="0"/>
          </a:p>
        </p:txBody>
      </p:sp>
      <p:sp>
        <p:nvSpPr>
          <p:cNvPr id="9" name="TextBox 8">
            <a:extLst>
              <a:ext uri="{FF2B5EF4-FFF2-40B4-BE49-F238E27FC236}">
                <a16:creationId xmlns:a16="http://schemas.microsoft.com/office/drawing/2014/main" id="{DEB5358F-638D-4FE9-9E93-EAB0B79452E0}"/>
              </a:ext>
            </a:extLst>
          </p:cNvPr>
          <p:cNvSpPr txBox="1"/>
          <p:nvPr/>
        </p:nvSpPr>
        <p:spPr>
          <a:xfrm>
            <a:off x="6096000" y="5938697"/>
            <a:ext cx="6096000" cy="276999"/>
          </a:xfrm>
          <a:prstGeom prst="rect">
            <a:avLst/>
          </a:prstGeom>
          <a:noFill/>
        </p:spPr>
        <p:txBody>
          <a:bodyPr wrap="square">
            <a:spAutoFit/>
          </a:bodyPr>
          <a:lstStyle/>
          <a:p>
            <a:pPr algn="ctr"/>
            <a:r>
              <a:rPr lang="en-GB" sz="1200" dirty="0">
                <a:hlinkClick r:id="rId3"/>
              </a:rPr>
              <a:t>https://www.slideshare.net/DevOpsDaysJKT/batch-size-matter-thomas-rothe/9</a:t>
            </a:r>
            <a:r>
              <a:rPr lang="en-GB" sz="1200" dirty="0"/>
              <a:t> </a:t>
            </a:r>
          </a:p>
        </p:txBody>
      </p:sp>
      <p:pic>
        <p:nvPicPr>
          <p:cNvPr id="3" name="Picture 2" descr="Graphical user interface&#10;&#10;Description automatically generated">
            <a:extLst>
              <a:ext uri="{FF2B5EF4-FFF2-40B4-BE49-F238E27FC236}">
                <a16:creationId xmlns:a16="http://schemas.microsoft.com/office/drawing/2014/main" id="{8BFC7303-869A-4B6B-8D59-D276BBA10BE9}"/>
              </a:ext>
            </a:extLst>
          </p:cNvPr>
          <p:cNvPicPr>
            <a:picLocks noChangeAspect="1"/>
          </p:cNvPicPr>
          <p:nvPr/>
        </p:nvPicPr>
        <p:blipFill rotWithShape="1">
          <a:blip r:embed="rId4">
            <a:extLst>
              <a:ext uri="{28A0092B-C50C-407E-A947-70E740481C1C}">
                <a14:useLocalDpi xmlns:a14="http://schemas.microsoft.com/office/drawing/2010/main" val="0"/>
              </a:ext>
            </a:extLst>
          </a:blip>
          <a:srcRect b="8183"/>
          <a:stretch/>
        </p:blipFill>
        <p:spPr>
          <a:xfrm>
            <a:off x="7378521" y="2495548"/>
            <a:ext cx="4361392" cy="3190876"/>
          </a:xfrm>
          <a:prstGeom prst="rect">
            <a:avLst/>
          </a:prstGeom>
        </p:spPr>
      </p:pic>
    </p:spTree>
    <p:extLst>
      <p:ext uri="{BB962C8B-B14F-4D97-AF65-F5344CB8AC3E}">
        <p14:creationId xmlns:p14="http://schemas.microsoft.com/office/powerpoint/2010/main" val="1244738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Protecting the data</a:t>
            </a:r>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71</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
        <p:nvSpPr>
          <p:cNvPr id="14" name="Content Placeholder 5">
            <a:extLst>
              <a:ext uri="{FF2B5EF4-FFF2-40B4-BE49-F238E27FC236}">
                <a16:creationId xmlns:a16="http://schemas.microsoft.com/office/drawing/2014/main" id="{7E980FE7-70DD-4C04-AE31-1CDF70354BE6}"/>
              </a:ext>
            </a:extLst>
          </p:cNvPr>
          <p:cNvSpPr>
            <a:spLocks noGrp="1"/>
          </p:cNvSpPr>
          <p:nvPr>
            <p:ph idx="1"/>
          </p:nvPr>
        </p:nvSpPr>
        <p:spPr>
          <a:xfrm>
            <a:off x="838199" y="1825624"/>
            <a:ext cx="6419046" cy="4530725"/>
          </a:xfrm>
        </p:spPr>
        <p:txBody>
          <a:bodyPr>
            <a:normAutofit/>
          </a:bodyPr>
          <a:lstStyle/>
          <a:p>
            <a:r>
              <a:rPr lang="en-GB" dirty="0"/>
              <a:t>Cattle (Infra/Engine) vs Pets (Data)</a:t>
            </a:r>
          </a:p>
          <a:p>
            <a:endParaRPr lang="en-GB" dirty="0"/>
          </a:p>
          <a:p>
            <a:r>
              <a:rPr lang="en-GB" dirty="0"/>
              <a:t>Resilience trumps robustness</a:t>
            </a:r>
          </a:p>
          <a:p>
            <a:pPr lvl="1"/>
            <a:r>
              <a:rPr lang="en-GB" dirty="0"/>
              <a:t>Chaos engineering / Netflix Simian Army</a:t>
            </a:r>
          </a:p>
          <a:p>
            <a:endParaRPr lang="en-GB" dirty="0"/>
          </a:p>
          <a:p>
            <a:r>
              <a:rPr lang="en-GB" dirty="0"/>
              <a:t>Invest in safe deployment patterns:</a:t>
            </a:r>
          </a:p>
          <a:p>
            <a:pPr lvl="1"/>
            <a:r>
              <a:rPr lang="en-GB" dirty="0"/>
              <a:t>Smaller, simpler deployments</a:t>
            </a:r>
          </a:p>
          <a:p>
            <a:pPr lvl="1"/>
            <a:r>
              <a:rPr lang="en-GB" dirty="0"/>
              <a:t>Feedback and fix</a:t>
            </a:r>
          </a:p>
          <a:p>
            <a:pPr marL="0" indent="0">
              <a:buNone/>
            </a:pPr>
            <a:endParaRPr lang="en-GB" dirty="0"/>
          </a:p>
        </p:txBody>
      </p:sp>
      <p:sp>
        <p:nvSpPr>
          <p:cNvPr id="9" name="TextBox 8">
            <a:extLst>
              <a:ext uri="{FF2B5EF4-FFF2-40B4-BE49-F238E27FC236}">
                <a16:creationId xmlns:a16="http://schemas.microsoft.com/office/drawing/2014/main" id="{DEB5358F-638D-4FE9-9E93-EAB0B79452E0}"/>
              </a:ext>
            </a:extLst>
          </p:cNvPr>
          <p:cNvSpPr txBox="1"/>
          <p:nvPr/>
        </p:nvSpPr>
        <p:spPr>
          <a:xfrm>
            <a:off x="6096000" y="5938697"/>
            <a:ext cx="6096000" cy="276999"/>
          </a:xfrm>
          <a:prstGeom prst="rect">
            <a:avLst/>
          </a:prstGeom>
          <a:noFill/>
        </p:spPr>
        <p:txBody>
          <a:bodyPr wrap="square">
            <a:spAutoFit/>
          </a:bodyPr>
          <a:lstStyle/>
          <a:p>
            <a:pPr algn="ctr"/>
            <a:r>
              <a:rPr lang="en-GB" sz="1200" dirty="0">
                <a:hlinkClick r:id="rId3"/>
              </a:rPr>
              <a:t>https://itrevolution.com/the-three-ways-principles-underpinning-devops/</a:t>
            </a:r>
            <a:r>
              <a:rPr lang="en-GB" sz="1200" dirty="0"/>
              <a:t> </a:t>
            </a:r>
          </a:p>
        </p:txBody>
      </p:sp>
      <p:pic>
        <p:nvPicPr>
          <p:cNvPr id="17" name="Picture 16" descr="Text, letter&#10;&#10;Description automatically generated">
            <a:extLst>
              <a:ext uri="{FF2B5EF4-FFF2-40B4-BE49-F238E27FC236}">
                <a16:creationId xmlns:a16="http://schemas.microsoft.com/office/drawing/2014/main" id="{5F7B4877-515F-4DDD-99BF-D84FA529E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245" y="2327506"/>
            <a:ext cx="4363660" cy="3540864"/>
          </a:xfrm>
          <a:prstGeom prst="rect">
            <a:avLst/>
          </a:prstGeom>
        </p:spPr>
      </p:pic>
    </p:spTree>
    <p:extLst>
      <p:ext uri="{BB962C8B-B14F-4D97-AF65-F5344CB8AC3E}">
        <p14:creationId xmlns:p14="http://schemas.microsoft.com/office/powerpoint/2010/main" val="635649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Protecting the data</a:t>
            </a:r>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72</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
        <p:nvSpPr>
          <p:cNvPr id="14" name="Content Placeholder 5">
            <a:extLst>
              <a:ext uri="{FF2B5EF4-FFF2-40B4-BE49-F238E27FC236}">
                <a16:creationId xmlns:a16="http://schemas.microsoft.com/office/drawing/2014/main" id="{7E980FE7-70DD-4C04-AE31-1CDF70354BE6}"/>
              </a:ext>
            </a:extLst>
          </p:cNvPr>
          <p:cNvSpPr>
            <a:spLocks noGrp="1"/>
          </p:cNvSpPr>
          <p:nvPr>
            <p:ph idx="1"/>
          </p:nvPr>
        </p:nvSpPr>
        <p:spPr>
          <a:xfrm>
            <a:off x="838198" y="1825624"/>
            <a:ext cx="6380409" cy="4530725"/>
          </a:xfrm>
        </p:spPr>
        <p:txBody>
          <a:bodyPr>
            <a:normAutofit/>
          </a:bodyPr>
          <a:lstStyle/>
          <a:p>
            <a:r>
              <a:rPr lang="en-GB" dirty="0"/>
              <a:t>Cattle (Infra/Engine) vs Pets (Data)</a:t>
            </a:r>
          </a:p>
          <a:p>
            <a:endParaRPr lang="en-GB" dirty="0"/>
          </a:p>
          <a:p>
            <a:r>
              <a:rPr lang="en-GB" dirty="0"/>
              <a:t>Resilience trumps robustness</a:t>
            </a:r>
          </a:p>
          <a:p>
            <a:pPr lvl="1"/>
            <a:r>
              <a:rPr lang="en-GB" dirty="0"/>
              <a:t>Chaos engineering / Netflix Simian Army</a:t>
            </a:r>
          </a:p>
          <a:p>
            <a:endParaRPr lang="en-GB" dirty="0"/>
          </a:p>
          <a:p>
            <a:r>
              <a:rPr lang="en-GB" dirty="0"/>
              <a:t>Invest in safe deployment patterns:</a:t>
            </a:r>
          </a:p>
          <a:p>
            <a:pPr lvl="1"/>
            <a:r>
              <a:rPr lang="en-GB" dirty="0"/>
              <a:t>Smaller, simpler deployments</a:t>
            </a:r>
          </a:p>
          <a:p>
            <a:pPr lvl="1"/>
            <a:r>
              <a:rPr lang="en-GB" dirty="0"/>
              <a:t>Feedback and fix</a:t>
            </a:r>
          </a:p>
          <a:p>
            <a:pPr lvl="1"/>
            <a:r>
              <a:rPr lang="en-GB" dirty="0"/>
              <a:t>Patterns that avoid rollbacks</a:t>
            </a:r>
          </a:p>
          <a:p>
            <a:pPr marL="0" indent="0">
              <a:buNone/>
            </a:pPr>
            <a:endParaRPr lang="en-GB" dirty="0"/>
          </a:p>
        </p:txBody>
      </p:sp>
      <p:sp>
        <p:nvSpPr>
          <p:cNvPr id="9" name="TextBox 8">
            <a:extLst>
              <a:ext uri="{FF2B5EF4-FFF2-40B4-BE49-F238E27FC236}">
                <a16:creationId xmlns:a16="http://schemas.microsoft.com/office/drawing/2014/main" id="{DEB5358F-638D-4FE9-9E93-EAB0B79452E0}"/>
              </a:ext>
            </a:extLst>
          </p:cNvPr>
          <p:cNvSpPr txBox="1"/>
          <p:nvPr/>
        </p:nvSpPr>
        <p:spPr>
          <a:xfrm>
            <a:off x="6096000" y="5938697"/>
            <a:ext cx="6096000" cy="276999"/>
          </a:xfrm>
          <a:prstGeom prst="rect">
            <a:avLst/>
          </a:prstGeom>
          <a:noFill/>
        </p:spPr>
        <p:txBody>
          <a:bodyPr wrap="square">
            <a:spAutoFit/>
          </a:bodyPr>
          <a:lstStyle/>
          <a:p>
            <a:pPr algn="ctr"/>
            <a:r>
              <a:rPr lang="en-GB" sz="1200" dirty="0">
                <a:hlinkClick r:id="rId3"/>
              </a:rPr>
              <a:t>https://blog.turbinelabs.io/deploy-not-equal-release-part-two-acbfe402a91c</a:t>
            </a:r>
            <a:r>
              <a:rPr lang="en-GB" sz="1200" dirty="0"/>
              <a:t> </a:t>
            </a:r>
          </a:p>
        </p:txBody>
      </p:sp>
      <p:pic>
        <p:nvPicPr>
          <p:cNvPr id="10" name="Picture 2" descr="Image for post">
            <a:extLst>
              <a:ext uri="{FF2B5EF4-FFF2-40B4-BE49-F238E27FC236}">
                <a16:creationId xmlns:a16="http://schemas.microsoft.com/office/drawing/2014/main" id="{609A5AD8-B448-49ED-A79F-0919A5DBA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260" y="2449582"/>
            <a:ext cx="4361393" cy="348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40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Loose-coupling</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38199" y="1825625"/>
            <a:ext cx="5491767" cy="4351338"/>
          </a:xfrm>
        </p:spPr>
        <p:txBody>
          <a:bodyPr>
            <a:normAutofit/>
          </a:bodyPr>
          <a:lstStyle/>
          <a:p>
            <a:r>
              <a:rPr lang="en-GB" sz="2400" dirty="0"/>
              <a:t>Modular, independent services with a formal communication tier</a:t>
            </a:r>
          </a:p>
          <a:p>
            <a:r>
              <a:rPr lang="en-GB" sz="2400" dirty="0"/>
              <a:t>No direct comms between DBs</a:t>
            </a:r>
          </a:p>
          <a:p>
            <a:r>
              <a:rPr lang="en-GB" sz="2400" dirty="0"/>
              <a:t>Services run independently and are coded defensively to contain failure</a:t>
            </a:r>
          </a:p>
          <a:p>
            <a:endParaRPr lang="en-GB" sz="2400" dirty="0"/>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73</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pic>
        <p:nvPicPr>
          <p:cNvPr id="9" name="Picture 8" descr="Diagram&#10;&#10;Description automatically generated">
            <a:extLst>
              <a:ext uri="{FF2B5EF4-FFF2-40B4-BE49-F238E27FC236}">
                <a16:creationId xmlns:a16="http://schemas.microsoft.com/office/drawing/2014/main" id="{BDAE35F2-CCCE-4F8A-B249-057FC82E776F}"/>
              </a:ext>
            </a:extLst>
          </p:cNvPr>
          <p:cNvPicPr/>
          <p:nvPr/>
        </p:nvPicPr>
        <p:blipFill>
          <a:blip r:embed="rId3">
            <a:extLst>
              <a:ext uri="{28A0092B-C50C-407E-A947-70E740481C1C}">
                <a14:useLocalDpi xmlns:a14="http://schemas.microsoft.com/office/drawing/2010/main" val="0"/>
              </a:ext>
            </a:extLst>
          </a:blip>
          <a:stretch>
            <a:fillRect/>
          </a:stretch>
        </p:blipFill>
        <p:spPr>
          <a:xfrm>
            <a:off x="6417787" y="2461744"/>
            <a:ext cx="5677622" cy="3079100"/>
          </a:xfrm>
          <a:prstGeom prst="rect">
            <a:avLst/>
          </a:prstGeom>
        </p:spPr>
      </p:pic>
      <p:sp>
        <p:nvSpPr>
          <p:cNvPr id="2" name="Rectangle 1">
            <a:extLst>
              <a:ext uri="{FF2B5EF4-FFF2-40B4-BE49-F238E27FC236}">
                <a16:creationId xmlns:a16="http://schemas.microsoft.com/office/drawing/2014/main" id="{3D54495D-FB0C-4C57-9C9B-8E5FBC9A3B4E}"/>
              </a:ext>
            </a:extLst>
          </p:cNvPr>
          <p:cNvSpPr/>
          <p:nvPr/>
        </p:nvSpPr>
        <p:spPr>
          <a:xfrm>
            <a:off x="7720884" y="4617076"/>
            <a:ext cx="940157" cy="83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706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Loose-coupling</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38199" y="1825625"/>
            <a:ext cx="5968286" cy="4351338"/>
          </a:xfrm>
        </p:spPr>
        <p:txBody>
          <a:bodyPr>
            <a:normAutofit/>
          </a:bodyPr>
          <a:lstStyle/>
          <a:p>
            <a:r>
              <a:rPr lang="en-GB" sz="2400" dirty="0"/>
              <a:t>Modular, independent services with a formal communication tier</a:t>
            </a:r>
          </a:p>
          <a:p>
            <a:r>
              <a:rPr lang="en-GB" sz="2400" dirty="0"/>
              <a:t>No direct comms between DBs</a:t>
            </a:r>
          </a:p>
          <a:p>
            <a:r>
              <a:rPr lang="en-GB" sz="2400" dirty="0"/>
              <a:t>Services run independently and are coded defensively</a:t>
            </a:r>
          </a:p>
          <a:p>
            <a:r>
              <a:rPr lang="en-GB" sz="2400" dirty="0"/>
              <a:t>Modules are logically broken down based on Bounded Contexts</a:t>
            </a:r>
          </a:p>
          <a:p>
            <a:endParaRPr lang="en-GB" sz="2400" dirty="0"/>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74</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pic>
        <p:nvPicPr>
          <p:cNvPr id="10" name="Picture 9" descr="Diagram&#10;&#10;Description automatically generated">
            <a:extLst>
              <a:ext uri="{FF2B5EF4-FFF2-40B4-BE49-F238E27FC236}">
                <a16:creationId xmlns:a16="http://schemas.microsoft.com/office/drawing/2014/main" id="{3437DAE8-613E-4CF8-BBDF-68DA8AD3AA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92008" y="2226151"/>
            <a:ext cx="5731510" cy="3550285"/>
          </a:xfrm>
          <a:prstGeom prst="rect">
            <a:avLst/>
          </a:prstGeom>
          <a:noFill/>
          <a:ln>
            <a:noFill/>
          </a:ln>
        </p:spPr>
      </p:pic>
      <p:sp>
        <p:nvSpPr>
          <p:cNvPr id="12" name="TextBox 11">
            <a:extLst>
              <a:ext uri="{FF2B5EF4-FFF2-40B4-BE49-F238E27FC236}">
                <a16:creationId xmlns:a16="http://schemas.microsoft.com/office/drawing/2014/main" id="{9F510E48-61F4-4700-BAEB-B1CE1F1AF885}"/>
              </a:ext>
            </a:extLst>
          </p:cNvPr>
          <p:cNvSpPr txBox="1"/>
          <p:nvPr/>
        </p:nvSpPr>
        <p:spPr>
          <a:xfrm>
            <a:off x="7479610" y="5851158"/>
            <a:ext cx="4038601" cy="276999"/>
          </a:xfrm>
          <a:prstGeom prst="rect">
            <a:avLst/>
          </a:prstGeom>
          <a:noFill/>
        </p:spPr>
        <p:txBody>
          <a:bodyPr wrap="square">
            <a:spAutoFit/>
          </a:bodyPr>
          <a:lstStyle/>
          <a:p>
            <a:r>
              <a:rPr lang="en-GB" sz="1200" dirty="0">
                <a:hlinkClick r:id="rId4"/>
              </a:rPr>
              <a:t>https://martinfowler.com/bliki/BoundedContext.html</a:t>
            </a:r>
            <a:r>
              <a:rPr lang="en-GB" sz="1200" dirty="0"/>
              <a:t> </a:t>
            </a:r>
          </a:p>
        </p:txBody>
      </p:sp>
    </p:spTree>
    <p:extLst>
      <p:ext uri="{BB962C8B-B14F-4D97-AF65-F5344CB8AC3E}">
        <p14:creationId xmlns:p14="http://schemas.microsoft.com/office/powerpoint/2010/main" val="1266823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Loose-coupling</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38199" y="1825625"/>
            <a:ext cx="5968286" cy="4351338"/>
          </a:xfrm>
        </p:spPr>
        <p:txBody>
          <a:bodyPr>
            <a:normAutofit/>
          </a:bodyPr>
          <a:lstStyle/>
          <a:p>
            <a:r>
              <a:rPr lang="en-GB" sz="2400" dirty="0"/>
              <a:t>Modular, independent services with a formal communication tier</a:t>
            </a:r>
          </a:p>
          <a:p>
            <a:r>
              <a:rPr lang="en-GB" sz="2400" dirty="0"/>
              <a:t>No direct comms between DBs</a:t>
            </a:r>
          </a:p>
          <a:p>
            <a:r>
              <a:rPr lang="en-GB" sz="2400" dirty="0"/>
              <a:t>Services run independently and are coded defensively</a:t>
            </a:r>
          </a:p>
          <a:p>
            <a:r>
              <a:rPr lang="en-GB" sz="2400" dirty="0"/>
              <a:t>Modules are logically broken down based on Bounded Contexts</a:t>
            </a:r>
          </a:p>
          <a:p>
            <a:r>
              <a:rPr lang="en-GB" sz="2400" dirty="0"/>
              <a:t>Further reading:</a:t>
            </a:r>
          </a:p>
          <a:p>
            <a:pPr lvl="1"/>
            <a:r>
              <a:rPr lang="en-GB" sz="2000" dirty="0"/>
              <a:t>Domain-Driven Design, Eric Evans</a:t>
            </a:r>
          </a:p>
          <a:p>
            <a:pPr lvl="1"/>
            <a:r>
              <a:rPr lang="en-GB" sz="2000" dirty="0"/>
              <a:t>Domain-Driven Design Distilled, Vaughn Vernon</a:t>
            </a:r>
          </a:p>
          <a:p>
            <a:endParaRPr lang="en-GB" sz="2400" dirty="0"/>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75</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pic>
        <p:nvPicPr>
          <p:cNvPr id="1026" name="Picture 2" descr="Domain-Driven Design Distilled (Vernon: 2016)">
            <a:extLst>
              <a:ext uri="{FF2B5EF4-FFF2-40B4-BE49-F238E27FC236}">
                <a16:creationId xmlns:a16="http://schemas.microsoft.com/office/drawing/2014/main" id="{5556DAD1-699F-4AFF-A6CB-7818FF3D1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9395" y="3071610"/>
            <a:ext cx="2308728" cy="3055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main-Driven Design: Tackling Complexity in the Heart of Software:  Amazon.co.uk: Evans, Eric: 8601300201665: Books">
            <a:extLst>
              <a:ext uri="{FF2B5EF4-FFF2-40B4-BE49-F238E27FC236}">
                <a16:creationId xmlns:a16="http://schemas.microsoft.com/office/drawing/2014/main" id="{A6D9D9E2-CE9A-4021-8947-6902272FA6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885" y="1825625"/>
            <a:ext cx="2304110" cy="305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649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7E93A-FE03-4A01-8618-1F305AA316E9}"/>
              </a:ext>
            </a:extLst>
          </p:cNvPr>
          <p:cNvSpPr>
            <a:spLocks noGrp="1"/>
          </p:cNvSpPr>
          <p:nvPr>
            <p:ph type="title"/>
          </p:nvPr>
        </p:nvSpPr>
        <p:spPr/>
        <p:txBody>
          <a:bodyPr/>
          <a:lstStyle/>
          <a:p>
            <a:r>
              <a:rPr lang="en-GB" dirty="0"/>
              <a:t>Database DevOps: </a:t>
            </a:r>
            <a:br>
              <a:rPr lang="en-GB" dirty="0"/>
            </a:br>
            <a:r>
              <a:rPr lang="en-GB" sz="4400" i="1" dirty="0"/>
              <a:t>Database source control and deployment…</a:t>
            </a:r>
            <a:endParaRPr lang="en-GB" i="1" dirty="0"/>
          </a:p>
        </p:txBody>
      </p:sp>
      <p:sp>
        <p:nvSpPr>
          <p:cNvPr id="5" name="Text Placeholder 4">
            <a:extLst>
              <a:ext uri="{FF2B5EF4-FFF2-40B4-BE49-F238E27FC236}">
                <a16:creationId xmlns:a16="http://schemas.microsoft.com/office/drawing/2014/main" id="{64D5E922-7E26-4EFC-9369-A33DD2FF8CA6}"/>
              </a:ext>
            </a:extLst>
          </p:cNvPr>
          <p:cNvSpPr>
            <a:spLocks noGrp="1"/>
          </p:cNvSpPr>
          <p:nvPr>
            <p:ph type="body" idx="1"/>
          </p:nvPr>
        </p:nvSpPr>
        <p:spPr/>
        <p:txBody>
          <a:bodyPr/>
          <a:lstStyle/>
          <a:p>
            <a:endParaRPr lang="en-GB"/>
          </a:p>
        </p:txBody>
      </p:sp>
      <p:sp>
        <p:nvSpPr>
          <p:cNvPr id="6" name="Slide Number Placeholder 8">
            <a:extLst>
              <a:ext uri="{FF2B5EF4-FFF2-40B4-BE49-F238E27FC236}">
                <a16:creationId xmlns:a16="http://schemas.microsoft.com/office/drawing/2014/main" id="{3D95F0DA-43B3-474C-8BAB-AF5E813BD8B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76</a:t>
            </a:fld>
            <a:endParaRPr lang="en-GB" dirty="0"/>
          </a:p>
        </p:txBody>
      </p:sp>
      <p:sp>
        <p:nvSpPr>
          <p:cNvPr id="7" name="Footer Placeholder 4">
            <a:extLst>
              <a:ext uri="{FF2B5EF4-FFF2-40B4-BE49-F238E27FC236}">
                <a16:creationId xmlns:a16="http://schemas.microsoft.com/office/drawing/2014/main" id="{CB1A81F2-92B9-4A16-AC27-2041140B3D79}"/>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4147597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029127" y="2848515"/>
            <a:ext cx="6133747" cy="1160971"/>
            <a:chOff x="2753430" y="2848701"/>
            <a:chExt cx="6133747" cy="1160971"/>
          </a:xfrm>
        </p:grpSpPr>
        <p:sp>
          <p:nvSpPr>
            <p:cNvPr id="15" name="Right Arrow 14"/>
            <p:cNvSpPr/>
            <p:nvPr/>
          </p:nvSpPr>
          <p:spPr>
            <a:xfrm>
              <a:off x="5139443" y="3023492"/>
              <a:ext cx="1361722" cy="811389"/>
            </a:xfrm>
            <a:prstGeom prst="rightArrow">
              <a:avLst/>
            </a:prstGeom>
            <a:solidFill>
              <a:srgbClr val="2F93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Roboto" panose="02000000000000000000" pitchFamily="2" charset="0"/>
                <a:ea typeface="Roboto" panose="02000000000000000000" pitchFamily="2" charset="0"/>
                <a:cs typeface="Roboto" charset="0"/>
              </a:endParaRPr>
            </a:p>
          </p:txBody>
        </p:sp>
        <p:sp>
          <p:nvSpPr>
            <p:cNvPr id="16" name="Title 9"/>
            <p:cNvSpPr txBox="1">
              <a:spLocks/>
            </p:cNvSpPr>
            <p:nvPr/>
          </p:nvSpPr>
          <p:spPr>
            <a:xfrm>
              <a:off x="2753430"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b="1" dirty="0">
                  <a:solidFill>
                    <a:srgbClr val="2F93E0"/>
                  </a:solidFill>
                  <a:latin typeface="Roboto" panose="02000000000000000000" pitchFamily="2" charset="0"/>
                  <a:ea typeface="Roboto" panose="02000000000000000000" pitchFamily="2" charset="0"/>
                  <a:cs typeface="Roboto" charset="0"/>
                </a:rPr>
                <a:t>V1</a:t>
              </a:r>
              <a:endParaRPr lang="en-US" sz="8000" b="1" dirty="0">
                <a:solidFill>
                  <a:srgbClr val="2F93E0"/>
                </a:solidFill>
                <a:latin typeface="Roboto" panose="02000000000000000000" pitchFamily="2" charset="0"/>
                <a:ea typeface="Roboto" panose="02000000000000000000" pitchFamily="2" charset="0"/>
                <a:cs typeface="Roboto" charset="0"/>
              </a:endParaRPr>
            </a:p>
          </p:txBody>
        </p:sp>
        <p:sp>
          <p:nvSpPr>
            <p:cNvPr id="17" name="Title 9"/>
            <p:cNvSpPr txBox="1">
              <a:spLocks/>
            </p:cNvSpPr>
            <p:nvPr/>
          </p:nvSpPr>
          <p:spPr>
            <a:xfrm>
              <a:off x="7132108"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b="1" dirty="0">
                  <a:solidFill>
                    <a:srgbClr val="2F93E0"/>
                  </a:solidFill>
                  <a:latin typeface="Roboto" panose="02000000000000000000" pitchFamily="2" charset="0"/>
                  <a:ea typeface="Roboto" panose="02000000000000000000" pitchFamily="2" charset="0"/>
                  <a:cs typeface="Roboto" charset="0"/>
                </a:rPr>
                <a:t>V2</a:t>
              </a:r>
              <a:endParaRPr lang="en-US" sz="8000" b="1" dirty="0">
                <a:solidFill>
                  <a:srgbClr val="2F93E0"/>
                </a:solidFill>
                <a:latin typeface="Roboto" panose="02000000000000000000" pitchFamily="2" charset="0"/>
                <a:ea typeface="Roboto" panose="02000000000000000000" pitchFamily="2" charset="0"/>
                <a:cs typeface="Roboto" charset="0"/>
              </a:endParaRPr>
            </a:p>
          </p:txBody>
        </p:sp>
      </p:grpSp>
      <p:sp>
        <p:nvSpPr>
          <p:cNvPr id="7" name="Title 4">
            <a:extLst>
              <a:ext uri="{FF2B5EF4-FFF2-40B4-BE49-F238E27FC236}">
                <a16:creationId xmlns:a16="http://schemas.microsoft.com/office/drawing/2014/main" id="{C0CAC633-B4C2-43EF-ADB3-A0EFA0DF8C1C}"/>
              </a:ext>
            </a:extLst>
          </p:cNvPr>
          <p:cNvSpPr>
            <a:spLocks noGrp="1"/>
          </p:cNvSpPr>
          <p:nvPr>
            <p:ph type="title"/>
          </p:nvPr>
        </p:nvSpPr>
        <p:spPr>
          <a:xfrm>
            <a:off x="838200" y="365125"/>
            <a:ext cx="10515600" cy="1325563"/>
          </a:xfrm>
        </p:spPr>
        <p:txBody>
          <a:bodyPr/>
          <a:lstStyle/>
          <a:p>
            <a:r>
              <a:rPr lang="en-GB" dirty="0"/>
              <a:t>Model/State vs Migration</a:t>
            </a:r>
          </a:p>
        </p:txBody>
      </p:sp>
      <p:sp>
        <p:nvSpPr>
          <p:cNvPr id="8" name="Slide Number Placeholder 8">
            <a:extLst>
              <a:ext uri="{FF2B5EF4-FFF2-40B4-BE49-F238E27FC236}">
                <a16:creationId xmlns:a16="http://schemas.microsoft.com/office/drawing/2014/main" id="{B7597930-F176-4164-BEFC-FAB95D561D4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77</a:t>
            </a:fld>
            <a:endParaRPr lang="en-GB" dirty="0"/>
          </a:p>
        </p:txBody>
      </p:sp>
      <p:sp>
        <p:nvSpPr>
          <p:cNvPr id="9" name="Footer Placeholder 4">
            <a:extLst>
              <a:ext uri="{FF2B5EF4-FFF2-40B4-BE49-F238E27FC236}">
                <a16:creationId xmlns:a16="http://schemas.microsoft.com/office/drawing/2014/main" id="{88EA6380-0517-49E2-9DC5-55F7CF162CEE}"/>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1" name="Title Placeholder 1">
            <a:extLst>
              <a:ext uri="{FF2B5EF4-FFF2-40B4-BE49-F238E27FC236}">
                <a16:creationId xmlns:a16="http://schemas.microsoft.com/office/drawing/2014/main" id="{6B8265AE-838F-4733-B990-6D2B76199526}"/>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1573981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29127" y="2848701"/>
            <a:ext cx="6133747" cy="1160971"/>
            <a:chOff x="2753430" y="2848701"/>
            <a:chExt cx="6133747" cy="1160971"/>
          </a:xfrm>
        </p:grpSpPr>
        <p:sp>
          <p:nvSpPr>
            <p:cNvPr id="14" name="Right Arrow 13"/>
            <p:cNvSpPr/>
            <p:nvPr/>
          </p:nvSpPr>
          <p:spPr>
            <a:xfrm>
              <a:off x="4994805" y="2937309"/>
              <a:ext cx="1650998" cy="983756"/>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charset="0"/>
              </a:endParaRPr>
            </a:p>
          </p:txBody>
        </p:sp>
        <p:sp>
          <p:nvSpPr>
            <p:cNvPr id="15" name="Title 9"/>
            <p:cNvSpPr txBox="1">
              <a:spLocks/>
            </p:cNvSpPr>
            <p:nvPr/>
          </p:nvSpPr>
          <p:spPr>
            <a:xfrm>
              <a:off x="2753430"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b="1" dirty="0">
                  <a:solidFill>
                    <a:srgbClr val="2F93E0"/>
                  </a:solidFill>
                  <a:latin typeface="Roboto" panose="02000000000000000000" pitchFamily="2" charset="0"/>
                  <a:ea typeface="Roboto" panose="02000000000000000000" pitchFamily="2" charset="0"/>
                  <a:cs typeface="Roboto" charset="0"/>
                </a:rPr>
                <a:t>V1</a:t>
              </a:r>
              <a:endParaRPr lang="en-US" sz="8000" b="1" dirty="0">
                <a:solidFill>
                  <a:srgbClr val="2F93E0"/>
                </a:solidFill>
                <a:latin typeface="Roboto" panose="02000000000000000000" pitchFamily="2" charset="0"/>
                <a:ea typeface="Roboto" panose="02000000000000000000" pitchFamily="2" charset="0"/>
                <a:cs typeface="Roboto" charset="0"/>
              </a:endParaRPr>
            </a:p>
          </p:txBody>
        </p:sp>
        <p:sp>
          <p:nvSpPr>
            <p:cNvPr id="16" name="Title 9"/>
            <p:cNvSpPr txBox="1">
              <a:spLocks/>
            </p:cNvSpPr>
            <p:nvPr/>
          </p:nvSpPr>
          <p:spPr>
            <a:xfrm>
              <a:off x="7132108"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b="1" dirty="0">
                  <a:solidFill>
                    <a:srgbClr val="2F93E0"/>
                  </a:solidFill>
                  <a:latin typeface="Roboto" panose="02000000000000000000" pitchFamily="2" charset="0"/>
                  <a:ea typeface="Roboto" panose="02000000000000000000" pitchFamily="2" charset="0"/>
                  <a:cs typeface="Roboto" charset="0"/>
                </a:rPr>
                <a:t>V2</a:t>
              </a:r>
              <a:endParaRPr lang="en-US" sz="8000" b="1" dirty="0">
                <a:solidFill>
                  <a:srgbClr val="2F93E0"/>
                </a:solidFill>
                <a:latin typeface="Roboto" panose="02000000000000000000" pitchFamily="2" charset="0"/>
                <a:ea typeface="Roboto" panose="02000000000000000000" pitchFamily="2" charset="0"/>
                <a:cs typeface="Roboto" charset="0"/>
              </a:endParaRPr>
            </a:p>
          </p:txBody>
        </p:sp>
      </p:grpSp>
      <p:sp>
        <p:nvSpPr>
          <p:cNvPr id="2" name="Title 1"/>
          <p:cNvSpPr>
            <a:spLocks noGrp="1"/>
          </p:cNvSpPr>
          <p:nvPr>
            <p:ph type="title"/>
          </p:nvPr>
        </p:nvSpPr>
        <p:spPr/>
        <p:txBody>
          <a:bodyPr>
            <a:normAutofit/>
          </a:bodyPr>
          <a:lstStyle/>
          <a:p>
            <a:r>
              <a:rPr lang="en-GB" dirty="0"/>
              <a:t>Migrations-based solutions</a:t>
            </a:r>
            <a:endParaRPr lang="en-US" dirty="0"/>
          </a:p>
        </p:txBody>
      </p:sp>
      <p:sp>
        <p:nvSpPr>
          <p:cNvPr id="7" name="Slide Number Placeholder 8">
            <a:extLst>
              <a:ext uri="{FF2B5EF4-FFF2-40B4-BE49-F238E27FC236}">
                <a16:creationId xmlns:a16="http://schemas.microsoft.com/office/drawing/2014/main" id="{59C6D5BF-1A08-48C8-B942-1BF0518DC9BC}"/>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78</a:t>
            </a:fld>
            <a:endParaRPr lang="en-GB" dirty="0"/>
          </a:p>
        </p:txBody>
      </p:sp>
      <p:sp>
        <p:nvSpPr>
          <p:cNvPr id="8" name="Footer Placeholder 4">
            <a:extLst>
              <a:ext uri="{FF2B5EF4-FFF2-40B4-BE49-F238E27FC236}">
                <a16:creationId xmlns:a16="http://schemas.microsoft.com/office/drawing/2014/main" id="{A72C19CF-A29A-4DBB-BDBB-1BC192B426A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7E50AD27-7D4E-4B14-94CA-C84A97F8E900}"/>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2668081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6727" y="2848701"/>
            <a:ext cx="6133747" cy="1160971"/>
            <a:chOff x="2601030" y="2848701"/>
            <a:chExt cx="6133747" cy="1160971"/>
          </a:xfrm>
        </p:grpSpPr>
        <p:sp>
          <p:nvSpPr>
            <p:cNvPr id="9" name="Right Arrow 8"/>
            <p:cNvSpPr/>
            <p:nvPr/>
          </p:nvSpPr>
          <p:spPr>
            <a:xfrm>
              <a:off x="5139443" y="3023492"/>
              <a:ext cx="1361722" cy="811389"/>
            </a:xfrm>
            <a:prstGeom prst="rightArrow">
              <a:avLst/>
            </a:prstGeom>
            <a:solidFill>
              <a:srgbClr val="2F93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Roboto" panose="02000000000000000000" pitchFamily="2" charset="0"/>
                <a:ea typeface="Roboto" panose="02000000000000000000" pitchFamily="2" charset="0"/>
                <a:cs typeface="Roboto" charset="0"/>
              </a:endParaRPr>
            </a:p>
          </p:txBody>
        </p:sp>
        <p:sp>
          <p:nvSpPr>
            <p:cNvPr id="12" name="Title 9"/>
            <p:cNvSpPr txBox="1">
              <a:spLocks/>
            </p:cNvSpPr>
            <p:nvPr/>
          </p:nvSpPr>
          <p:spPr>
            <a:xfrm>
              <a:off x="2601030"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9600" b="1" dirty="0">
                  <a:solidFill>
                    <a:srgbClr val="FF0000"/>
                  </a:solidFill>
                  <a:latin typeface="Roboto" panose="02000000000000000000" pitchFamily="2" charset="0"/>
                  <a:ea typeface="Roboto" panose="02000000000000000000" pitchFamily="2" charset="0"/>
                  <a:cs typeface="Roboto" charset="0"/>
                </a:rPr>
                <a:t>V1</a:t>
              </a:r>
              <a:endParaRPr lang="en-US" sz="9600" b="1" dirty="0">
                <a:solidFill>
                  <a:srgbClr val="FF0000"/>
                </a:solidFill>
                <a:latin typeface="Roboto" panose="02000000000000000000" pitchFamily="2" charset="0"/>
                <a:ea typeface="Roboto" panose="02000000000000000000" pitchFamily="2" charset="0"/>
                <a:cs typeface="Roboto" charset="0"/>
              </a:endParaRPr>
            </a:p>
          </p:txBody>
        </p:sp>
        <p:sp>
          <p:nvSpPr>
            <p:cNvPr id="13" name="Title 9"/>
            <p:cNvSpPr txBox="1">
              <a:spLocks/>
            </p:cNvSpPr>
            <p:nvPr/>
          </p:nvSpPr>
          <p:spPr>
            <a:xfrm>
              <a:off x="6979708" y="2848701"/>
              <a:ext cx="1755069" cy="1160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9600" b="1" dirty="0">
                  <a:solidFill>
                    <a:srgbClr val="FF0000"/>
                  </a:solidFill>
                  <a:latin typeface="Roboto" panose="02000000000000000000" pitchFamily="2" charset="0"/>
                  <a:ea typeface="Roboto" panose="02000000000000000000" pitchFamily="2" charset="0"/>
                  <a:cs typeface="Roboto" charset="0"/>
                </a:rPr>
                <a:t>V2</a:t>
              </a:r>
              <a:endParaRPr lang="en-US" sz="9600" b="1" dirty="0">
                <a:solidFill>
                  <a:srgbClr val="FF0000"/>
                </a:solidFill>
                <a:latin typeface="Roboto" panose="02000000000000000000" pitchFamily="2" charset="0"/>
                <a:ea typeface="Roboto" panose="02000000000000000000" pitchFamily="2" charset="0"/>
                <a:cs typeface="Roboto" charset="0"/>
              </a:endParaRPr>
            </a:p>
          </p:txBody>
        </p:sp>
      </p:grpSp>
      <p:sp>
        <p:nvSpPr>
          <p:cNvPr id="3" name="Title 2">
            <a:extLst>
              <a:ext uri="{FF2B5EF4-FFF2-40B4-BE49-F238E27FC236}">
                <a16:creationId xmlns:a16="http://schemas.microsoft.com/office/drawing/2014/main" id="{67C9EB1E-47E0-41C8-9E7E-B4708F80500E}"/>
              </a:ext>
            </a:extLst>
          </p:cNvPr>
          <p:cNvSpPr>
            <a:spLocks noGrp="1"/>
          </p:cNvSpPr>
          <p:nvPr>
            <p:ph type="title"/>
          </p:nvPr>
        </p:nvSpPr>
        <p:spPr/>
        <p:txBody>
          <a:bodyPr/>
          <a:lstStyle/>
          <a:p>
            <a:r>
              <a:rPr lang="en-GB" dirty="0"/>
              <a:t>Model-based solutions</a:t>
            </a:r>
          </a:p>
        </p:txBody>
      </p:sp>
      <p:sp>
        <p:nvSpPr>
          <p:cNvPr id="10" name="Slide Number Placeholder 8">
            <a:extLst>
              <a:ext uri="{FF2B5EF4-FFF2-40B4-BE49-F238E27FC236}">
                <a16:creationId xmlns:a16="http://schemas.microsoft.com/office/drawing/2014/main" id="{36B1E356-389F-4466-9191-D5F234AA4C8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79</a:t>
            </a:fld>
            <a:endParaRPr lang="en-GB" dirty="0"/>
          </a:p>
        </p:txBody>
      </p:sp>
      <p:sp>
        <p:nvSpPr>
          <p:cNvPr id="11" name="Footer Placeholder 4">
            <a:extLst>
              <a:ext uri="{FF2B5EF4-FFF2-40B4-BE49-F238E27FC236}">
                <a16:creationId xmlns:a16="http://schemas.microsoft.com/office/drawing/2014/main" id="{839C130C-9BC6-4387-9C12-E7DCDE18B21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4" name="Title Placeholder 1">
            <a:extLst>
              <a:ext uri="{FF2B5EF4-FFF2-40B4-BE49-F238E27FC236}">
                <a16:creationId xmlns:a16="http://schemas.microsoft.com/office/drawing/2014/main" id="{636887EE-0B8A-4D20-ADC1-1A82FC17D816}"/>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64337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8A9CCC-DB18-41EC-9309-44B2ACAA040D}"/>
              </a:ext>
            </a:extLst>
          </p:cNvPr>
          <p:cNvSpPr>
            <a:spLocks noGrp="1"/>
          </p:cNvSpPr>
          <p:nvPr>
            <p:ph type="title"/>
          </p:nvPr>
        </p:nvSpPr>
        <p:spPr>
          <a:xfrm>
            <a:off x="838200" y="365125"/>
            <a:ext cx="11506200" cy="1325563"/>
          </a:xfrm>
        </p:spPr>
        <p:txBody>
          <a:bodyPr/>
          <a:lstStyle/>
          <a:p>
            <a:r>
              <a:rPr lang="en-GB" dirty="0">
                <a:ea typeface="Roboto" panose="02000000000000000000" pitchFamily="2" charset="0"/>
              </a:rPr>
              <a:t>Octopus Deploy (vs Competition / Octo USP)</a:t>
            </a:r>
          </a:p>
        </p:txBody>
      </p:sp>
      <p:sp>
        <p:nvSpPr>
          <p:cNvPr id="5" name="Content Placeholder 4">
            <a:extLst>
              <a:ext uri="{FF2B5EF4-FFF2-40B4-BE49-F238E27FC236}">
                <a16:creationId xmlns:a16="http://schemas.microsoft.com/office/drawing/2014/main" id="{8FF131C1-3EBA-47D3-9723-A5CF58950440}"/>
              </a:ext>
            </a:extLst>
          </p:cNvPr>
          <p:cNvSpPr>
            <a:spLocks noGrp="1"/>
          </p:cNvSpPr>
          <p:nvPr>
            <p:ph idx="1"/>
          </p:nvPr>
        </p:nvSpPr>
        <p:spPr/>
        <p:txBody>
          <a:bodyPr/>
          <a:lstStyle/>
          <a:p>
            <a:r>
              <a:rPr lang="en-GB" dirty="0"/>
              <a:t>Octopus </a:t>
            </a:r>
            <a:r>
              <a:rPr lang="en-GB" dirty="0" err="1"/>
              <a:t>Deploy’s</a:t>
            </a:r>
            <a:r>
              <a:rPr lang="en-GB" dirty="0"/>
              <a:t> killer USP</a:t>
            </a:r>
          </a:p>
          <a:p>
            <a:r>
              <a:rPr lang="en-GB" dirty="0"/>
              <a:t>Why use Octopus instead of a competitor?</a:t>
            </a:r>
          </a:p>
        </p:txBody>
      </p:sp>
      <p:sp>
        <p:nvSpPr>
          <p:cNvPr id="7" name="Slide Number Placeholder 8">
            <a:extLst>
              <a:ext uri="{FF2B5EF4-FFF2-40B4-BE49-F238E27FC236}">
                <a16:creationId xmlns:a16="http://schemas.microsoft.com/office/drawing/2014/main" id="{DABCA50B-13E2-47F8-9601-CD83AAD9A0F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a:t>
            </a:fld>
            <a:endParaRPr lang="en-GB" dirty="0"/>
          </a:p>
        </p:txBody>
      </p:sp>
      <p:sp>
        <p:nvSpPr>
          <p:cNvPr id="6" name="Footer Placeholder 4">
            <a:extLst>
              <a:ext uri="{FF2B5EF4-FFF2-40B4-BE49-F238E27FC236}">
                <a16:creationId xmlns:a16="http://schemas.microsoft.com/office/drawing/2014/main" id="{2C1E4F31-1A5E-4D94-A4AD-F07018E6F10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C7028794-0E47-4789-A618-5958F3458541}"/>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89ECC5DA-0BA1-4297-A207-FC51837EF4FD}"/>
              </a:ext>
            </a:extLst>
          </p:cNvPr>
          <p:cNvSpPr/>
          <p:nvPr/>
        </p:nvSpPr>
        <p:spPr>
          <a:xfrm>
            <a:off x="1031132" y="3083668"/>
            <a:ext cx="9937073" cy="2991831"/>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500" dirty="0">
                <a:latin typeface="Roboto" panose="02000000000000000000" pitchFamily="2" charset="0"/>
              </a:rPr>
              <a:t>TO DO!</a:t>
            </a:r>
          </a:p>
          <a:p>
            <a:pPr algn="ctr"/>
            <a:r>
              <a:rPr lang="en-GB" sz="4000" dirty="0">
                <a:latin typeface="Roboto" panose="02000000000000000000" pitchFamily="2" charset="0"/>
              </a:rPr>
              <a:t>(Check if Octopus marketing team already have a standard slide for this)</a:t>
            </a:r>
          </a:p>
        </p:txBody>
      </p:sp>
    </p:spTree>
    <p:extLst>
      <p:ext uri="{BB962C8B-B14F-4D97-AF65-F5344CB8AC3E}">
        <p14:creationId xmlns:p14="http://schemas.microsoft.com/office/powerpoint/2010/main" val="3423801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9"/>
          <p:cNvSpPr>
            <a:spLocks noGrp="1"/>
          </p:cNvSpPr>
          <p:nvPr>
            <p:ph type="title"/>
          </p:nvPr>
        </p:nvSpPr>
        <p:spPr/>
        <p:txBody>
          <a:bodyPr>
            <a:noAutofit/>
          </a:bodyPr>
          <a:lstStyle/>
          <a:p>
            <a:r>
              <a:rPr lang="en-GB" dirty="0"/>
              <a:t>Model vs migrations</a:t>
            </a:r>
            <a:endParaRPr lang="en-US" sz="3000" dirty="0">
              <a:ea typeface="Roboto" panose="02000000000000000000" pitchFamily="2" charset="0"/>
              <a:cs typeface="Roboto" charset="0"/>
            </a:endParaRPr>
          </a:p>
        </p:txBody>
      </p:sp>
      <p:sp>
        <p:nvSpPr>
          <p:cNvPr id="2" name="Content Placeholder 1"/>
          <p:cNvSpPr>
            <a:spLocks noGrp="1"/>
          </p:cNvSpPr>
          <p:nvPr>
            <p:ph idx="1"/>
          </p:nvPr>
        </p:nvSpPr>
        <p:spPr/>
        <p:txBody>
          <a:bodyPr/>
          <a:lstStyle/>
          <a:p>
            <a:endParaRPr lang="en-US" dirty="0"/>
          </a:p>
        </p:txBody>
      </p:sp>
      <p:pic>
        <p:nvPicPr>
          <p:cNvPr id="3" name="Picture 2" descr="Screen Clippi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367407" y="2011809"/>
            <a:ext cx="9457183" cy="2952328"/>
          </a:xfrm>
          <a:prstGeom prst="rect">
            <a:avLst/>
          </a:prstGeom>
        </p:spPr>
      </p:pic>
      <p:sp>
        <p:nvSpPr>
          <p:cNvPr id="6" name="Content Placeholder 3"/>
          <p:cNvSpPr txBox="1">
            <a:spLocks/>
          </p:cNvSpPr>
          <p:nvPr/>
        </p:nvSpPr>
        <p:spPr bwMode="auto">
          <a:xfrm>
            <a:off x="1331671" y="4930207"/>
            <a:ext cx="9528656" cy="720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a:buNone/>
            </a:pPr>
            <a:r>
              <a:rPr lang="en-US" sz="2400" dirty="0">
                <a:solidFill>
                  <a:schemeClr val="tx1">
                    <a:lumMod val="65000"/>
                    <a:lumOff val="35000"/>
                  </a:schemeClr>
                </a:solidFill>
                <a:latin typeface="Roboto" panose="02000000000000000000" pitchFamily="2" charset="0"/>
                <a:hlinkClick r:id="rId4"/>
              </a:rPr>
              <a:t>http://workingwithdevs.com/delivering-databases-migrations-vs-state/</a:t>
            </a:r>
            <a:r>
              <a:rPr lang="en-US" sz="2400" dirty="0">
                <a:solidFill>
                  <a:schemeClr val="tx1">
                    <a:lumMod val="65000"/>
                    <a:lumOff val="35000"/>
                  </a:schemeClr>
                </a:solidFill>
                <a:latin typeface="Roboto" panose="02000000000000000000" pitchFamily="2" charset="0"/>
              </a:rPr>
              <a:t> </a:t>
            </a:r>
          </a:p>
        </p:txBody>
      </p:sp>
      <p:pic>
        <p:nvPicPr>
          <p:cNvPr id="7" name="Picture 6" descr="Screen Clipping">
            <a:extLst>
              <a:ext uri="{FF2B5EF4-FFF2-40B4-BE49-F238E27FC236}">
                <a16:creationId xmlns:a16="http://schemas.microsoft.com/office/drawing/2014/main" id="{793A8B88-C813-4578-96B4-894AC53319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942" y="1591570"/>
            <a:ext cx="3902488" cy="3798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Screen Clipping">
            <a:extLst>
              <a:ext uri="{FF2B5EF4-FFF2-40B4-BE49-F238E27FC236}">
                <a16:creationId xmlns:a16="http://schemas.microsoft.com/office/drawing/2014/main" id="{2A94B180-E697-4401-BAF6-FB45EBD5DD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7044" y="1940795"/>
            <a:ext cx="4084674" cy="3810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creen Clipping">
            <a:extLst>
              <a:ext uri="{FF2B5EF4-FFF2-40B4-BE49-F238E27FC236}">
                <a16:creationId xmlns:a16="http://schemas.microsoft.com/office/drawing/2014/main" id="{2542A741-3BAC-4243-8D9D-6F5A1CD1C5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599" y="1882324"/>
            <a:ext cx="5730203" cy="2945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Screen Clipping">
            <a:extLst>
              <a:ext uri="{FF2B5EF4-FFF2-40B4-BE49-F238E27FC236}">
                <a16:creationId xmlns:a16="http://schemas.microsoft.com/office/drawing/2014/main" id="{46BC6CCD-F359-4019-BBBB-65AFBD29E6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2400" y="2651394"/>
            <a:ext cx="4880060" cy="3231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Screen Clipping">
            <a:extLst>
              <a:ext uri="{FF2B5EF4-FFF2-40B4-BE49-F238E27FC236}">
                <a16:creationId xmlns:a16="http://schemas.microsoft.com/office/drawing/2014/main" id="{805F6B7C-0CCB-4C94-B191-4604178807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5800" y="3354964"/>
            <a:ext cx="5104095" cy="2842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Content Placeholder 11" descr="Screen Clipping">
            <a:extLst>
              <a:ext uri="{FF2B5EF4-FFF2-40B4-BE49-F238E27FC236}">
                <a16:creationId xmlns:a16="http://schemas.microsoft.com/office/drawing/2014/main" id="{065C48CE-B6F0-4FD1-A18F-571D6316DB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4695" y="2351540"/>
            <a:ext cx="4323956" cy="2988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Slide Number Placeholder 8">
            <a:extLst>
              <a:ext uri="{FF2B5EF4-FFF2-40B4-BE49-F238E27FC236}">
                <a16:creationId xmlns:a16="http://schemas.microsoft.com/office/drawing/2014/main" id="{6BFADCD3-0665-4A7F-9209-78975E4381C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80</a:t>
            </a:fld>
            <a:endParaRPr lang="en-GB" dirty="0"/>
          </a:p>
        </p:txBody>
      </p:sp>
      <p:sp>
        <p:nvSpPr>
          <p:cNvPr id="14" name="Footer Placeholder 4">
            <a:extLst>
              <a:ext uri="{FF2B5EF4-FFF2-40B4-BE49-F238E27FC236}">
                <a16:creationId xmlns:a16="http://schemas.microsoft.com/office/drawing/2014/main" id="{E0CEF005-3550-48D0-89CA-13005A99B0CD}"/>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5" name="Title Placeholder 1">
            <a:extLst>
              <a:ext uri="{FF2B5EF4-FFF2-40B4-BE49-F238E27FC236}">
                <a16:creationId xmlns:a16="http://schemas.microsoft.com/office/drawing/2014/main" id="{3B4D6676-C353-455B-9BDD-F8819BF4ABE6}"/>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75075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1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17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19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l="16073"/>
          <a:stretch/>
        </p:blipFill>
        <p:spPr>
          <a:xfrm>
            <a:off x="1244600" y="1832348"/>
            <a:ext cx="3756344" cy="4191934"/>
          </a:xfrm>
          <a:prstGeom prst="rect">
            <a:avLst/>
          </a:prstGeom>
        </p:spPr>
      </p:pic>
      <p:pic>
        <p:nvPicPr>
          <p:cNvPr id="11" name="Picture 10" descr="Screen Clipping"/>
          <p:cNvPicPr>
            <a:picLocks noChangeAspect="1"/>
          </p:cNvPicPr>
          <p:nvPr/>
        </p:nvPicPr>
        <p:blipFill rotWithShape="1">
          <a:blip r:embed="rId4">
            <a:extLst>
              <a:ext uri="{28A0092B-C50C-407E-A947-70E740481C1C}">
                <a14:useLocalDpi xmlns:a14="http://schemas.microsoft.com/office/drawing/2010/main" val="0"/>
              </a:ext>
            </a:extLst>
          </a:blip>
          <a:srcRect l="14344" t="30028" r="2169" b="20147"/>
          <a:stretch/>
        </p:blipFill>
        <p:spPr>
          <a:xfrm>
            <a:off x="5000944" y="2128453"/>
            <a:ext cx="6733601" cy="3599723"/>
          </a:xfrm>
          <a:prstGeom prst="rect">
            <a:avLst/>
          </a:prstGeom>
        </p:spPr>
      </p:pic>
      <p:sp>
        <p:nvSpPr>
          <p:cNvPr id="7" name="Title 9">
            <a:extLst>
              <a:ext uri="{FF2B5EF4-FFF2-40B4-BE49-F238E27FC236}">
                <a16:creationId xmlns:a16="http://schemas.microsoft.com/office/drawing/2014/main" id="{D5414249-5C73-4980-B220-C32FFBDC8718}"/>
              </a:ext>
            </a:extLst>
          </p:cNvPr>
          <p:cNvSpPr>
            <a:spLocks noGrp="1"/>
          </p:cNvSpPr>
          <p:nvPr>
            <p:ph type="title"/>
          </p:nvPr>
        </p:nvSpPr>
        <p:spPr>
          <a:xfrm>
            <a:off x="560563" y="262840"/>
            <a:ext cx="9400470" cy="838986"/>
          </a:xfrm>
        </p:spPr>
        <p:txBody>
          <a:bodyPr anchor="t">
            <a:noAutofit/>
          </a:bodyPr>
          <a:lstStyle/>
          <a:p>
            <a:pPr>
              <a:lnSpc>
                <a:spcPct val="100000"/>
              </a:lnSpc>
            </a:pPr>
            <a:r>
              <a:rPr lang="en-GB" dirty="0"/>
              <a:t>Both work!</a:t>
            </a:r>
            <a:br>
              <a:rPr lang="en-GB" dirty="0"/>
            </a:br>
            <a:r>
              <a:rPr lang="en-GB" sz="2800" dirty="0"/>
              <a:t>Model/state-based source control</a:t>
            </a:r>
            <a:endParaRPr lang="en-US" sz="2800" dirty="0"/>
          </a:p>
        </p:txBody>
      </p:sp>
      <p:sp>
        <p:nvSpPr>
          <p:cNvPr id="5" name="Rectangle 4">
            <a:extLst>
              <a:ext uri="{FF2B5EF4-FFF2-40B4-BE49-F238E27FC236}">
                <a16:creationId xmlns:a16="http://schemas.microsoft.com/office/drawing/2014/main" id="{C1AFF73E-E7EB-4A54-98C8-6B745621053C}"/>
              </a:ext>
            </a:extLst>
          </p:cNvPr>
          <p:cNvSpPr/>
          <p:nvPr/>
        </p:nvSpPr>
        <p:spPr>
          <a:xfrm>
            <a:off x="5168899" y="2006600"/>
            <a:ext cx="6565645" cy="558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8">
            <a:extLst>
              <a:ext uri="{FF2B5EF4-FFF2-40B4-BE49-F238E27FC236}">
                <a16:creationId xmlns:a16="http://schemas.microsoft.com/office/drawing/2014/main" id="{1F9AB869-5526-4158-BDCB-CFF49A89A75D}"/>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81</a:t>
            </a:fld>
            <a:endParaRPr lang="en-GB" dirty="0"/>
          </a:p>
        </p:txBody>
      </p:sp>
      <p:sp>
        <p:nvSpPr>
          <p:cNvPr id="8" name="Footer Placeholder 4">
            <a:extLst>
              <a:ext uri="{FF2B5EF4-FFF2-40B4-BE49-F238E27FC236}">
                <a16:creationId xmlns:a16="http://schemas.microsoft.com/office/drawing/2014/main" id="{10A0D81A-D60F-424E-A62D-50DEBE518BFA}"/>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Title Placeholder 1">
            <a:extLst>
              <a:ext uri="{FF2B5EF4-FFF2-40B4-BE49-F238E27FC236}">
                <a16:creationId xmlns:a16="http://schemas.microsoft.com/office/drawing/2014/main" id="{D762EBFC-72BD-4F54-959E-C1FA517E6BF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2251327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004" y="1734858"/>
            <a:ext cx="8857034" cy="4344960"/>
          </a:xfrm>
          <a:prstGeom prst="rect">
            <a:avLst/>
          </a:prstGeom>
        </p:spPr>
      </p:pic>
      <p:sp>
        <p:nvSpPr>
          <p:cNvPr id="6" name="Title 9">
            <a:extLst>
              <a:ext uri="{FF2B5EF4-FFF2-40B4-BE49-F238E27FC236}">
                <a16:creationId xmlns:a16="http://schemas.microsoft.com/office/drawing/2014/main" id="{509C8028-E163-4E4A-9386-C356156678AC}"/>
              </a:ext>
            </a:extLst>
          </p:cNvPr>
          <p:cNvSpPr>
            <a:spLocks noGrp="1"/>
          </p:cNvSpPr>
          <p:nvPr>
            <p:ph type="title"/>
          </p:nvPr>
        </p:nvSpPr>
        <p:spPr>
          <a:xfrm>
            <a:off x="560563" y="262840"/>
            <a:ext cx="9400470" cy="838986"/>
          </a:xfrm>
        </p:spPr>
        <p:txBody>
          <a:bodyPr anchor="t">
            <a:noAutofit/>
          </a:bodyPr>
          <a:lstStyle/>
          <a:p>
            <a:pPr>
              <a:lnSpc>
                <a:spcPct val="100000"/>
              </a:lnSpc>
            </a:pPr>
            <a:r>
              <a:rPr lang="en-GB" dirty="0"/>
              <a:t>Both work!</a:t>
            </a:r>
            <a:br>
              <a:rPr lang="en-GB" dirty="0"/>
            </a:br>
            <a:r>
              <a:rPr lang="en-GB" sz="2800" dirty="0"/>
              <a:t>Migrations-based source control</a:t>
            </a:r>
            <a:endParaRPr lang="en-US" sz="2800" dirty="0"/>
          </a:p>
        </p:txBody>
      </p:sp>
      <p:sp>
        <p:nvSpPr>
          <p:cNvPr id="2" name="Rectangle 1">
            <a:extLst>
              <a:ext uri="{FF2B5EF4-FFF2-40B4-BE49-F238E27FC236}">
                <a16:creationId xmlns:a16="http://schemas.microsoft.com/office/drawing/2014/main" id="{30C7A3E0-65E6-4CA6-B153-5F897FA905A7}"/>
              </a:ext>
            </a:extLst>
          </p:cNvPr>
          <p:cNvSpPr/>
          <p:nvPr/>
        </p:nvSpPr>
        <p:spPr>
          <a:xfrm>
            <a:off x="6375400" y="3340100"/>
            <a:ext cx="3873500" cy="3683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8">
            <a:extLst>
              <a:ext uri="{FF2B5EF4-FFF2-40B4-BE49-F238E27FC236}">
                <a16:creationId xmlns:a16="http://schemas.microsoft.com/office/drawing/2014/main" id="{8B75B3B3-67C1-4159-B39B-89CA2A3FAF9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82</a:t>
            </a:fld>
            <a:endParaRPr lang="en-GB" dirty="0"/>
          </a:p>
        </p:txBody>
      </p:sp>
      <p:sp>
        <p:nvSpPr>
          <p:cNvPr id="7" name="Footer Placeholder 4">
            <a:extLst>
              <a:ext uri="{FF2B5EF4-FFF2-40B4-BE49-F238E27FC236}">
                <a16:creationId xmlns:a16="http://schemas.microsoft.com/office/drawing/2014/main" id="{B5619169-4D28-4D73-963B-2788B9CCB687}"/>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BB376244-A275-4248-8644-876B357ED6A4}"/>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4075848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9"/>
          <p:cNvSpPr>
            <a:spLocks noGrp="1"/>
          </p:cNvSpPr>
          <p:nvPr>
            <p:ph type="title"/>
          </p:nvPr>
        </p:nvSpPr>
        <p:spPr>
          <a:xfrm>
            <a:off x="484364" y="394074"/>
            <a:ext cx="9400470" cy="838986"/>
          </a:xfrm>
        </p:spPr>
        <p:txBody>
          <a:bodyPr>
            <a:noAutofit/>
          </a:bodyPr>
          <a:lstStyle/>
          <a:p>
            <a:r>
              <a:rPr lang="en-GB" dirty="0"/>
              <a:t>The problem with models</a:t>
            </a:r>
            <a:endParaRPr lang="en-US" dirty="0"/>
          </a:p>
        </p:txBody>
      </p:sp>
      <p:grpSp>
        <p:nvGrpSpPr>
          <p:cNvPr id="12" name="Group 11">
            <a:extLst>
              <a:ext uri="{FF2B5EF4-FFF2-40B4-BE49-F238E27FC236}">
                <a16:creationId xmlns:a16="http://schemas.microsoft.com/office/drawing/2014/main" id="{47DA28C9-0781-4B98-8A16-F8619B2F32C7}"/>
              </a:ext>
            </a:extLst>
          </p:cNvPr>
          <p:cNvGrpSpPr/>
          <p:nvPr/>
        </p:nvGrpSpPr>
        <p:grpSpPr>
          <a:xfrm>
            <a:off x="-309312" y="813567"/>
            <a:ext cx="6278312" cy="6278312"/>
            <a:chOff x="97088" y="401888"/>
            <a:chExt cx="6278312" cy="6278312"/>
          </a:xfrm>
        </p:grpSpPr>
        <p:pic>
          <p:nvPicPr>
            <p:cNvPr id="7" name="Graphic 6" descr="Browser window with solid fill">
              <a:extLst>
                <a:ext uri="{FF2B5EF4-FFF2-40B4-BE49-F238E27FC236}">
                  <a16:creationId xmlns:a16="http://schemas.microsoft.com/office/drawing/2014/main" id="{335C3052-5A16-4A20-99E2-6DF036D8AD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88" y="401888"/>
              <a:ext cx="6278312" cy="6278312"/>
            </a:xfrm>
            <a:prstGeom prst="rect">
              <a:avLst/>
            </a:prstGeom>
          </p:spPr>
        </p:pic>
        <p:sp>
          <p:nvSpPr>
            <p:cNvPr id="10" name="TextBox 9"/>
            <p:cNvSpPr txBox="1">
              <a:spLocks noChangeArrowheads="1"/>
            </p:cNvSpPr>
            <p:nvPr/>
          </p:nvSpPr>
          <p:spPr bwMode="auto">
            <a:xfrm>
              <a:off x="952500" y="2806221"/>
              <a:ext cx="5130800" cy="2123658"/>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spcBef>
                  <a:spcPct val="0"/>
                </a:spcBef>
                <a:buFontTx/>
                <a:buNone/>
              </a:pPr>
              <a:r>
                <a:rPr lang="en-US" altLang="en-US" sz="2200" b="1" dirty="0">
                  <a:solidFill>
                    <a:srgbClr val="FF0000"/>
                  </a:solidFill>
                  <a:latin typeface="Courier New" panose="02070309020205020404" pitchFamily="49" charset="0"/>
                  <a:cs typeface="Courier New" panose="02070309020205020404" pitchFamily="49" charset="0"/>
                </a:rPr>
                <a:t>DROP COLUMN </a:t>
              </a:r>
            </a:p>
            <a:p>
              <a:pPr>
                <a:spcBef>
                  <a:spcPct val="0"/>
                </a:spcBef>
                <a:buFontTx/>
                <a:buNone/>
              </a:pPr>
              <a:r>
                <a:rPr lang="en-US" altLang="en-US" sz="2200" b="1" dirty="0">
                  <a:solidFill>
                    <a:srgbClr val="FF0000"/>
                  </a:solidFill>
                  <a:latin typeface="Courier New" panose="02070309020205020404" pitchFamily="49" charset="0"/>
                  <a:cs typeface="Courier New" panose="02070309020205020404" pitchFamily="49" charset="0"/>
                </a:rPr>
                <a:t>  </a:t>
              </a:r>
              <a:r>
                <a:rPr lang="en-US" altLang="en-US" sz="2200" b="1" dirty="0" err="1">
                  <a:solidFill>
                    <a:srgbClr val="FF0000"/>
                  </a:solidFill>
                  <a:latin typeface="Courier New" panose="02070309020205020404" pitchFamily="49" charset="0"/>
                  <a:cs typeface="Courier New" panose="02070309020205020404" pitchFamily="49" charset="0"/>
                </a:rPr>
                <a:t>fullName</a:t>
              </a:r>
              <a:endParaRPr lang="en-US" altLang="en-US" sz="2200" b="1" dirty="0">
                <a:solidFill>
                  <a:srgbClr val="FF0000"/>
                </a:solidFill>
                <a:latin typeface="Courier New" panose="02070309020205020404" pitchFamily="49" charset="0"/>
                <a:cs typeface="Courier New" panose="02070309020205020404" pitchFamily="49" charset="0"/>
              </a:endParaRPr>
            </a:p>
            <a:p>
              <a:pPr>
                <a:spcBef>
                  <a:spcPct val="0"/>
                </a:spcBef>
                <a:buFontTx/>
                <a:buNone/>
              </a:pPr>
              <a:endParaRPr lang="en-US" altLang="en-US" sz="2200" b="1" dirty="0">
                <a:solidFill>
                  <a:srgbClr val="2F93E0"/>
                </a:solidFill>
                <a:latin typeface="Courier New" panose="02070309020205020404" pitchFamily="49" charset="0"/>
                <a:cs typeface="Courier New" panose="02070309020205020404" pitchFamily="49" charset="0"/>
              </a:endParaRPr>
            </a:p>
            <a:p>
              <a:pPr>
                <a:spcBef>
                  <a:spcPct val="0"/>
                </a:spcBef>
                <a:buFontTx/>
                <a:buNone/>
              </a:pPr>
              <a:r>
                <a:rPr lang="en-US" altLang="en-US" sz="2200" b="1" dirty="0">
                  <a:solidFill>
                    <a:srgbClr val="2F93E0"/>
                  </a:solidFill>
                  <a:latin typeface="Courier New" panose="02070309020205020404" pitchFamily="49" charset="0"/>
                  <a:cs typeface="Courier New" panose="02070309020205020404" pitchFamily="49" charset="0"/>
                </a:rPr>
                <a:t>ALTER TABLE </a:t>
              </a:r>
              <a:r>
                <a:rPr lang="en-US" altLang="en-US" sz="2200" b="1" dirty="0" err="1">
                  <a:solidFill>
                    <a:srgbClr val="2F93E0"/>
                  </a:solidFill>
                  <a:latin typeface="Courier New" panose="02070309020205020404" pitchFamily="49" charset="0"/>
                  <a:cs typeface="Courier New" panose="02070309020205020404" pitchFamily="49" charset="0"/>
                </a:rPr>
                <a:t>kittenTrainers</a:t>
              </a:r>
              <a:endParaRPr lang="en-US" altLang="en-US" sz="2200" b="1" dirty="0">
                <a:solidFill>
                  <a:srgbClr val="2F93E0"/>
                </a:solidFill>
                <a:latin typeface="Courier New" panose="02070309020205020404" pitchFamily="49" charset="0"/>
                <a:cs typeface="Courier New" panose="02070309020205020404" pitchFamily="49" charset="0"/>
              </a:endParaRPr>
            </a:p>
            <a:p>
              <a:pP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  ADD </a:t>
              </a:r>
              <a:r>
                <a:rPr lang="en-US" altLang="en-US" sz="2200" b="1" dirty="0" err="1">
                  <a:solidFill>
                    <a:srgbClr val="2F93E0"/>
                  </a:solidFill>
                  <a:latin typeface="Courier New" panose="02070309020205020404" pitchFamily="49" charset="0"/>
                  <a:cs typeface="Courier New" panose="02070309020205020404" pitchFamily="49" charset="0"/>
                </a:rPr>
                <a:t>FirstName</a:t>
              </a:r>
              <a:r>
                <a:rPr lang="en-US" altLang="en-US" sz="2200" b="1" dirty="0">
                  <a:solidFill>
                    <a:srgbClr val="2F93E0"/>
                  </a:solidFill>
                  <a:latin typeface="Courier New" panose="02070309020205020404" pitchFamily="49" charset="0"/>
                  <a:cs typeface="Courier New" panose="02070309020205020404" pitchFamily="49" charset="0"/>
                </a:rPr>
                <a:t>, </a:t>
              </a:r>
            </a:p>
            <a:p>
              <a:pPr>
                <a:spcBef>
                  <a:spcPct val="0"/>
                </a:spcBef>
                <a:buFontTx/>
                <a:buNone/>
              </a:pPr>
              <a:r>
                <a:rPr lang="en-US" altLang="en-US" sz="2200" b="1" dirty="0">
                  <a:solidFill>
                    <a:srgbClr val="2F93E0"/>
                  </a:solidFill>
                  <a:latin typeface="Courier New" panose="02070309020205020404" pitchFamily="49" charset="0"/>
                  <a:cs typeface="Courier New" panose="02070309020205020404" pitchFamily="49" charset="0"/>
                </a:rPr>
                <a:t>      </a:t>
              </a:r>
              <a:r>
                <a:rPr lang="en-US" altLang="en-US" sz="2200" b="1" dirty="0" err="1">
                  <a:solidFill>
                    <a:srgbClr val="2F93E0"/>
                  </a:solidFill>
                  <a:latin typeface="Courier New" panose="02070309020205020404" pitchFamily="49" charset="0"/>
                  <a:cs typeface="Courier New" panose="02070309020205020404" pitchFamily="49" charset="0"/>
                </a:rPr>
                <a:t>LastName</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sp>
        <p:nvSpPr>
          <p:cNvPr id="15" name="TextBox 14">
            <a:extLst>
              <a:ext uri="{FF2B5EF4-FFF2-40B4-BE49-F238E27FC236}">
                <a16:creationId xmlns:a16="http://schemas.microsoft.com/office/drawing/2014/main" id="{71FD1BF4-CAA8-4424-812C-3A46E191579C}"/>
              </a:ext>
            </a:extLst>
          </p:cNvPr>
          <p:cNvSpPr txBox="1"/>
          <p:nvPr/>
        </p:nvSpPr>
        <p:spPr>
          <a:xfrm>
            <a:off x="5624336" y="2267896"/>
            <a:ext cx="6832599" cy="3416320"/>
          </a:xfrm>
          <a:prstGeom prst="rect">
            <a:avLst/>
          </a:prstGeom>
          <a:noFill/>
        </p:spPr>
        <p:txBody>
          <a:bodyPr wrap="square" rtlCol="0">
            <a:spAutoFit/>
          </a:bodyPr>
          <a:lstStyle/>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Need to understand your tool</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It should be obvious if/when tool won’t work</a:t>
            </a:r>
          </a:p>
          <a:p>
            <a:pPr marL="457189" indent="-457189">
              <a:buClr>
                <a:srgbClr val="C00000"/>
              </a:buClr>
            </a:pPr>
            <a:endParaRPr lang="en-GB" b="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endParaRPr lang="en-GB" b="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What is the Plan B / override?</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Because one day you’ll need it</a:t>
            </a:r>
          </a:p>
          <a:p>
            <a:pPr marL="457189" indent="-457189">
              <a:buClr>
                <a:srgbClr val="C00000"/>
              </a:buClr>
            </a:pPr>
            <a:endParaRPr lang="en-GB" i="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endParaRPr lang="en-GB" i="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Test for data loss</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Automatically, within process</a:t>
            </a:r>
          </a:p>
        </p:txBody>
      </p:sp>
      <p:sp>
        <p:nvSpPr>
          <p:cNvPr id="16" name="Slide Number Placeholder 8">
            <a:extLst>
              <a:ext uri="{FF2B5EF4-FFF2-40B4-BE49-F238E27FC236}">
                <a16:creationId xmlns:a16="http://schemas.microsoft.com/office/drawing/2014/main" id="{88F30078-C6D7-437E-8380-611042079B1F}"/>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83</a:t>
            </a:fld>
            <a:endParaRPr lang="en-GB" dirty="0"/>
          </a:p>
        </p:txBody>
      </p:sp>
      <p:sp>
        <p:nvSpPr>
          <p:cNvPr id="17" name="Footer Placeholder 4">
            <a:extLst>
              <a:ext uri="{FF2B5EF4-FFF2-40B4-BE49-F238E27FC236}">
                <a16:creationId xmlns:a16="http://schemas.microsoft.com/office/drawing/2014/main" id="{2F229A17-3432-4E1A-990C-59EE7BC6D55A}"/>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8" name="Title Placeholder 1">
            <a:extLst>
              <a:ext uri="{FF2B5EF4-FFF2-40B4-BE49-F238E27FC236}">
                <a16:creationId xmlns:a16="http://schemas.microsoft.com/office/drawing/2014/main" id="{1D274022-1F27-4207-B569-8988D145549A}"/>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1044863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068807" y="2256165"/>
            <a:ext cx="6832599" cy="3416320"/>
          </a:xfrm>
          <a:prstGeom prst="rect">
            <a:avLst/>
          </a:prstGeom>
          <a:noFill/>
        </p:spPr>
        <p:txBody>
          <a:bodyPr wrap="square" rtlCol="0">
            <a:spAutoFit/>
          </a:bodyPr>
          <a:lstStyle/>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Conflicts easily missed</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Changes overwritten, hard to spot</a:t>
            </a:r>
          </a:p>
          <a:p>
            <a:pPr marL="457189" indent="-457189">
              <a:buClr>
                <a:srgbClr val="C00000"/>
              </a:buClr>
            </a:pPr>
            <a:endParaRPr lang="en-GB" b="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endParaRPr lang="en-GB" b="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Order matters</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For views etc, last script wins</a:t>
            </a:r>
          </a:p>
          <a:p>
            <a:pPr marL="457189" indent="-457189">
              <a:buClr>
                <a:srgbClr val="C00000"/>
              </a:buClr>
            </a:pPr>
            <a:endParaRPr lang="en-GB" i="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endParaRPr lang="en-GB" i="1" dirty="0">
              <a:solidFill>
                <a:srgbClr val="2F93E0"/>
              </a:solidFill>
              <a:latin typeface="Roboto" panose="02000000000000000000" pitchFamily="2" charset="0"/>
              <a:ea typeface="Roboto" panose="02000000000000000000" pitchFamily="2" charset="0"/>
              <a:cs typeface="Roboto" charset="0"/>
            </a:endParaRPr>
          </a:p>
          <a:p>
            <a:pPr marL="457189" indent="-457189">
              <a:buClr>
                <a:srgbClr val="C00000"/>
              </a:buClr>
            </a:pPr>
            <a:r>
              <a:rPr lang="en-GB" sz="2800" b="1" dirty="0">
                <a:solidFill>
                  <a:srgbClr val="2F93E0"/>
                </a:solidFill>
                <a:latin typeface="Roboto" panose="02000000000000000000" pitchFamily="2" charset="0"/>
                <a:ea typeface="Roboto" panose="02000000000000000000" pitchFamily="2" charset="0"/>
                <a:cs typeface="Roboto" charset="0"/>
              </a:rPr>
              <a:t>The “winding path” problem</a:t>
            </a:r>
          </a:p>
          <a:p>
            <a:pPr marL="457189" indent="-457189">
              <a:buClr>
                <a:srgbClr val="C00000"/>
              </a:buClr>
            </a:pPr>
            <a:r>
              <a:rPr lang="en-GB" sz="2000" dirty="0">
                <a:solidFill>
                  <a:srgbClr val="2F93E0"/>
                </a:solidFill>
                <a:latin typeface="Roboto" panose="02000000000000000000" pitchFamily="2" charset="0"/>
                <a:ea typeface="Roboto" panose="02000000000000000000" pitchFamily="2" charset="0"/>
                <a:cs typeface="Roboto" charset="0"/>
              </a:rPr>
              <a:t>What if a bug is deployed to some (but not all) servers?</a:t>
            </a:r>
            <a:endParaRPr lang="en-GB" sz="2000" dirty="0">
              <a:solidFill>
                <a:srgbClr val="2F93E0"/>
              </a:solidFill>
              <a:latin typeface="Roboto" panose="02000000000000000000" pitchFamily="2" charset="0"/>
            </a:endParaRPr>
          </a:p>
        </p:txBody>
      </p:sp>
      <p:sp>
        <p:nvSpPr>
          <p:cNvPr id="6" name="Title 9"/>
          <p:cNvSpPr>
            <a:spLocks noGrp="1"/>
          </p:cNvSpPr>
          <p:nvPr>
            <p:ph type="title"/>
          </p:nvPr>
        </p:nvSpPr>
        <p:spPr/>
        <p:txBody>
          <a:bodyPr>
            <a:noAutofit/>
          </a:bodyPr>
          <a:lstStyle/>
          <a:p>
            <a:r>
              <a:rPr lang="en-GB" dirty="0"/>
              <a:t>The problem with migrations</a:t>
            </a:r>
            <a:endParaRPr lang="en-US" dirty="0"/>
          </a:p>
        </p:txBody>
      </p:sp>
      <p:grpSp>
        <p:nvGrpSpPr>
          <p:cNvPr id="3" name="Group 2">
            <a:extLst>
              <a:ext uri="{FF2B5EF4-FFF2-40B4-BE49-F238E27FC236}">
                <a16:creationId xmlns:a16="http://schemas.microsoft.com/office/drawing/2014/main" id="{52533848-1125-46E9-AF7F-25B7F0168738}"/>
              </a:ext>
            </a:extLst>
          </p:cNvPr>
          <p:cNvGrpSpPr/>
          <p:nvPr/>
        </p:nvGrpSpPr>
        <p:grpSpPr>
          <a:xfrm>
            <a:off x="110375" y="1757328"/>
            <a:ext cx="1325563" cy="1325563"/>
            <a:chOff x="1582221" y="3009900"/>
            <a:chExt cx="1325563" cy="1325563"/>
          </a:xfrm>
        </p:grpSpPr>
        <p:pic>
          <p:nvPicPr>
            <p:cNvPr id="7" name="Graphic 6" descr="Browser window with solid fill">
              <a:extLst>
                <a:ext uri="{FF2B5EF4-FFF2-40B4-BE49-F238E27FC236}">
                  <a16:creationId xmlns:a16="http://schemas.microsoft.com/office/drawing/2014/main" id="{EAAF73A0-7CF0-48AB-92E7-E50EB5DB86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8" name="TextBox 7">
              <a:extLst>
                <a:ext uri="{FF2B5EF4-FFF2-40B4-BE49-F238E27FC236}">
                  <a16:creationId xmlns:a16="http://schemas.microsoft.com/office/drawing/2014/main" id="{725845B6-5DBA-43E2-85AD-AB88E0AD9DCA}"/>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v1</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10" name="Group 9">
            <a:extLst>
              <a:ext uri="{FF2B5EF4-FFF2-40B4-BE49-F238E27FC236}">
                <a16:creationId xmlns:a16="http://schemas.microsoft.com/office/drawing/2014/main" id="{A71F5FB7-D651-4C48-BD0B-1639553B63EA}"/>
              </a:ext>
            </a:extLst>
          </p:cNvPr>
          <p:cNvGrpSpPr/>
          <p:nvPr/>
        </p:nvGrpSpPr>
        <p:grpSpPr>
          <a:xfrm>
            <a:off x="1274046" y="2058531"/>
            <a:ext cx="1325563" cy="1325563"/>
            <a:chOff x="1582221" y="3009900"/>
            <a:chExt cx="1325563" cy="1325563"/>
          </a:xfrm>
        </p:grpSpPr>
        <p:pic>
          <p:nvPicPr>
            <p:cNvPr id="11" name="Graphic 10" descr="Browser window with solid fill">
              <a:extLst>
                <a:ext uri="{FF2B5EF4-FFF2-40B4-BE49-F238E27FC236}">
                  <a16:creationId xmlns:a16="http://schemas.microsoft.com/office/drawing/2014/main" id="{C45B286C-345C-4BA1-A340-6CCE7D2D45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12" name="TextBox 11">
              <a:extLst>
                <a:ext uri="{FF2B5EF4-FFF2-40B4-BE49-F238E27FC236}">
                  <a16:creationId xmlns:a16="http://schemas.microsoft.com/office/drawing/2014/main" id="{C6748D0C-71EE-4C92-9D0A-653EB758F468}"/>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v2</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13" name="Group 12">
            <a:extLst>
              <a:ext uri="{FF2B5EF4-FFF2-40B4-BE49-F238E27FC236}">
                <a16:creationId xmlns:a16="http://schemas.microsoft.com/office/drawing/2014/main" id="{3A13EB3D-5FAA-47A5-957A-D4BEF8DAB1E5}"/>
              </a:ext>
            </a:extLst>
          </p:cNvPr>
          <p:cNvGrpSpPr/>
          <p:nvPr/>
        </p:nvGrpSpPr>
        <p:grpSpPr>
          <a:xfrm>
            <a:off x="306081" y="2947447"/>
            <a:ext cx="1325563" cy="1325563"/>
            <a:chOff x="1582221" y="3009900"/>
            <a:chExt cx="1325563" cy="1325563"/>
          </a:xfrm>
        </p:grpSpPr>
        <p:pic>
          <p:nvPicPr>
            <p:cNvPr id="14" name="Graphic 13" descr="Browser window with solid fill">
              <a:extLst>
                <a:ext uri="{FF2B5EF4-FFF2-40B4-BE49-F238E27FC236}">
                  <a16:creationId xmlns:a16="http://schemas.microsoft.com/office/drawing/2014/main" id="{4FA84316-1EBF-49DA-9516-7613D7621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16" name="TextBox 15">
              <a:extLst>
                <a:ext uri="{FF2B5EF4-FFF2-40B4-BE49-F238E27FC236}">
                  <a16:creationId xmlns:a16="http://schemas.microsoft.com/office/drawing/2014/main" id="{1A3E1372-4F75-4250-9B4B-986DDAD2936F}"/>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V2.1</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18" name="Group 17">
            <a:extLst>
              <a:ext uri="{FF2B5EF4-FFF2-40B4-BE49-F238E27FC236}">
                <a16:creationId xmlns:a16="http://schemas.microsoft.com/office/drawing/2014/main" id="{38BE71D1-1587-4F45-B795-0D930F04DB82}"/>
              </a:ext>
            </a:extLst>
          </p:cNvPr>
          <p:cNvGrpSpPr/>
          <p:nvPr/>
        </p:nvGrpSpPr>
        <p:grpSpPr>
          <a:xfrm>
            <a:off x="1483673" y="2953207"/>
            <a:ext cx="1325563" cy="1325563"/>
            <a:chOff x="1582221" y="3009900"/>
            <a:chExt cx="1325563" cy="1325563"/>
          </a:xfrm>
        </p:grpSpPr>
        <p:pic>
          <p:nvPicPr>
            <p:cNvPr id="20" name="Graphic 19" descr="Browser window with solid fill">
              <a:extLst>
                <a:ext uri="{FF2B5EF4-FFF2-40B4-BE49-F238E27FC236}">
                  <a16:creationId xmlns:a16="http://schemas.microsoft.com/office/drawing/2014/main" id="{9D9298AA-C2C8-4E72-BF5F-5B9FAC397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21" name="TextBox 20">
              <a:extLst>
                <a:ext uri="{FF2B5EF4-FFF2-40B4-BE49-F238E27FC236}">
                  <a16:creationId xmlns:a16="http://schemas.microsoft.com/office/drawing/2014/main" id="{579C55F7-BF1D-49D9-AA4E-D2F7C422A323}"/>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v3</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22" name="Group 21">
            <a:extLst>
              <a:ext uri="{FF2B5EF4-FFF2-40B4-BE49-F238E27FC236}">
                <a16:creationId xmlns:a16="http://schemas.microsoft.com/office/drawing/2014/main" id="{AA97C0BF-7DEA-4B1A-A542-5DE7431E6595}"/>
              </a:ext>
            </a:extLst>
          </p:cNvPr>
          <p:cNvGrpSpPr/>
          <p:nvPr/>
        </p:nvGrpSpPr>
        <p:grpSpPr>
          <a:xfrm>
            <a:off x="2687025" y="2744973"/>
            <a:ext cx="1325563" cy="1325563"/>
            <a:chOff x="1582221" y="3009900"/>
            <a:chExt cx="1325563" cy="1325563"/>
          </a:xfrm>
        </p:grpSpPr>
        <p:pic>
          <p:nvPicPr>
            <p:cNvPr id="23" name="Graphic 22" descr="Browser window with solid fill">
              <a:extLst>
                <a:ext uri="{FF2B5EF4-FFF2-40B4-BE49-F238E27FC236}">
                  <a16:creationId xmlns:a16="http://schemas.microsoft.com/office/drawing/2014/main" id="{321314C8-8999-42C5-8DD7-ACB384993E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24" name="TextBox 23">
              <a:extLst>
                <a:ext uri="{FF2B5EF4-FFF2-40B4-BE49-F238E27FC236}">
                  <a16:creationId xmlns:a16="http://schemas.microsoft.com/office/drawing/2014/main" id="{A1B67041-64C1-4FFC-948F-5C35991CFA5B}"/>
                </a:ext>
              </a:extLst>
            </p:cNvPr>
            <p:cNvSpPr txBox="1">
              <a:spLocks noChangeArrowheads="1"/>
            </p:cNvSpPr>
            <p:nvPr/>
          </p:nvSpPr>
          <p:spPr bwMode="auto">
            <a:xfrm>
              <a:off x="1778000" y="3382753"/>
              <a:ext cx="939800" cy="677108"/>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V4-</a:t>
              </a:r>
              <a:r>
                <a:rPr lang="en-GB" altLang="en-US" sz="1600" b="1" dirty="0">
                  <a:solidFill>
                    <a:srgbClr val="2F93E0"/>
                  </a:solidFill>
                  <a:latin typeface="Courier New" panose="02070309020205020404" pitchFamily="49" charset="0"/>
                  <a:cs typeface="Courier New" panose="02070309020205020404" pitchFamily="49" charset="0"/>
                </a:rPr>
                <a:t>test</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25" name="Group 24">
            <a:extLst>
              <a:ext uri="{FF2B5EF4-FFF2-40B4-BE49-F238E27FC236}">
                <a16:creationId xmlns:a16="http://schemas.microsoft.com/office/drawing/2014/main" id="{A4E34731-9EE6-41D5-BA75-57150A60C5F8}"/>
              </a:ext>
            </a:extLst>
          </p:cNvPr>
          <p:cNvGrpSpPr/>
          <p:nvPr/>
        </p:nvGrpSpPr>
        <p:grpSpPr>
          <a:xfrm>
            <a:off x="1656686" y="3894476"/>
            <a:ext cx="1325563" cy="1325563"/>
            <a:chOff x="1582221" y="3009900"/>
            <a:chExt cx="1325563" cy="1325563"/>
          </a:xfrm>
        </p:grpSpPr>
        <p:pic>
          <p:nvPicPr>
            <p:cNvPr id="26" name="Graphic 25" descr="Browser window with solid fill">
              <a:extLst>
                <a:ext uri="{FF2B5EF4-FFF2-40B4-BE49-F238E27FC236}">
                  <a16:creationId xmlns:a16="http://schemas.microsoft.com/office/drawing/2014/main" id="{26322C80-A01E-4DE1-83BE-5E2DC390EF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27" name="TextBox 26">
              <a:extLst>
                <a:ext uri="{FF2B5EF4-FFF2-40B4-BE49-F238E27FC236}">
                  <a16:creationId xmlns:a16="http://schemas.microsoft.com/office/drawing/2014/main" id="{D96DAAE6-C3CC-4759-9E4A-2900BF041468}"/>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v4</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28" name="Group 27">
            <a:extLst>
              <a:ext uri="{FF2B5EF4-FFF2-40B4-BE49-F238E27FC236}">
                <a16:creationId xmlns:a16="http://schemas.microsoft.com/office/drawing/2014/main" id="{A22C02BA-6C04-4680-9DAC-F33B0DFD83FC}"/>
              </a:ext>
            </a:extLst>
          </p:cNvPr>
          <p:cNvGrpSpPr/>
          <p:nvPr/>
        </p:nvGrpSpPr>
        <p:grpSpPr>
          <a:xfrm>
            <a:off x="2877009" y="3875883"/>
            <a:ext cx="1325563" cy="1325563"/>
            <a:chOff x="1582221" y="3009900"/>
            <a:chExt cx="1325563" cy="1325563"/>
          </a:xfrm>
        </p:grpSpPr>
        <p:pic>
          <p:nvPicPr>
            <p:cNvPr id="29" name="Graphic 28" descr="Browser window with solid fill">
              <a:extLst>
                <a:ext uri="{FF2B5EF4-FFF2-40B4-BE49-F238E27FC236}">
                  <a16:creationId xmlns:a16="http://schemas.microsoft.com/office/drawing/2014/main" id="{D251FB40-078F-401B-B09B-20BE4D3944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30" name="TextBox 29">
              <a:extLst>
                <a:ext uri="{FF2B5EF4-FFF2-40B4-BE49-F238E27FC236}">
                  <a16:creationId xmlns:a16="http://schemas.microsoft.com/office/drawing/2014/main" id="{DFC19145-64A9-458F-A971-474C196E3977}"/>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V0.6</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31" name="Group 30">
            <a:extLst>
              <a:ext uri="{FF2B5EF4-FFF2-40B4-BE49-F238E27FC236}">
                <a16:creationId xmlns:a16="http://schemas.microsoft.com/office/drawing/2014/main" id="{BE54E9E7-5633-4920-BAE7-12C280F04AD4}"/>
              </a:ext>
            </a:extLst>
          </p:cNvPr>
          <p:cNvGrpSpPr/>
          <p:nvPr/>
        </p:nvGrpSpPr>
        <p:grpSpPr>
          <a:xfrm>
            <a:off x="1376197" y="4841321"/>
            <a:ext cx="1325563" cy="1325563"/>
            <a:chOff x="1582221" y="3009900"/>
            <a:chExt cx="1325563" cy="1325563"/>
          </a:xfrm>
        </p:grpSpPr>
        <p:pic>
          <p:nvPicPr>
            <p:cNvPr id="32" name="Graphic 31" descr="Browser window with solid fill">
              <a:extLst>
                <a:ext uri="{FF2B5EF4-FFF2-40B4-BE49-F238E27FC236}">
                  <a16:creationId xmlns:a16="http://schemas.microsoft.com/office/drawing/2014/main" id="{48B44347-3380-407D-9662-CC645C5FAF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33" name="TextBox 32">
              <a:extLst>
                <a:ext uri="{FF2B5EF4-FFF2-40B4-BE49-F238E27FC236}">
                  <a16:creationId xmlns:a16="http://schemas.microsoft.com/office/drawing/2014/main" id="{95CFE7C3-E8E2-4D36-A135-61DAE68466D9}"/>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v28</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34" name="Group 33">
            <a:extLst>
              <a:ext uri="{FF2B5EF4-FFF2-40B4-BE49-F238E27FC236}">
                <a16:creationId xmlns:a16="http://schemas.microsoft.com/office/drawing/2014/main" id="{CFA43996-BDDC-4F49-8EA2-A86860FE0BBD}"/>
              </a:ext>
            </a:extLst>
          </p:cNvPr>
          <p:cNvGrpSpPr/>
          <p:nvPr/>
        </p:nvGrpSpPr>
        <p:grpSpPr>
          <a:xfrm>
            <a:off x="3743244" y="5062202"/>
            <a:ext cx="1325563" cy="1325563"/>
            <a:chOff x="1582221" y="3009900"/>
            <a:chExt cx="1325563" cy="1325563"/>
          </a:xfrm>
        </p:grpSpPr>
        <p:pic>
          <p:nvPicPr>
            <p:cNvPr id="35" name="Graphic 34" descr="Browser window with solid fill">
              <a:extLst>
                <a:ext uri="{FF2B5EF4-FFF2-40B4-BE49-F238E27FC236}">
                  <a16:creationId xmlns:a16="http://schemas.microsoft.com/office/drawing/2014/main" id="{40F8DDE2-4FDF-4CC6-92CE-8AF82EAAD5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36" name="TextBox 35">
              <a:extLst>
                <a:ext uri="{FF2B5EF4-FFF2-40B4-BE49-F238E27FC236}">
                  <a16:creationId xmlns:a16="http://schemas.microsoft.com/office/drawing/2014/main" id="{4378093F-B290-4F3B-BC3B-0254E258F6EC}"/>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v149</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37" name="Group 36">
            <a:extLst>
              <a:ext uri="{FF2B5EF4-FFF2-40B4-BE49-F238E27FC236}">
                <a16:creationId xmlns:a16="http://schemas.microsoft.com/office/drawing/2014/main" id="{FA8352F9-C860-4CEE-9558-FB667FF1A571}"/>
              </a:ext>
            </a:extLst>
          </p:cNvPr>
          <p:cNvGrpSpPr/>
          <p:nvPr/>
        </p:nvGrpSpPr>
        <p:grpSpPr>
          <a:xfrm>
            <a:off x="2558172" y="4936540"/>
            <a:ext cx="1325563" cy="1325563"/>
            <a:chOff x="1582221" y="3009900"/>
            <a:chExt cx="1325563" cy="1325563"/>
          </a:xfrm>
        </p:grpSpPr>
        <p:pic>
          <p:nvPicPr>
            <p:cNvPr id="38" name="Graphic 37" descr="Browser window with solid fill">
              <a:extLst>
                <a:ext uri="{FF2B5EF4-FFF2-40B4-BE49-F238E27FC236}">
                  <a16:creationId xmlns:a16="http://schemas.microsoft.com/office/drawing/2014/main" id="{E9398389-2D69-4171-9DF6-727199CA4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39" name="TextBox 38">
              <a:extLst>
                <a:ext uri="{FF2B5EF4-FFF2-40B4-BE49-F238E27FC236}">
                  <a16:creationId xmlns:a16="http://schemas.microsoft.com/office/drawing/2014/main" id="{D89057A6-2838-4260-BC40-E23E00268C17}"/>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40" name="Group 39">
            <a:extLst>
              <a:ext uri="{FF2B5EF4-FFF2-40B4-BE49-F238E27FC236}">
                <a16:creationId xmlns:a16="http://schemas.microsoft.com/office/drawing/2014/main" id="{1E71E265-5840-43F8-B969-5711B9FD70A7}"/>
              </a:ext>
            </a:extLst>
          </p:cNvPr>
          <p:cNvGrpSpPr/>
          <p:nvPr/>
        </p:nvGrpSpPr>
        <p:grpSpPr>
          <a:xfrm>
            <a:off x="158788" y="4464339"/>
            <a:ext cx="1325563" cy="1325563"/>
            <a:chOff x="1582221" y="3009900"/>
            <a:chExt cx="1325563" cy="1325563"/>
          </a:xfrm>
        </p:grpSpPr>
        <p:pic>
          <p:nvPicPr>
            <p:cNvPr id="41" name="Graphic 40" descr="Browser window with solid fill">
              <a:extLst>
                <a:ext uri="{FF2B5EF4-FFF2-40B4-BE49-F238E27FC236}">
                  <a16:creationId xmlns:a16="http://schemas.microsoft.com/office/drawing/2014/main" id="{F2310FF2-46BF-4456-BA5C-3D37902B0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42" name="TextBox 41">
              <a:extLst>
                <a:ext uri="{FF2B5EF4-FFF2-40B4-BE49-F238E27FC236}">
                  <a16:creationId xmlns:a16="http://schemas.microsoft.com/office/drawing/2014/main" id="{B1D32BAA-905E-47E1-89EF-6AF1DE7D2487}"/>
                </a:ext>
              </a:extLst>
            </p:cNvPr>
            <p:cNvSpPr txBox="1">
              <a:spLocks noChangeArrowheads="1"/>
            </p:cNvSpPr>
            <p:nvPr/>
          </p:nvSpPr>
          <p:spPr bwMode="auto">
            <a:xfrm>
              <a:off x="1778000" y="3533438"/>
              <a:ext cx="939800" cy="430887"/>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a:t>
              </a:r>
              <a:endParaRPr lang="en-US" altLang="en-US" sz="2200" b="1" dirty="0">
                <a:solidFill>
                  <a:srgbClr val="2F93E0"/>
                </a:solidFill>
                <a:latin typeface="Courier New" panose="02070309020205020404" pitchFamily="49" charset="0"/>
                <a:cs typeface="Courier New" panose="02070309020205020404" pitchFamily="49" charset="0"/>
              </a:endParaRPr>
            </a:p>
          </p:txBody>
        </p:sp>
      </p:grpSp>
      <p:grpSp>
        <p:nvGrpSpPr>
          <p:cNvPr id="43" name="Group 42">
            <a:extLst>
              <a:ext uri="{FF2B5EF4-FFF2-40B4-BE49-F238E27FC236}">
                <a16:creationId xmlns:a16="http://schemas.microsoft.com/office/drawing/2014/main" id="{5F08862F-B4CE-42E9-81E1-09AF4A197F04}"/>
              </a:ext>
            </a:extLst>
          </p:cNvPr>
          <p:cNvGrpSpPr/>
          <p:nvPr/>
        </p:nvGrpSpPr>
        <p:grpSpPr>
          <a:xfrm>
            <a:off x="2611756" y="1684316"/>
            <a:ext cx="1325563" cy="1325563"/>
            <a:chOff x="1582221" y="3009900"/>
            <a:chExt cx="1325563" cy="1325563"/>
          </a:xfrm>
        </p:grpSpPr>
        <p:pic>
          <p:nvPicPr>
            <p:cNvPr id="44" name="Graphic 43" descr="Browser window with solid fill">
              <a:extLst>
                <a:ext uri="{FF2B5EF4-FFF2-40B4-BE49-F238E27FC236}">
                  <a16:creationId xmlns:a16="http://schemas.microsoft.com/office/drawing/2014/main" id="{14FB37BE-1FA1-4400-BE6F-D3EE2F1F55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2221" y="3009900"/>
              <a:ext cx="1325563" cy="1325563"/>
            </a:xfrm>
            <a:prstGeom prst="rect">
              <a:avLst/>
            </a:prstGeom>
          </p:spPr>
        </p:pic>
        <p:sp>
          <p:nvSpPr>
            <p:cNvPr id="45" name="TextBox 44">
              <a:extLst>
                <a:ext uri="{FF2B5EF4-FFF2-40B4-BE49-F238E27FC236}">
                  <a16:creationId xmlns:a16="http://schemas.microsoft.com/office/drawing/2014/main" id="{D488CE1B-BCE5-48FE-B823-910ED64EB940}"/>
                </a:ext>
              </a:extLst>
            </p:cNvPr>
            <p:cNvSpPr txBox="1">
              <a:spLocks noChangeArrowheads="1"/>
            </p:cNvSpPr>
            <p:nvPr/>
          </p:nvSpPr>
          <p:spPr bwMode="auto">
            <a:xfrm>
              <a:off x="1788557" y="3397509"/>
              <a:ext cx="939800" cy="677108"/>
            </a:xfrm>
            <a:prstGeom prst="rect">
              <a:avLst/>
            </a:prstGeom>
            <a:noFill/>
            <a:ln w="76200">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orbel" panose="020B0503020204020204" pitchFamily="34" charset="0"/>
                </a:defRPr>
              </a:lvl1pPr>
              <a:lvl2pPr marL="742950" indent="-285750">
                <a:spcBef>
                  <a:spcPct val="20000"/>
                </a:spcBef>
                <a:buFont typeface="Arial" panose="020B0604020202020204" pitchFamily="34" charset="0"/>
                <a:buChar char="–"/>
                <a:defRPr sz="2800">
                  <a:solidFill>
                    <a:schemeClr val="tx1"/>
                  </a:solidFill>
                  <a:latin typeface="Corbel" panose="020B0503020204020204" pitchFamily="34" charset="0"/>
                </a:defRPr>
              </a:lvl2pPr>
              <a:lvl3pPr marL="1143000" indent="-228600">
                <a:spcBef>
                  <a:spcPct val="20000"/>
                </a:spcBef>
                <a:buFont typeface="Arial" panose="020B0604020202020204" pitchFamily="34" charset="0"/>
                <a:buChar char="•"/>
                <a:defRPr sz="2400">
                  <a:solidFill>
                    <a:schemeClr val="tx1"/>
                  </a:solidFill>
                  <a:latin typeface="Corbel" panose="020B0503020204020204" pitchFamily="34" charset="0"/>
                </a:defRPr>
              </a:lvl3pPr>
              <a:lvl4pPr marL="1600200" indent="-228600">
                <a:spcBef>
                  <a:spcPct val="20000"/>
                </a:spcBef>
                <a:buFont typeface="Arial" panose="020B0604020202020204" pitchFamily="34" charset="0"/>
                <a:buChar char="–"/>
                <a:defRPr sz="2000">
                  <a:solidFill>
                    <a:schemeClr val="tx1"/>
                  </a:solidFill>
                  <a:latin typeface="Corbel" panose="020B0503020204020204" pitchFamily="34" charset="0"/>
                </a:defRPr>
              </a:lvl4pPr>
              <a:lvl5pPr marL="2057400" indent="-228600">
                <a:spcBef>
                  <a:spcPct val="20000"/>
                </a:spcBef>
                <a:buFont typeface="Arial" panose="020B0604020202020204" pitchFamily="34" charset="0"/>
                <a:buChar char="»"/>
                <a:defRPr sz="2000">
                  <a:solidFill>
                    <a:schemeClr val="tx1"/>
                  </a:solidFill>
                  <a:latin typeface="Corbel" panose="020B0503020204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orbel" panose="020B0503020204020204" pitchFamily="34" charset="0"/>
                </a:defRPr>
              </a:lvl9pPr>
            </a:lstStyle>
            <a:p>
              <a:pPr algn="ctr">
                <a:spcBef>
                  <a:spcPct val="0"/>
                </a:spcBef>
                <a:buFontTx/>
                <a:buNone/>
              </a:pPr>
              <a:r>
                <a:rPr lang="en-GB" altLang="en-US" sz="2200" b="1" dirty="0">
                  <a:solidFill>
                    <a:srgbClr val="2F93E0"/>
                  </a:solidFill>
                  <a:latin typeface="Courier New" panose="02070309020205020404" pitchFamily="49" charset="0"/>
                  <a:cs typeface="Courier New" panose="02070309020205020404" pitchFamily="49" charset="0"/>
                </a:rPr>
                <a:t>V2-</a:t>
              </a:r>
            </a:p>
            <a:p>
              <a:pPr algn="ctr">
                <a:spcBef>
                  <a:spcPct val="0"/>
                </a:spcBef>
                <a:buFontTx/>
                <a:buNone/>
              </a:pPr>
              <a:r>
                <a:rPr lang="en-US" altLang="en-US" sz="1600" b="1" dirty="0">
                  <a:solidFill>
                    <a:srgbClr val="2F93E0"/>
                  </a:solidFill>
                  <a:latin typeface="Courier New" panose="02070309020205020404" pitchFamily="49" charset="0"/>
                  <a:cs typeface="Courier New" panose="02070309020205020404" pitchFamily="49" charset="0"/>
                </a:rPr>
                <a:t>branch</a:t>
              </a:r>
            </a:p>
          </p:txBody>
        </p:sp>
      </p:grpSp>
      <p:sp>
        <p:nvSpPr>
          <p:cNvPr id="46" name="Slide Number Placeholder 8">
            <a:extLst>
              <a:ext uri="{FF2B5EF4-FFF2-40B4-BE49-F238E27FC236}">
                <a16:creationId xmlns:a16="http://schemas.microsoft.com/office/drawing/2014/main" id="{312BDFEB-0AD4-4B3A-824D-148A6ACE0CD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84</a:t>
            </a:fld>
            <a:endParaRPr lang="en-GB" dirty="0"/>
          </a:p>
        </p:txBody>
      </p:sp>
      <p:sp>
        <p:nvSpPr>
          <p:cNvPr id="47" name="Footer Placeholder 4">
            <a:extLst>
              <a:ext uri="{FF2B5EF4-FFF2-40B4-BE49-F238E27FC236}">
                <a16:creationId xmlns:a16="http://schemas.microsoft.com/office/drawing/2014/main" id="{9CAE67A8-59DA-4160-A17F-C468C323502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48" name="Title Placeholder 1">
            <a:extLst>
              <a:ext uri="{FF2B5EF4-FFF2-40B4-BE49-F238E27FC236}">
                <a16:creationId xmlns:a16="http://schemas.microsoft.com/office/drawing/2014/main" id="{2A6423E0-F17A-41BA-BE0C-048CDDAAD81F}"/>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2258390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70597-7BD4-4E6D-9F90-E735D81D6667}"/>
              </a:ext>
            </a:extLst>
          </p:cNvPr>
          <p:cNvSpPr>
            <a:spLocks noGrp="1"/>
          </p:cNvSpPr>
          <p:nvPr>
            <p:ph type="title"/>
          </p:nvPr>
        </p:nvSpPr>
        <p:spPr/>
        <p:txBody>
          <a:bodyPr/>
          <a:lstStyle/>
          <a:p>
            <a:r>
              <a:rPr lang="en-GB" dirty="0"/>
              <a:t>So which is better for you?</a:t>
            </a:r>
          </a:p>
        </p:txBody>
      </p:sp>
      <p:sp>
        <p:nvSpPr>
          <p:cNvPr id="5" name="Content Placeholder 4">
            <a:extLst>
              <a:ext uri="{FF2B5EF4-FFF2-40B4-BE49-F238E27FC236}">
                <a16:creationId xmlns:a16="http://schemas.microsoft.com/office/drawing/2014/main" id="{12A0DA29-C0E1-4C28-A869-B1A0266CA5C7}"/>
              </a:ext>
            </a:extLst>
          </p:cNvPr>
          <p:cNvSpPr>
            <a:spLocks noGrp="1"/>
          </p:cNvSpPr>
          <p:nvPr>
            <p:ph sz="half" idx="1"/>
          </p:nvPr>
        </p:nvSpPr>
        <p:spPr/>
        <p:txBody>
          <a:bodyPr>
            <a:normAutofit/>
          </a:bodyPr>
          <a:lstStyle/>
          <a:p>
            <a:pPr marL="0" indent="0">
              <a:buNone/>
            </a:pPr>
            <a:r>
              <a:rPr lang="en-GB" b="1" dirty="0"/>
              <a:t>Model (cleverer)</a:t>
            </a:r>
            <a:endParaRPr lang="en-GB" dirty="0"/>
          </a:p>
          <a:p>
            <a:r>
              <a:rPr lang="en-GB" dirty="0"/>
              <a:t>Easier (less control)</a:t>
            </a:r>
          </a:p>
          <a:p>
            <a:r>
              <a:rPr lang="en-GB" dirty="0"/>
              <a:t>Better for </a:t>
            </a:r>
            <a:r>
              <a:rPr lang="en-GB" dirty="0" err="1"/>
              <a:t>sprocs</a:t>
            </a:r>
            <a:r>
              <a:rPr lang="en-GB" dirty="0"/>
              <a:t>/functions</a:t>
            </a:r>
          </a:p>
          <a:p>
            <a:r>
              <a:rPr lang="en-GB" dirty="0"/>
              <a:t>Better for large teams</a:t>
            </a:r>
          </a:p>
          <a:p>
            <a:r>
              <a:rPr lang="en-GB" dirty="0"/>
              <a:t>Better for frequent changes</a:t>
            </a:r>
          </a:p>
          <a:p>
            <a:r>
              <a:rPr lang="en-GB" dirty="0"/>
              <a:t>Better at dependencies</a:t>
            </a:r>
          </a:p>
          <a:p>
            <a:r>
              <a:rPr lang="en-GB" dirty="0"/>
              <a:t>Drift: rolled back</a:t>
            </a:r>
          </a:p>
          <a:p>
            <a:r>
              <a:rPr lang="en-GB" dirty="0"/>
              <a:t>Simpler for dev work</a:t>
            </a:r>
          </a:p>
          <a:p>
            <a:endParaRPr lang="en-GB" dirty="0"/>
          </a:p>
        </p:txBody>
      </p:sp>
      <p:sp>
        <p:nvSpPr>
          <p:cNvPr id="8" name="Content Placeholder 7">
            <a:extLst>
              <a:ext uri="{FF2B5EF4-FFF2-40B4-BE49-F238E27FC236}">
                <a16:creationId xmlns:a16="http://schemas.microsoft.com/office/drawing/2014/main" id="{F77904D0-9213-4158-AD91-6BAA9CD9B109}"/>
              </a:ext>
            </a:extLst>
          </p:cNvPr>
          <p:cNvSpPr>
            <a:spLocks noGrp="1"/>
          </p:cNvSpPr>
          <p:nvPr>
            <p:ph sz="half" idx="2"/>
          </p:nvPr>
        </p:nvSpPr>
        <p:spPr>
          <a:xfrm>
            <a:off x="6172200" y="1825625"/>
            <a:ext cx="7086600" cy="4351338"/>
          </a:xfrm>
        </p:spPr>
        <p:txBody>
          <a:bodyPr>
            <a:normAutofit/>
          </a:bodyPr>
          <a:lstStyle/>
          <a:p>
            <a:pPr marL="0" indent="0">
              <a:buNone/>
            </a:pPr>
            <a:r>
              <a:rPr lang="en-GB" b="1" dirty="0"/>
              <a:t>Migrations (simpler)</a:t>
            </a:r>
            <a:endParaRPr lang="en-GB" dirty="0"/>
          </a:p>
          <a:p>
            <a:r>
              <a:rPr lang="en-GB" dirty="0"/>
              <a:t>More control (needs discipline)</a:t>
            </a:r>
          </a:p>
          <a:p>
            <a:r>
              <a:rPr lang="en-GB" dirty="0"/>
              <a:t>Better for data migrations</a:t>
            </a:r>
          </a:p>
          <a:p>
            <a:r>
              <a:rPr lang="en-GB" dirty="0"/>
              <a:t>Better for small teams</a:t>
            </a:r>
          </a:p>
          <a:p>
            <a:r>
              <a:rPr lang="en-GB" dirty="0"/>
              <a:t>Better for infrequent changes</a:t>
            </a:r>
          </a:p>
          <a:p>
            <a:r>
              <a:rPr lang="en-GB" dirty="0"/>
              <a:t>Better for simple data stores</a:t>
            </a:r>
          </a:p>
          <a:p>
            <a:r>
              <a:rPr lang="en-GB" dirty="0"/>
              <a:t>Drift: ignored</a:t>
            </a:r>
          </a:p>
          <a:p>
            <a:r>
              <a:rPr lang="en-GB" dirty="0"/>
              <a:t>Simpler for automation</a:t>
            </a:r>
          </a:p>
        </p:txBody>
      </p:sp>
      <p:sp>
        <p:nvSpPr>
          <p:cNvPr id="15" name="Slide Number Placeholder 8">
            <a:extLst>
              <a:ext uri="{FF2B5EF4-FFF2-40B4-BE49-F238E27FC236}">
                <a16:creationId xmlns:a16="http://schemas.microsoft.com/office/drawing/2014/main" id="{7B5D5DED-7D28-40DC-BA3B-C69C6DF2929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85</a:t>
            </a:fld>
            <a:endParaRPr lang="en-GB" dirty="0"/>
          </a:p>
        </p:txBody>
      </p:sp>
      <p:sp>
        <p:nvSpPr>
          <p:cNvPr id="16" name="Footer Placeholder 4">
            <a:extLst>
              <a:ext uri="{FF2B5EF4-FFF2-40B4-BE49-F238E27FC236}">
                <a16:creationId xmlns:a16="http://schemas.microsoft.com/office/drawing/2014/main" id="{AC36A4E4-7DA1-40A2-8C91-B6222C9313AA}"/>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7" name="Title Placeholder 1">
            <a:extLst>
              <a:ext uri="{FF2B5EF4-FFF2-40B4-BE49-F238E27FC236}">
                <a16:creationId xmlns:a16="http://schemas.microsoft.com/office/drawing/2014/main" id="{B8FC84C5-2E93-494C-B4E6-030315AC7043}"/>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Tree>
    <p:extLst>
      <p:ext uri="{BB962C8B-B14F-4D97-AF65-F5344CB8AC3E}">
        <p14:creationId xmlns:p14="http://schemas.microsoft.com/office/powerpoint/2010/main" val="12970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500"/>
                                        <p:tgtEl>
                                          <p:spTgt spid="5">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6" end="6"/>
                                            </p:txEl>
                                          </p:spTgt>
                                        </p:tgtEl>
                                        <p:attrNameLst>
                                          <p:attrName>style.visibility</p:attrName>
                                        </p:attrNameLst>
                                      </p:cBhvr>
                                      <p:to>
                                        <p:strVal val="visible"/>
                                      </p:to>
                                    </p:set>
                                    <p:animEffect transition="in" filter="fade">
                                      <p:cBhvr>
                                        <p:cTn id="50" dur="500"/>
                                        <p:tgtEl>
                                          <p:spTgt spid="8">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Effect transition="in" filter="fade">
                                      <p:cBhvr>
                                        <p:cTn id="55" dur="500"/>
                                        <p:tgtEl>
                                          <p:spTgt spid="5">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
                                            <p:txEl>
                                              <p:pRg st="7" end="7"/>
                                            </p:txEl>
                                          </p:spTgt>
                                        </p:tgtEl>
                                        <p:attrNameLst>
                                          <p:attrName>style.visibility</p:attrName>
                                        </p:attrNameLst>
                                      </p:cBhvr>
                                      <p:to>
                                        <p:strVal val="visible"/>
                                      </p:to>
                                    </p:set>
                                    <p:animEffect transition="in" filter="fade">
                                      <p:cBhvr>
                                        <p:cTn id="5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Expand/contract</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38200" y="1825625"/>
            <a:ext cx="6096000" cy="4351338"/>
          </a:xfrm>
        </p:spPr>
        <p:txBody>
          <a:bodyPr/>
          <a:lstStyle/>
          <a:p>
            <a:r>
              <a:rPr lang="en-GB" dirty="0"/>
              <a:t>Deploy != Release</a:t>
            </a:r>
          </a:p>
          <a:p>
            <a:r>
              <a:rPr lang="en-GB" dirty="0"/>
              <a:t>Support backward compatibility</a:t>
            </a:r>
          </a:p>
          <a:p>
            <a:r>
              <a:rPr lang="en-GB" dirty="0"/>
              <a:t>Test in production</a:t>
            </a:r>
          </a:p>
          <a:p>
            <a:r>
              <a:rPr lang="en-GB" dirty="0"/>
              <a:t>Rollback releases without database changes!</a:t>
            </a:r>
          </a:p>
          <a:p>
            <a:r>
              <a:rPr lang="en-GB" dirty="0"/>
              <a:t>Zero downtime</a:t>
            </a:r>
          </a:p>
          <a:p>
            <a:r>
              <a:rPr lang="en-GB" dirty="0"/>
              <a:t>Significantly lower risk</a:t>
            </a:r>
          </a:p>
          <a:p>
            <a:r>
              <a:rPr lang="en-GB" dirty="0"/>
              <a:t>Don’t forget to clean up!</a:t>
            </a:r>
          </a:p>
          <a:p>
            <a:endParaRPr lang="en-GB" dirty="0"/>
          </a:p>
        </p:txBody>
      </p:sp>
      <p:sp>
        <p:nvSpPr>
          <p:cNvPr id="4" name="Slide Number Placeholder 8">
            <a:extLst>
              <a:ext uri="{FF2B5EF4-FFF2-40B4-BE49-F238E27FC236}">
                <a16:creationId xmlns:a16="http://schemas.microsoft.com/office/drawing/2014/main" id="{C93B0B9B-AD7E-4327-AE7A-BC1349E84257}"/>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86</a:t>
            </a:fld>
            <a:endParaRPr lang="en-GB" dirty="0"/>
          </a:p>
        </p:txBody>
      </p:sp>
      <p:sp>
        <p:nvSpPr>
          <p:cNvPr id="7" name="Footer Placeholder 4">
            <a:extLst>
              <a:ext uri="{FF2B5EF4-FFF2-40B4-BE49-F238E27FC236}">
                <a16:creationId xmlns:a16="http://schemas.microsoft.com/office/drawing/2014/main" id="{DB114348-410E-4F32-9F6D-A8F1ABCC600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277442D9-5924-4F76-BC62-C3273F8E5C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Automating databases: The basics</a:t>
            </a:r>
          </a:p>
        </p:txBody>
      </p:sp>
      <p:sp>
        <p:nvSpPr>
          <p:cNvPr id="10" name="TextBox 9">
            <a:extLst>
              <a:ext uri="{FF2B5EF4-FFF2-40B4-BE49-F238E27FC236}">
                <a16:creationId xmlns:a16="http://schemas.microsoft.com/office/drawing/2014/main" id="{8816B75F-92DF-43E1-BBF0-3342E896015B}"/>
              </a:ext>
            </a:extLst>
          </p:cNvPr>
          <p:cNvSpPr txBox="1"/>
          <p:nvPr/>
        </p:nvSpPr>
        <p:spPr>
          <a:xfrm>
            <a:off x="5194300" y="5938697"/>
            <a:ext cx="6997700" cy="276999"/>
          </a:xfrm>
          <a:prstGeom prst="rect">
            <a:avLst/>
          </a:prstGeom>
          <a:noFill/>
        </p:spPr>
        <p:txBody>
          <a:bodyPr wrap="square">
            <a:spAutoFit/>
          </a:bodyPr>
          <a:lstStyle/>
          <a:p>
            <a:r>
              <a:rPr lang="en-GB" sz="1200" dirty="0">
                <a:hlinkClick r:id="rId3"/>
              </a:rPr>
              <a:t>https://www.slideshare.net/leenasn/expand-contract-pattern-continuous-delivery-and-databases/22</a:t>
            </a:r>
            <a:r>
              <a:rPr lang="en-GB" sz="1200" dirty="0"/>
              <a:t> </a:t>
            </a:r>
          </a:p>
        </p:txBody>
      </p:sp>
      <p:pic>
        <p:nvPicPr>
          <p:cNvPr id="3" name="Picture 2" descr="A picture containing graphical user interface&#10;&#10;Description automatically generated">
            <a:extLst>
              <a:ext uri="{FF2B5EF4-FFF2-40B4-BE49-F238E27FC236}">
                <a16:creationId xmlns:a16="http://schemas.microsoft.com/office/drawing/2014/main" id="{FEAA3616-FC89-4C25-9668-6C0F935A0D2A}"/>
              </a:ext>
            </a:extLst>
          </p:cNvPr>
          <p:cNvPicPr>
            <a:picLocks noChangeAspect="1"/>
          </p:cNvPicPr>
          <p:nvPr/>
        </p:nvPicPr>
        <p:blipFill rotWithShape="1">
          <a:blip r:embed="rId4">
            <a:extLst>
              <a:ext uri="{28A0092B-C50C-407E-A947-70E740481C1C}">
                <a14:useLocalDpi xmlns:a14="http://schemas.microsoft.com/office/drawing/2010/main" val="0"/>
              </a:ext>
            </a:extLst>
          </a:blip>
          <a:srcRect b="20185"/>
          <a:stretch/>
        </p:blipFill>
        <p:spPr>
          <a:xfrm>
            <a:off x="6934200" y="2298200"/>
            <a:ext cx="4419600" cy="3510670"/>
          </a:xfrm>
          <a:prstGeom prst="rect">
            <a:avLst/>
          </a:prstGeom>
        </p:spPr>
      </p:pic>
    </p:spTree>
    <p:extLst>
      <p:ext uri="{BB962C8B-B14F-4D97-AF65-F5344CB8AC3E}">
        <p14:creationId xmlns:p14="http://schemas.microsoft.com/office/powerpoint/2010/main" val="353934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i="1" dirty="0">
                <a:solidFill>
                  <a:srgbClr val="A1CFF1"/>
                </a:solidFill>
              </a:rPr>
              <a:t>13:00	- Database DevOps</a:t>
            </a:r>
          </a:p>
          <a:p>
            <a:pPr marL="0" indent="0">
              <a:buNone/>
            </a:pPr>
            <a:r>
              <a:rPr lang="en-GB" sz="2000" b="1" dirty="0">
                <a:solidFill>
                  <a:srgbClr val="FF0000"/>
                </a:solidFill>
              </a:rPr>
              <a:t>13:30	- Exploring the tooling options</a:t>
            </a:r>
          </a:p>
          <a:p>
            <a:pPr marL="0" indent="0">
              <a:buNone/>
            </a:pPr>
            <a:r>
              <a:rPr lang="en-GB" sz="2000" dirty="0"/>
              <a:t>14:00	- Configuring an SSDT project</a:t>
            </a:r>
          </a:p>
          <a:p>
            <a:pPr marL="0" indent="0">
              <a:buNone/>
            </a:pPr>
            <a:r>
              <a:rPr lang="en-GB" sz="800" i="1" dirty="0"/>
              <a:t> </a:t>
            </a:r>
            <a:endParaRPr lang="en-GB" dirty="0"/>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87</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3775909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906E-605F-4E74-8F53-C09868B3EF0D}"/>
              </a:ext>
            </a:extLst>
          </p:cNvPr>
          <p:cNvSpPr>
            <a:spLocks noGrp="1"/>
          </p:cNvSpPr>
          <p:nvPr>
            <p:ph type="title"/>
          </p:nvPr>
        </p:nvSpPr>
        <p:spPr/>
        <p:txBody>
          <a:bodyPr/>
          <a:lstStyle/>
          <a:p>
            <a:r>
              <a:rPr lang="en-GB" dirty="0"/>
              <a:t>Our tooling options</a:t>
            </a:r>
          </a:p>
        </p:txBody>
      </p:sp>
      <p:sp>
        <p:nvSpPr>
          <p:cNvPr id="3" name="Content Placeholder 2">
            <a:extLst>
              <a:ext uri="{FF2B5EF4-FFF2-40B4-BE49-F238E27FC236}">
                <a16:creationId xmlns:a16="http://schemas.microsoft.com/office/drawing/2014/main" id="{5232E6DE-79CA-4322-AF74-BF730256ABDA}"/>
              </a:ext>
            </a:extLst>
          </p:cNvPr>
          <p:cNvSpPr>
            <a:spLocks noGrp="1"/>
          </p:cNvSpPr>
          <p:nvPr>
            <p:ph idx="1"/>
          </p:nvPr>
        </p:nvSpPr>
        <p:spPr/>
        <p:txBody>
          <a:bodyPr/>
          <a:lstStyle/>
          <a:p>
            <a:r>
              <a:rPr lang="en-GB" b="1" dirty="0"/>
              <a:t>SSDT</a:t>
            </a:r>
            <a:r>
              <a:rPr lang="en-GB" dirty="0"/>
              <a:t> </a:t>
            </a:r>
            <a:br>
              <a:rPr lang="en-GB" dirty="0"/>
            </a:br>
            <a:r>
              <a:rPr lang="en-GB" i="1" dirty="0"/>
              <a:t>(Microsoft, the de facto standard)</a:t>
            </a:r>
          </a:p>
          <a:p>
            <a:r>
              <a:rPr lang="en-GB" b="1" dirty="0"/>
              <a:t>Redgate</a:t>
            </a:r>
            <a:r>
              <a:rPr lang="en-GB" dirty="0"/>
              <a:t> </a:t>
            </a:r>
            <a:br>
              <a:rPr lang="en-GB" dirty="0"/>
            </a:br>
            <a:r>
              <a:rPr lang="en-GB" i="1" dirty="0"/>
              <a:t>(The premier 3rd party solution)</a:t>
            </a:r>
          </a:p>
          <a:p>
            <a:r>
              <a:rPr lang="en-GB" b="1" dirty="0" err="1"/>
              <a:t>DbUp</a:t>
            </a:r>
            <a:r>
              <a:rPr lang="en-GB" dirty="0"/>
              <a:t> </a:t>
            </a:r>
            <a:br>
              <a:rPr lang="en-GB" dirty="0"/>
            </a:br>
            <a:r>
              <a:rPr lang="en-GB" i="1" dirty="0"/>
              <a:t>(A popular OS project by Paul </a:t>
            </a:r>
            <a:r>
              <a:rPr lang="en-GB" i="1" dirty="0" err="1"/>
              <a:t>Stovel</a:t>
            </a:r>
            <a:r>
              <a:rPr lang="en-GB" i="1" dirty="0"/>
              <a:t>, Octopus CEO)</a:t>
            </a:r>
          </a:p>
          <a:p>
            <a:r>
              <a:rPr lang="en-GB" b="1" dirty="0"/>
              <a:t>Entity Framework Migrations </a:t>
            </a:r>
            <a:br>
              <a:rPr lang="en-GB" b="1" dirty="0"/>
            </a:br>
            <a:r>
              <a:rPr lang="en-GB" i="1" dirty="0"/>
              <a:t>(The most popular MSSQL ORM)</a:t>
            </a:r>
          </a:p>
        </p:txBody>
      </p:sp>
      <p:sp>
        <p:nvSpPr>
          <p:cNvPr id="4" name="Title Placeholder 1">
            <a:extLst>
              <a:ext uri="{FF2B5EF4-FFF2-40B4-BE49-F238E27FC236}">
                <a16:creationId xmlns:a16="http://schemas.microsoft.com/office/drawing/2014/main" id="{E3636FB9-E145-471C-92B8-FE0638C3D765}"/>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Exploring the tooling options</a:t>
            </a:r>
          </a:p>
        </p:txBody>
      </p:sp>
      <p:sp>
        <p:nvSpPr>
          <p:cNvPr id="5" name="Slide Number Placeholder 8">
            <a:extLst>
              <a:ext uri="{FF2B5EF4-FFF2-40B4-BE49-F238E27FC236}">
                <a16:creationId xmlns:a16="http://schemas.microsoft.com/office/drawing/2014/main" id="{FE49C1AC-A6A0-477B-94EB-84F551123273}"/>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88</a:t>
            </a:fld>
            <a:endParaRPr lang="en-GB" dirty="0"/>
          </a:p>
        </p:txBody>
      </p:sp>
      <p:sp>
        <p:nvSpPr>
          <p:cNvPr id="6" name="Footer Placeholder 4">
            <a:extLst>
              <a:ext uri="{FF2B5EF4-FFF2-40B4-BE49-F238E27FC236}">
                <a16:creationId xmlns:a16="http://schemas.microsoft.com/office/drawing/2014/main" id="{202DDB26-B9D2-44CB-A102-98604DCF8A92}"/>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1545354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ature usage data in order of popularity descending: SSDT, Redgate, EF Migrations, Flyway, ApexSQL">
            <a:extLst>
              <a:ext uri="{FF2B5EF4-FFF2-40B4-BE49-F238E27FC236}">
                <a16:creationId xmlns:a16="http://schemas.microsoft.com/office/drawing/2014/main" id="{9F8167D5-FF92-4E54-973D-015424F71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180" y="1690688"/>
            <a:ext cx="8297639" cy="44048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DBE4AA6-7AAA-4EFE-B94A-26FFB816F8F7}"/>
              </a:ext>
            </a:extLst>
          </p:cNvPr>
          <p:cNvSpPr>
            <a:spLocks noGrp="1"/>
          </p:cNvSpPr>
          <p:nvPr>
            <p:ph type="title"/>
          </p:nvPr>
        </p:nvSpPr>
        <p:spPr/>
        <p:txBody>
          <a:bodyPr/>
          <a:lstStyle/>
          <a:p>
            <a:r>
              <a:rPr lang="en-GB" dirty="0"/>
              <a:t>What do people actually use?</a:t>
            </a:r>
          </a:p>
        </p:txBody>
      </p:sp>
      <p:sp>
        <p:nvSpPr>
          <p:cNvPr id="6" name="Content Placeholder 5">
            <a:extLst>
              <a:ext uri="{FF2B5EF4-FFF2-40B4-BE49-F238E27FC236}">
                <a16:creationId xmlns:a16="http://schemas.microsoft.com/office/drawing/2014/main" id="{C2E9728F-E928-43A6-9EF9-D9DEE1DFAFCF}"/>
              </a:ext>
            </a:extLst>
          </p:cNvPr>
          <p:cNvSpPr>
            <a:spLocks noGrp="1"/>
          </p:cNvSpPr>
          <p:nvPr>
            <p:ph idx="1"/>
          </p:nvPr>
        </p:nvSpPr>
        <p:spPr>
          <a:xfrm>
            <a:off x="838200" y="5811837"/>
            <a:ext cx="10515600" cy="365125"/>
          </a:xfrm>
        </p:spPr>
        <p:txBody>
          <a:bodyPr>
            <a:normAutofit lnSpcReduction="10000"/>
          </a:bodyPr>
          <a:lstStyle/>
          <a:p>
            <a:pPr marL="0" indent="0" algn="ctr">
              <a:buNone/>
            </a:pPr>
            <a:r>
              <a:rPr lang="en-GB" sz="2000" dirty="0">
                <a:hlinkClick r:id="rId4"/>
              </a:rPr>
              <a:t>https://octopus.com/blog/sql-server-deployment-options-for-octopus-deploy</a:t>
            </a:r>
            <a:endParaRPr lang="en-GB" sz="2000" dirty="0"/>
          </a:p>
        </p:txBody>
      </p:sp>
      <p:sp>
        <p:nvSpPr>
          <p:cNvPr id="7" name="Slide Number Placeholder 8">
            <a:extLst>
              <a:ext uri="{FF2B5EF4-FFF2-40B4-BE49-F238E27FC236}">
                <a16:creationId xmlns:a16="http://schemas.microsoft.com/office/drawing/2014/main" id="{62090AF5-BBA6-481B-8E0C-C027A7ECF7D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89</a:t>
            </a:fld>
            <a:endParaRPr lang="en-GB" dirty="0"/>
          </a:p>
        </p:txBody>
      </p:sp>
      <p:sp>
        <p:nvSpPr>
          <p:cNvPr id="8" name="Footer Placeholder 4">
            <a:extLst>
              <a:ext uri="{FF2B5EF4-FFF2-40B4-BE49-F238E27FC236}">
                <a16:creationId xmlns:a16="http://schemas.microsoft.com/office/drawing/2014/main" id="{0721CFFD-69AD-4144-86EC-E1036E6899FC}"/>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9" name="Title Placeholder 1">
            <a:extLst>
              <a:ext uri="{FF2B5EF4-FFF2-40B4-BE49-F238E27FC236}">
                <a16:creationId xmlns:a16="http://schemas.microsoft.com/office/drawing/2014/main" id="{BA41D9F2-590F-402B-8FA9-6FE98680D4E2}"/>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Exploring the tooling options</a:t>
            </a:r>
          </a:p>
        </p:txBody>
      </p:sp>
    </p:spTree>
    <p:extLst>
      <p:ext uri="{BB962C8B-B14F-4D97-AF65-F5344CB8AC3E}">
        <p14:creationId xmlns:p14="http://schemas.microsoft.com/office/powerpoint/2010/main" val="295499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4E5D17-5AA7-4227-AD3A-89B12E2D5AA9}"/>
              </a:ext>
            </a:extLst>
          </p:cNvPr>
          <p:cNvSpPr>
            <a:spLocks noGrp="1"/>
          </p:cNvSpPr>
          <p:nvPr>
            <p:ph type="title"/>
          </p:nvPr>
        </p:nvSpPr>
        <p:spPr/>
        <p:txBody>
          <a:bodyPr/>
          <a:lstStyle/>
          <a:p>
            <a:r>
              <a:rPr lang="en-GB" dirty="0">
                <a:solidFill>
                  <a:srgbClr val="FF0000"/>
                </a:solidFill>
                <a:ea typeface="Roboto" panose="02000000000000000000" pitchFamily="2" charset="0"/>
              </a:rPr>
              <a:t>LAB 0: </a:t>
            </a:r>
            <a:r>
              <a:rPr lang="en-GB" dirty="0">
                <a:ea typeface="Roboto" panose="02000000000000000000" pitchFamily="2" charset="0"/>
              </a:rPr>
              <a:t>Prerequisites</a:t>
            </a:r>
          </a:p>
        </p:txBody>
      </p:sp>
      <p:pic>
        <p:nvPicPr>
          <p:cNvPr id="12" name="Picture 11" descr="A picture containing drawing&#10;&#10;Description automatically generated">
            <a:extLst>
              <a:ext uri="{FF2B5EF4-FFF2-40B4-BE49-F238E27FC236}">
                <a16:creationId xmlns:a16="http://schemas.microsoft.com/office/drawing/2014/main" id="{CC074E9F-BA26-42C4-8606-46CD800D8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56" y="1905679"/>
            <a:ext cx="3957174" cy="1317506"/>
          </a:xfrm>
          <a:prstGeom prst="rect">
            <a:avLst/>
          </a:prstGeom>
        </p:spPr>
      </p:pic>
      <p:pic>
        <p:nvPicPr>
          <p:cNvPr id="14" name="Picture 13" descr="A close up of a sign&#10;&#10;Description automatically generated">
            <a:extLst>
              <a:ext uri="{FF2B5EF4-FFF2-40B4-BE49-F238E27FC236}">
                <a16:creationId xmlns:a16="http://schemas.microsoft.com/office/drawing/2014/main" id="{34D352B3-22DE-4E16-A769-09C59A49D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2097" y="2899166"/>
            <a:ext cx="5067806" cy="1471299"/>
          </a:xfrm>
          <a:prstGeom prst="rect">
            <a:avLst/>
          </a:prstGeom>
        </p:spPr>
      </p:pic>
      <p:pic>
        <p:nvPicPr>
          <p:cNvPr id="1026" name="Picture 2">
            <a:extLst>
              <a:ext uri="{FF2B5EF4-FFF2-40B4-BE49-F238E27FC236}">
                <a16:creationId xmlns:a16="http://schemas.microsoft.com/office/drawing/2014/main" id="{F9E7BF10-EB11-4CEA-B2C1-78D8FCDA9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4862" y="3518767"/>
            <a:ext cx="3182224" cy="138517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a:extLst>
              <a:ext uri="{FF2B5EF4-FFF2-40B4-BE49-F238E27FC236}">
                <a16:creationId xmlns:a16="http://schemas.microsoft.com/office/drawing/2014/main" id="{768BAF8E-9938-4F3C-BBFA-C632ECBA5D41}"/>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a:t>
            </a:fld>
            <a:endParaRPr lang="en-GB" dirty="0"/>
          </a:p>
        </p:txBody>
      </p:sp>
      <p:sp>
        <p:nvSpPr>
          <p:cNvPr id="9" name="Footer Placeholder 4">
            <a:extLst>
              <a:ext uri="{FF2B5EF4-FFF2-40B4-BE49-F238E27FC236}">
                <a16:creationId xmlns:a16="http://schemas.microsoft.com/office/drawing/2014/main" id="{7AF8D0FE-C3FC-4814-B2C5-C247A9CCAA96}"/>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10" name="Title Placeholder 1">
            <a:extLst>
              <a:ext uri="{FF2B5EF4-FFF2-40B4-BE49-F238E27FC236}">
                <a16:creationId xmlns:a16="http://schemas.microsoft.com/office/drawing/2014/main" id="{BCFB1CB9-FDF0-42AB-9120-6A204B76F272}"/>
              </a:ext>
            </a:extLst>
          </p:cNvPr>
          <p:cNvSpPr txBox="1">
            <a:spLocks/>
          </p:cNvSpPr>
          <p:nvPr/>
        </p:nvSpPr>
        <p:spPr>
          <a:xfrm>
            <a:off x="1599770" y="0"/>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US" sz="1200" dirty="0">
                <a:latin typeface="Roboto" panose="02000000000000000000" pitchFamily="2" charset="0"/>
                <a:ea typeface="Roboto" panose="02000000000000000000" pitchFamily="2" charset="0"/>
              </a:rPr>
              <a:t>Welcome</a:t>
            </a:r>
            <a:endParaRPr lang="en-GB" sz="1200" dirty="0">
              <a:latin typeface="Roboto" panose="02000000000000000000" pitchFamily="2" charset="0"/>
              <a:ea typeface="Roboto" panose="02000000000000000000" pitchFamily="2" charset="0"/>
            </a:endParaRPr>
          </a:p>
        </p:txBody>
      </p:sp>
      <p:sp>
        <p:nvSpPr>
          <p:cNvPr id="11" name="Content Placeholder 4">
            <a:extLst>
              <a:ext uri="{FF2B5EF4-FFF2-40B4-BE49-F238E27FC236}">
                <a16:creationId xmlns:a16="http://schemas.microsoft.com/office/drawing/2014/main" id="{F1E4E597-B7E1-4113-BC96-882DFA76FBA6}"/>
              </a:ext>
            </a:extLst>
          </p:cNvPr>
          <p:cNvSpPr>
            <a:spLocks noGrp="1"/>
          </p:cNvSpPr>
          <p:nvPr>
            <p:ph idx="1"/>
          </p:nvPr>
        </p:nvSpPr>
        <p:spPr>
          <a:xfrm>
            <a:off x="838200" y="4606938"/>
            <a:ext cx="10515600" cy="1570023"/>
          </a:xfrm>
        </p:spPr>
        <p:txBody>
          <a:bodyPr>
            <a:normAutofit fontScale="85000" lnSpcReduction="10000"/>
          </a:bodyPr>
          <a:lstStyle/>
          <a:p>
            <a:pPr marL="0" indent="0">
              <a:buNone/>
            </a:pPr>
            <a:r>
              <a:rPr lang="en-GB" dirty="0"/>
              <a:t>Attendees have either:</a:t>
            </a:r>
          </a:p>
          <a:p>
            <a:r>
              <a:rPr lang="en-GB" dirty="0"/>
              <a:t>a basic awareness of core Octopus Deploy concepts, including Environments, Projects, Variables, Tentacles and Releases</a:t>
            </a:r>
          </a:p>
          <a:p>
            <a:r>
              <a:rPr lang="en-GB" dirty="0"/>
              <a:t>attended the first training class in this series: Zero to Octopus Deploy PoC </a:t>
            </a:r>
          </a:p>
        </p:txBody>
      </p:sp>
      <p:sp>
        <p:nvSpPr>
          <p:cNvPr id="15" name="Rectangle 14">
            <a:extLst>
              <a:ext uri="{FF2B5EF4-FFF2-40B4-BE49-F238E27FC236}">
                <a16:creationId xmlns:a16="http://schemas.microsoft.com/office/drawing/2014/main" id="{CB0AB089-B9F3-4794-A452-60AC2C042799}"/>
              </a:ext>
            </a:extLst>
          </p:cNvPr>
          <p:cNvSpPr/>
          <p:nvPr/>
        </p:nvSpPr>
        <p:spPr>
          <a:xfrm>
            <a:off x="6750996" y="1261270"/>
            <a:ext cx="5266740" cy="1328095"/>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latin typeface="Roboto" panose="02000000000000000000" pitchFamily="2" charset="0"/>
              </a:rPr>
              <a:t>TO DO!</a:t>
            </a:r>
            <a:br>
              <a:rPr lang="en-GB" sz="4400" dirty="0">
                <a:latin typeface="Roboto" panose="02000000000000000000" pitchFamily="2" charset="0"/>
              </a:rPr>
            </a:br>
            <a:r>
              <a:rPr lang="en-GB" sz="2000" dirty="0">
                <a:latin typeface="Roboto" panose="02000000000000000000" pitchFamily="2" charset="0"/>
              </a:rPr>
              <a:t>Add link to page for other class</a:t>
            </a:r>
            <a:endParaRPr lang="en-GB" sz="4400" dirty="0">
              <a:latin typeface="Roboto" panose="02000000000000000000" pitchFamily="2" charset="0"/>
            </a:endParaRPr>
          </a:p>
        </p:txBody>
      </p:sp>
      <p:cxnSp>
        <p:nvCxnSpPr>
          <p:cNvPr id="3" name="Straight Arrow Connector 2">
            <a:extLst>
              <a:ext uri="{FF2B5EF4-FFF2-40B4-BE49-F238E27FC236}">
                <a16:creationId xmlns:a16="http://schemas.microsoft.com/office/drawing/2014/main" id="{D0903483-649D-4D3C-A480-4DC379C6AE31}"/>
              </a:ext>
            </a:extLst>
          </p:cNvPr>
          <p:cNvCxnSpPr/>
          <p:nvPr/>
        </p:nvCxnSpPr>
        <p:spPr>
          <a:xfrm flipH="1">
            <a:off x="9982200" y="2564432"/>
            <a:ext cx="610030" cy="31378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5598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4">
            <a:extLst>
              <a:ext uri="{FF2B5EF4-FFF2-40B4-BE49-F238E27FC236}">
                <a16:creationId xmlns:a16="http://schemas.microsoft.com/office/drawing/2014/main" id="{0D743A88-7B14-424F-9636-1D85FDC879F7}"/>
              </a:ext>
            </a:extLst>
          </p:cNvPr>
          <p:cNvSpPr>
            <a:spLocks noGrp="1"/>
          </p:cNvSpPr>
          <p:nvPr>
            <p:ph type="sldNum" sz="quarter" idx="12"/>
          </p:nvPr>
        </p:nvSpPr>
        <p:spPr>
          <a:xfrm>
            <a:off x="8737600" y="6356351"/>
            <a:ext cx="2844800" cy="365125"/>
          </a:xfrm>
          <a:prstGeom prst="rect">
            <a:avLst/>
          </a:prstGeom>
        </p:spPr>
        <p:txBody>
          <a:bodyPr/>
          <a:lstStyle/>
          <a:p>
            <a:fld id="{D2D307AB-2532-4947-A647-9C2AD87A7D11}" type="slidenum">
              <a:rPr lang="en-US" smtClean="0"/>
              <a:t>90</a:t>
            </a:fld>
            <a:endParaRPr lang="en-US" dirty="0"/>
          </a:p>
        </p:txBody>
      </p:sp>
      <p:grpSp>
        <p:nvGrpSpPr>
          <p:cNvPr id="6" name="Group 5">
            <a:extLst>
              <a:ext uri="{FF2B5EF4-FFF2-40B4-BE49-F238E27FC236}">
                <a16:creationId xmlns:a16="http://schemas.microsoft.com/office/drawing/2014/main" id="{87BEDCD2-63DA-4CB9-B664-2ED5C6136457}"/>
              </a:ext>
            </a:extLst>
          </p:cNvPr>
          <p:cNvGrpSpPr/>
          <p:nvPr/>
        </p:nvGrpSpPr>
        <p:grpSpPr>
          <a:xfrm>
            <a:off x="5349244" y="1475083"/>
            <a:ext cx="1609725" cy="1609725"/>
            <a:chOff x="4649157" y="1301658"/>
            <a:chExt cx="1609725" cy="1609725"/>
          </a:xfrm>
        </p:grpSpPr>
        <p:sp>
          <p:nvSpPr>
            <p:cNvPr id="4" name="Rectangle 3">
              <a:extLst>
                <a:ext uri="{FF2B5EF4-FFF2-40B4-BE49-F238E27FC236}">
                  <a16:creationId xmlns:a16="http://schemas.microsoft.com/office/drawing/2014/main" id="{E331A326-865B-4E09-878D-162449666F94}"/>
                </a:ext>
              </a:extLst>
            </p:cNvPr>
            <p:cNvSpPr/>
            <p:nvPr/>
          </p:nvSpPr>
          <p:spPr>
            <a:xfrm rot="2700000">
              <a:off x="4649157" y="1301658"/>
              <a:ext cx="1609725" cy="1609725"/>
            </a:xfrm>
            <a:prstGeom prst="rect">
              <a:avLst/>
            </a:prstGeom>
            <a:noFill/>
            <a:ln w="7620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5" name="TextBox 4">
              <a:extLst>
                <a:ext uri="{FF2B5EF4-FFF2-40B4-BE49-F238E27FC236}">
                  <a16:creationId xmlns:a16="http://schemas.microsoft.com/office/drawing/2014/main" id="{CAE91E29-2A1B-4F52-A2E3-E325124422C0}"/>
                </a:ext>
              </a:extLst>
            </p:cNvPr>
            <p:cNvSpPr txBox="1"/>
            <p:nvPr/>
          </p:nvSpPr>
          <p:spPr>
            <a:xfrm>
              <a:off x="4757354" y="1644853"/>
              <a:ext cx="1393331" cy="923330"/>
            </a:xfrm>
            <a:prstGeom prst="rect">
              <a:avLst/>
            </a:prstGeom>
            <a:noFill/>
            <a:ln>
              <a:noFill/>
            </a:ln>
          </p:spPr>
          <p:txBody>
            <a:bodyPr wrap="none" rtlCol="0">
              <a:spAutoFit/>
            </a:bodyPr>
            <a:lstStyle/>
            <a:p>
              <a:pPr algn="ctr"/>
              <a:r>
                <a:rPr lang="en-GB" dirty="0">
                  <a:solidFill>
                    <a:schemeClr val="tx1">
                      <a:lumMod val="75000"/>
                      <a:lumOff val="25000"/>
                    </a:schemeClr>
                  </a:solidFill>
                  <a:latin typeface="Roboto" panose="02000000000000000000" pitchFamily="2" charset="0"/>
                </a:rPr>
                <a:t>Model</a:t>
              </a:r>
            </a:p>
            <a:p>
              <a:pPr algn="ctr"/>
              <a:r>
                <a:rPr lang="en-GB" dirty="0">
                  <a:solidFill>
                    <a:schemeClr val="tx1">
                      <a:lumMod val="75000"/>
                      <a:lumOff val="25000"/>
                    </a:schemeClr>
                  </a:solidFill>
                  <a:latin typeface="Roboto" panose="02000000000000000000" pitchFamily="2" charset="0"/>
                </a:rPr>
                <a:t>Or</a:t>
              </a:r>
            </a:p>
            <a:p>
              <a:pPr algn="ctr"/>
              <a:r>
                <a:rPr lang="en-GB" dirty="0">
                  <a:solidFill>
                    <a:schemeClr val="tx1">
                      <a:lumMod val="75000"/>
                      <a:lumOff val="25000"/>
                    </a:schemeClr>
                  </a:solidFill>
                  <a:latin typeface="Roboto" panose="02000000000000000000" pitchFamily="2" charset="0"/>
                </a:rPr>
                <a:t>Migrations?</a:t>
              </a:r>
            </a:p>
          </p:txBody>
        </p:sp>
      </p:grpSp>
      <p:sp>
        <p:nvSpPr>
          <p:cNvPr id="13" name="Arrow: Bent-Up 12">
            <a:extLst>
              <a:ext uri="{FF2B5EF4-FFF2-40B4-BE49-F238E27FC236}">
                <a16:creationId xmlns:a16="http://schemas.microsoft.com/office/drawing/2014/main" id="{57136304-1888-4E06-94A3-CBC330013D9F}"/>
              </a:ext>
            </a:extLst>
          </p:cNvPr>
          <p:cNvSpPr/>
          <p:nvPr/>
        </p:nvSpPr>
        <p:spPr>
          <a:xfrm rot="10800000">
            <a:off x="3133725" y="2279942"/>
            <a:ext cx="1630199"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4" name="Arrow: Bent-Up 13">
            <a:extLst>
              <a:ext uri="{FF2B5EF4-FFF2-40B4-BE49-F238E27FC236}">
                <a16:creationId xmlns:a16="http://schemas.microsoft.com/office/drawing/2014/main" id="{8B6CB958-7232-4A33-A01F-99A0E2FC9A73}"/>
              </a:ext>
            </a:extLst>
          </p:cNvPr>
          <p:cNvSpPr/>
          <p:nvPr/>
        </p:nvSpPr>
        <p:spPr>
          <a:xfrm rot="10800000" flipH="1">
            <a:off x="7544288" y="2272255"/>
            <a:ext cx="1533037"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5" name="TextBox 14">
            <a:extLst>
              <a:ext uri="{FF2B5EF4-FFF2-40B4-BE49-F238E27FC236}">
                <a16:creationId xmlns:a16="http://schemas.microsoft.com/office/drawing/2014/main" id="{A6C3D12D-BC34-4EC4-8C20-9C8C3CB3FFF4}"/>
              </a:ext>
            </a:extLst>
          </p:cNvPr>
          <p:cNvSpPr txBox="1"/>
          <p:nvPr/>
        </p:nvSpPr>
        <p:spPr>
          <a:xfrm>
            <a:off x="4153327" y="1883827"/>
            <a:ext cx="825867" cy="369332"/>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Model</a:t>
            </a:r>
          </a:p>
        </p:txBody>
      </p:sp>
      <p:sp>
        <p:nvSpPr>
          <p:cNvPr id="16" name="TextBox 15">
            <a:extLst>
              <a:ext uri="{FF2B5EF4-FFF2-40B4-BE49-F238E27FC236}">
                <a16:creationId xmlns:a16="http://schemas.microsoft.com/office/drawing/2014/main" id="{3C0830A3-C090-4111-9E10-2D356F2556BB}"/>
              </a:ext>
            </a:extLst>
          </p:cNvPr>
          <p:cNvSpPr txBox="1"/>
          <p:nvPr/>
        </p:nvSpPr>
        <p:spPr>
          <a:xfrm>
            <a:off x="7526655" y="1906159"/>
            <a:ext cx="1284327" cy="369332"/>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Migrations</a:t>
            </a:r>
          </a:p>
        </p:txBody>
      </p:sp>
      <p:grpSp>
        <p:nvGrpSpPr>
          <p:cNvPr id="24" name="Group 23">
            <a:extLst>
              <a:ext uri="{FF2B5EF4-FFF2-40B4-BE49-F238E27FC236}">
                <a16:creationId xmlns:a16="http://schemas.microsoft.com/office/drawing/2014/main" id="{362FD081-F688-4F73-9FB4-AAA538831C49}"/>
              </a:ext>
            </a:extLst>
          </p:cNvPr>
          <p:cNvGrpSpPr/>
          <p:nvPr/>
        </p:nvGrpSpPr>
        <p:grpSpPr>
          <a:xfrm>
            <a:off x="1668439" y="3293583"/>
            <a:ext cx="3117766" cy="1657826"/>
            <a:chOff x="2803560" y="2505794"/>
            <a:chExt cx="3117766" cy="1657826"/>
          </a:xfrm>
        </p:grpSpPr>
        <p:grpSp>
          <p:nvGrpSpPr>
            <p:cNvPr id="10" name="Group 9">
              <a:extLst>
                <a:ext uri="{FF2B5EF4-FFF2-40B4-BE49-F238E27FC236}">
                  <a16:creationId xmlns:a16="http://schemas.microsoft.com/office/drawing/2014/main" id="{900F3387-81D7-4006-BAF5-377FC06016BC}"/>
                </a:ext>
              </a:extLst>
            </p:cNvPr>
            <p:cNvGrpSpPr/>
            <p:nvPr/>
          </p:nvGrpSpPr>
          <p:grpSpPr>
            <a:xfrm>
              <a:off x="3541266" y="2505794"/>
              <a:ext cx="1609725" cy="1657826"/>
              <a:chOff x="4591050" y="1253557"/>
              <a:chExt cx="1609725" cy="1657826"/>
            </a:xfrm>
          </p:grpSpPr>
          <p:sp>
            <p:nvSpPr>
              <p:cNvPr id="11" name="Rectangle 10">
                <a:extLst>
                  <a:ext uri="{FF2B5EF4-FFF2-40B4-BE49-F238E27FC236}">
                    <a16:creationId xmlns:a16="http://schemas.microsoft.com/office/drawing/2014/main" id="{F05AF959-02AE-40AE-AD5E-CD5B57B0BDB0}"/>
                  </a:ext>
                </a:extLst>
              </p:cNvPr>
              <p:cNvSpPr/>
              <p:nvPr/>
            </p:nvSpPr>
            <p:spPr>
              <a:xfrm rot="2700000">
                <a:off x="4591050" y="1301658"/>
                <a:ext cx="1609725" cy="1609725"/>
              </a:xfrm>
              <a:prstGeom prst="rect">
                <a:avLst/>
              </a:prstGeom>
              <a:noFill/>
              <a:ln w="7620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12" name="TextBox 11">
                <a:extLst>
                  <a:ext uri="{FF2B5EF4-FFF2-40B4-BE49-F238E27FC236}">
                    <a16:creationId xmlns:a16="http://schemas.microsoft.com/office/drawing/2014/main" id="{A258A1C5-CF10-4964-B52E-0C92B9D22612}"/>
                  </a:ext>
                </a:extLst>
              </p:cNvPr>
              <p:cNvSpPr txBox="1"/>
              <p:nvPr/>
            </p:nvSpPr>
            <p:spPr>
              <a:xfrm>
                <a:off x="4682576" y="1253557"/>
                <a:ext cx="1441420" cy="1477328"/>
              </a:xfrm>
              <a:prstGeom prst="rect">
                <a:avLst/>
              </a:prstGeom>
              <a:noFill/>
              <a:ln>
                <a:noFill/>
              </a:ln>
            </p:spPr>
            <p:txBody>
              <a:bodyPr wrap="none" rtlCol="0">
                <a:spAutoFit/>
              </a:bodyPr>
              <a:lstStyle/>
              <a:p>
                <a:pPr algn="ctr"/>
                <a:r>
                  <a:rPr lang="en-GB" dirty="0">
                    <a:solidFill>
                      <a:schemeClr val="tx1">
                        <a:lumMod val="75000"/>
                        <a:lumOff val="25000"/>
                      </a:schemeClr>
                    </a:solidFill>
                    <a:latin typeface="Roboto" panose="02000000000000000000" pitchFamily="2" charset="0"/>
                  </a:rPr>
                  <a:t>SSMS </a:t>
                </a:r>
              </a:p>
              <a:p>
                <a:pPr algn="ctr"/>
                <a:r>
                  <a:rPr lang="en-GB" dirty="0">
                    <a:solidFill>
                      <a:schemeClr val="tx1">
                        <a:lumMod val="75000"/>
                        <a:lumOff val="25000"/>
                      </a:schemeClr>
                    </a:solidFill>
                    <a:latin typeface="Roboto" panose="02000000000000000000" pitchFamily="2" charset="0"/>
                  </a:rPr>
                  <a:t>AND budget</a:t>
                </a:r>
              </a:p>
              <a:p>
                <a:pPr algn="ctr"/>
                <a:r>
                  <a:rPr lang="en-GB" dirty="0">
                    <a:solidFill>
                      <a:schemeClr val="tx1">
                        <a:lumMod val="75000"/>
                        <a:lumOff val="25000"/>
                      </a:schemeClr>
                    </a:solidFill>
                    <a:latin typeface="Roboto" panose="02000000000000000000" pitchFamily="2" charset="0"/>
                  </a:rPr>
                  <a:t>or</a:t>
                </a:r>
              </a:p>
              <a:p>
                <a:pPr algn="ctr"/>
                <a:r>
                  <a:rPr lang="en-GB" dirty="0">
                    <a:solidFill>
                      <a:schemeClr val="tx1">
                        <a:lumMod val="75000"/>
                        <a:lumOff val="25000"/>
                      </a:schemeClr>
                    </a:solidFill>
                    <a:latin typeface="Roboto" panose="02000000000000000000" pitchFamily="2" charset="0"/>
                  </a:rPr>
                  <a:t>VS OR</a:t>
                </a:r>
              </a:p>
              <a:p>
                <a:pPr algn="ctr"/>
                <a:r>
                  <a:rPr lang="en-GB" dirty="0">
                    <a:solidFill>
                      <a:schemeClr val="tx1">
                        <a:lumMod val="75000"/>
                        <a:lumOff val="25000"/>
                      </a:schemeClr>
                    </a:solidFill>
                    <a:latin typeface="Roboto" panose="02000000000000000000" pitchFamily="2" charset="0"/>
                  </a:rPr>
                  <a:t> no budget?</a:t>
                </a:r>
              </a:p>
            </p:txBody>
          </p:sp>
        </p:grpSp>
        <p:sp>
          <p:nvSpPr>
            <p:cNvPr id="19" name="Arrow: Bent-Up 18">
              <a:extLst>
                <a:ext uri="{FF2B5EF4-FFF2-40B4-BE49-F238E27FC236}">
                  <a16:creationId xmlns:a16="http://schemas.microsoft.com/office/drawing/2014/main" id="{D4A85D58-BBD2-4DE3-9AD0-CDDC145931E3}"/>
                </a:ext>
              </a:extLst>
            </p:cNvPr>
            <p:cNvSpPr/>
            <p:nvPr/>
          </p:nvSpPr>
          <p:spPr>
            <a:xfrm rot="10800000">
              <a:off x="2803560" y="3367397"/>
              <a:ext cx="153103"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0" name="Arrow: Bent-Up 19">
              <a:extLst>
                <a:ext uri="{FF2B5EF4-FFF2-40B4-BE49-F238E27FC236}">
                  <a16:creationId xmlns:a16="http://schemas.microsoft.com/office/drawing/2014/main" id="{A5F83EBD-B835-4FEB-ABC2-65A4A4842DBD}"/>
                </a:ext>
              </a:extLst>
            </p:cNvPr>
            <p:cNvSpPr/>
            <p:nvPr/>
          </p:nvSpPr>
          <p:spPr>
            <a:xfrm rot="10800000" flipH="1">
              <a:off x="5723690" y="3367398"/>
              <a:ext cx="197636"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grpSp>
        <p:nvGrpSpPr>
          <p:cNvPr id="23" name="Group 22">
            <a:extLst>
              <a:ext uri="{FF2B5EF4-FFF2-40B4-BE49-F238E27FC236}">
                <a16:creationId xmlns:a16="http://schemas.microsoft.com/office/drawing/2014/main" id="{9A8AC497-F299-4113-8A5B-6B681B083100}"/>
              </a:ext>
            </a:extLst>
          </p:cNvPr>
          <p:cNvGrpSpPr/>
          <p:nvPr/>
        </p:nvGrpSpPr>
        <p:grpSpPr>
          <a:xfrm>
            <a:off x="7465899" y="3341686"/>
            <a:ext cx="3097323" cy="1609725"/>
            <a:chOff x="6488754" y="2553894"/>
            <a:chExt cx="3097323" cy="1609725"/>
          </a:xfrm>
        </p:grpSpPr>
        <p:grpSp>
          <p:nvGrpSpPr>
            <p:cNvPr id="7" name="Group 6">
              <a:extLst>
                <a:ext uri="{FF2B5EF4-FFF2-40B4-BE49-F238E27FC236}">
                  <a16:creationId xmlns:a16="http://schemas.microsoft.com/office/drawing/2014/main" id="{EA4BBC5B-F901-43B8-8B85-222B01D79845}"/>
                </a:ext>
              </a:extLst>
            </p:cNvPr>
            <p:cNvGrpSpPr/>
            <p:nvPr/>
          </p:nvGrpSpPr>
          <p:grpSpPr>
            <a:xfrm>
              <a:off x="6940763" y="2553894"/>
              <a:ext cx="2159566" cy="1609725"/>
              <a:chOff x="4316136" y="1301658"/>
              <a:chExt cx="2159566" cy="1609725"/>
            </a:xfrm>
          </p:grpSpPr>
          <p:sp>
            <p:nvSpPr>
              <p:cNvPr id="8" name="Rectangle 7">
                <a:extLst>
                  <a:ext uri="{FF2B5EF4-FFF2-40B4-BE49-F238E27FC236}">
                    <a16:creationId xmlns:a16="http://schemas.microsoft.com/office/drawing/2014/main" id="{D614BC48-141E-4E4D-92AC-7E8AAEE5F7DE}"/>
                  </a:ext>
                </a:extLst>
              </p:cNvPr>
              <p:cNvSpPr/>
              <p:nvPr/>
            </p:nvSpPr>
            <p:spPr>
              <a:xfrm rot="2700000">
                <a:off x="4591050" y="1301658"/>
                <a:ext cx="1609725" cy="1609725"/>
              </a:xfrm>
              <a:prstGeom prst="rect">
                <a:avLst/>
              </a:prstGeom>
              <a:noFill/>
              <a:ln w="7620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9" name="TextBox 8">
                <a:extLst>
                  <a:ext uri="{FF2B5EF4-FFF2-40B4-BE49-F238E27FC236}">
                    <a16:creationId xmlns:a16="http://schemas.microsoft.com/office/drawing/2014/main" id="{B19073A4-9501-4428-9BAB-84E3D7194AFA}"/>
                  </a:ext>
                </a:extLst>
              </p:cNvPr>
              <p:cNvSpPr txBox="1"/>
              <p:nvPr/>
            </p:nvSpPr>
            <p:spPr>
              <a:xfrm>
                <a:off x="4316136" y="1653496"/>
                <a:ext cx="2159566" cy="923330"/>
              </a:xfrm>
              <a:prstGeom prst="rect">
                <a:avLst/>
              </a:prstGeom>
              <a:noFill/>
              <a:ln>
                <a:noFill/>
              </a:ln>
            </p:spPr>
            <p:txBody>
              <a:bodyPr wrap="none" rtlCol="0">
                <a:spAutoFit/>
              </a:bodyPr>
              <a:lstStyle/>
              <a:p>
                <a:pPr algn="ctr"/>
                <a:r>
                  <a:rPr lang="en-GB" dirty="0">
                    <a:solidFill>
                      <a:schemeClr val="tx1">
                        <a:lumMod val="75000"/>
                        <a:lumOff val="25000"/>
                      </a:schemeClr>
                    </a:solidFill>
                    <a:latin typeface="Roboto" panose="02000000000000000000" pitchFamily="2" charset="0"/>
                  </a:rPr>
                  <a:t>Commercial</a:t>
                </a:r>
              </a:p>
              <a:p>
                <a:pPr algn="ctr"/>
                <a:r>
                  <a:rPr lang="en-GB" dirty="0">
                    <a:solidFill>
                      <a:schemeClr val="tx1">
                        <a:lumMod val="75000"/>
                        <a:lumOff val="25000"/>
                      </a:schemeClr>
                    </a:solidFill>
                    <a:latin typeface="Roboto" panose="02000000000000000000" pitchFamily="2" charset="0"/>
                  </a:rPr>
                  <a:t>hybrid or pure OSS</a:t>
                </a:r>
              </a:p>
              <a:p>
                <a:pPr algn="ctr"/>
                <a:r>
                  <a:rPr lang="en-GB" dirty="0">
                    <a:solidFill>
                      <a:schemeClr val="tx1">
                        <a:lumMod val="75000"/>
                        <a:lumOff val="25000"/>
                      </a:schemeClr>
                    </a:solidFill>
                    <a:latin typeface="Roboto" panose="02000000000000000000" pitchFamily="2" charset="0"/>
                  </a:rPr>
                  <a:t>migrations?</a:t>
                </a:r>
              </a:p>
            </p:txBody>
          </p:sp>
        </p:grpSp>
        <p:sp>
          <p:nvSpPr>
            <p:cNvPr id="18" name="Arrow: Bent-Up 17">
              <a:extLst>
                <a:ext uri="{FF2B5EF4-FFF2-40B4-BE49-F238E27FC236}">
                  <a16:creationId xmlns:a16="http://schemas.microsoft.com/office/drawing/2014/main" id="{F8042203-774F-4303-9C1A-CAEC6D25A69B}"/>
                </a:ext>
              </a:extLst>
            </p:cNvPr>
            <p:cNvSpPr/>
            <p:nvPr/>
          </p:nvSpPr>
          <p:spPr>
            <a:xfrm rot="10800000">
              <a:off x="6488754" y="3367397"/>
              <a:ext cx="153103"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sp>
          <p:nvSpPr>
            <p:cNvPr id="22" name="Arrow: Bent-Up 21">
              <a:extLst>
                <a:ext uri="{FF2B5EF4-FFF2-40B4-BE49-F238E27FC236}">
                  <a16:creationId xmlns:a16="http://schemas.microsoft.com/office/drawing/2014/main" id="{BF2FD10B-7FC6-4E65-BB9A-5392E6677259}"/>
                </a:ext>
              </a:extLst>
            </p:cNvPr>
            <p:cNvSpPr/>
            <p:nvPr/>
          </p:nvSpPr>
          <p:spPr>
            <a:xfrm rot="10800000" flipH="1">
              <a:off x="9388441" y="3358756"/>
              <a:ext cx="197636" cy="581025"/>
            </a:xfrm>
            <a:prstGeom prst="bentUpArrow">
              <a:avLst>
                <a:gd name="adj1" fmla="val 0"/>
                <a:gd name="adj2" fmla="val 13192"/>
                <a:gd name="adj3" fmla="val 16413"/>
              </a:avLst>
            </a:prstGeom>
            <a:solidFill>
              <a:srgbClr val="FE9901"/>
            </a:solidFill>
            <a:ln w="57150">
              <a:solidFill>
                <a:srgbClr val="2F93E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latin typeface="Roboto" panose="02000000000000000000" pitchFamily="2" charset="0"/>
              </a:endParaRPr>
            </a:p>
          </p:txBody>
        </p:sp>
      </p:grpSp>
      <p:sp>
        <p:nvSpPr>
          <p:cNvPr id="25" name="TextBox 24">
            <a:extLst>
              <a:ext uri="{FF2B5EF4-FFF2-40B4-BE49-F238E27FC236}">
                <a16:creationId xmlns:a16="http://schemas.microsoft.com/office/drawing/2014/main" id="{BA9F656A-EC3B-49D4-8BFD-995863371151}"/>
              </a:ext>
            </a:extLst>
          </p:cNvPr>
          <p:cNvSpPr txBox="1"/>
          <p:nvPr/>
        </p:nvSpPr>
        <p:spPr>
          <a:xfrm>
            <a:off x="1158066" y="3209429"/>
            <a:ext cx="898002" cy="923330"/>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SSMS</a:t>
            </a:r>
          </a:p>
          <a:p>
            <a:pPr algn="ctr"/>
            <a:r>
              <a:rPr lang="en-GB" dirty="0">
                <a:solidFill>
                  <a:schemeClr val="tx1">
                    <a:lumMod val="75000"/>
                    <a:lumOff val="25000"/>
                  </a:schemeClr>
                </a:solidFill>
                <a:latin typeface="Roboto" panose="02000000000000000000" pitchFamily="2" charset="0"/>
              </a:rPr>
              <a:t>AND</a:t>
            </a:r>
          </a:p>
          <a:p>
            <a:pPr algn="ctr"/>
            <a:r>
              <a:rPr lang="en-GB" dirty="0">
                <a:solidFill>
                  <a:schemeClr val="tx1">
                    <a:lumMod val="75000"/>
                    <a:lumOff val="25000"/>
                  </a:schemeClr>
                </a:solidFill>
                <a:latin typeface="Roboto" panose="02000000000000000000" pitchFamily="2" charset="0"/>
              </a:rPr>
              <a:t>budget</a:t>
            </a:r>
          </a:p>
        </p:txBody>
      </p:sp>
      <p:sp>
        <p:nvSpPr>
          <p:cNvPr id="26" name="TextBox 25">
            <a:extLst>
              <a:ext uri="{FF2B5EF4-FFF2-40B4-BE49-F238E27FC236}">
                <a16:creationId xmlns:a16="http://schemas.microsoft.com/office/drawing/2014/main" id="{1A3EAF6E-02E0-4179-B124-40C430703688}"/>
              </a:ext>
            </a:extLst>
          </p:cNvPr>
          <p:cNvSpPr txBox="1"/>
          <p:nvPr/>
        </p:nvSpPr>
        <p:spPr>
          <a:xfrm>
            <a:off x="4243647" y="3192290"/>
            <a:ext cx="1213794" cy="923330"/>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VS/ADS </a:t>
            </a:r>
          </a:p>
          <a:p>
            <a:pPr algn="ctr"/>
            <a:r>
              <a:rPr lang="en-GB" dirty="0">
                <a:solidFill>
                  <a:schemeClr val="tx1">
                    <a:lumMod val="75000"/>
                    <a:lumOff val="25000"/>
                  </a:schemeClr>
                </a:solidFill>
                <a:latin typeface="Roboto" panose="02000000000000000000" pitchFamily="2" charset="0"/>
              </a:rPr>
              <a:t>OR </a:t>
            </a:r>
          </a:p>
          <a:p>
            <a:pPr algn="ctr"/>
            <a:r>
              <a:rPr lang="en-GB" dirty="0">
                <a:solidFill>
                  <a:schemeClr val="tx1">
                    <a:lumMod val="75000"/>
                    <a:lumOff val="25000"/>
                  </a:schemeClr>
                </a:solidFill>
                <a:latin typeface="Roboto" panose="02000000000000000000" pitchFamily="2" charset="0"/>
              </a:rPr>
              <a:t>no budget</a:t>
            </a:r>
          </a:p>
        </p:txBody>
      </p:sp>
      <p:sp>
        <p:nvSpPr>
          <p:cNvPr id="27" name="TextBox 26">
            <a:extLst>
              <a:ext uri="{FF2B5EF4-FFF2-40B4-BE49-F238E27FC236}">
                <a16:creationId xmlns:a16="http://schemas.microsoft.com/office/drawing/2014/main" id="{E9D82D4E-EA18-483A-A70C-782689CE917B}"/>
              </a:ext>
            </a:extLst>
          </p:cNvPr>
          <p:cNvSpPr txBox="1"/>
          <p:nvPr/>
        </p:nvSpPr>
        <p:spPr>
          <a:xfrm>
            <a:off x="6408396" y="3687718"/>
            <a:ext cx="1415772" cy="646331"/>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Commercial</a:t>
            </a:r>
          </a:p>
          <a:p>
            <a:pPr algn="ctr"/>
            <a:r>
              <a:rPr lang="en-GB" dirty="0">
                <a:solidFill>
                  <a:schemeClr val="tx1">
                    <a:lumMod val="75000"/>
                    <a:lumOff val="25000"/>
                  </a:schemeClr>
                </a:solidFill>
                <a:latin typeface="Roboto" panose="02000000000000000000" pitchFamily="2" charset="0"/>
              </a:rPr>
              <a:t>hybrid</a:t>
            </a:r>
          </a:p>
        </p:txBody>
      </p:sp>
      <p:sp>
        <p:nvSpPr>
          <p:cNvPr id="28" name="TextBox 27">
            <a:extLst>
              <a:ext uri="{FF2B5EF4-FFF2-40B4-BE49-F238E27FC236}">
                <a16:creationId xmlns:a16="http://schemas.microsoft.com/office/drawing/2014/main" id="{9DEB9477-67DB-42E2-A91D-5A83BFE24B3E}"/>
              </a:ext>
            </a:extLst>
          </p:cNvPr>
          <p:cNvSpPr txBox="1"/>
          <p:nvPr/>
        </p:nvSpPr>
        <p:spPr>
          <a:xfrm>
            <a:off x="10180750" y="3763427"/>
            <a:ext cx="1800494" cy="369332"/>
          </a:xfrm>
          <a:prstGeom prst="rect">
            <a:avLst/>
          </a:prstGeom>
          <a:noFill/>
        </p:spPr>
        <p:txBody>
          <a:bodyPr wrap="none" rtlCol="0">
            <a:spAutoFit/>
          </a:bodyPr>
          <a:lstStyle/>
          <a:p>
            <a:pPr algn="ctr"/>
            <a:r>
              <a:rPr lang="en-GB" dirty="0">
                <a:solidFill>
                  <a:schemeClr val="tx1">
                    <a:lumMod val="75000"/>
                    <a:lumOff val="25000"/>
                  </a:schemeClr>
                </a:solidFill>
                <a:latin typeface="Roboto" panose="02000000000000000000" pitchFamily="2" charset="0"/>
              </a:rPr>
              <a:t>OSS migrations</a:t>
            </a:r>
          </a:p>
        </p:txBody>
      </p:sp>
      <p:pic>
        <p:nvPicPr>
          <p:cNvPr id="32" name="Picture 31">
            <a:extLst>
              <a:ext uri="{FF2B5EF4-FFF2-40B4-BE49-F238E27FC236}">
                <a16:creationId xmlns:a16="http://schemas.microsoft.com/office/drawing/2014/main" id="{590D84F5-56F0-4D16-B4F0-BF03269E18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744" y="5114725"/>
            <a:ext cx="1894001" cy="926197"/>
          </a:xfrm>
          <a:prstGeom prst="rect">
            <a:avLst/>
          </a:prstGeom>
        </p:spPr>
      </p:pic>
      <p:pic>
        <p:nvPicPr>
          <p:cNvPr id="35" name="Picture 34" descr="Screen Clipping">
            <a:extLst>
              <a:ext uri="{FF2B5EF4-FFF2-40B4-BE49-F238E27FC236}">
                <a16:creationId xmlns:a16="http://schemas.microsoft.com/office/drawing/2014/main" id="{60DF230E-29AE-42B3-9DD0-17F27DB7E4AC}"/>
              </a:ext>
            </a:extLst>
          </p:cNvPr>
          <p:cNvPicPr>
            <a:picLocks noChangeAspect="1"/>
          </p:cNvPicPr>
          <p:nvPr/>
        </p:nvPicPr>
        <p:blipFill>
          <a:blip r:embed="rId4"/>
          <a:stretch>
            <a:fillRect/>
          </a:stretch>
        </p:blipFill>
        <p:spPr>
          <a:xfrm>
            <a:off x="9272340" y="5601666"/>
            <a:ext cx="2186491" cy="581026"/>
          </a:xfrm>
          <a:prstGeom prst="rect">
            <a:avLst/>
          </a:prstGeom>
        </p:spPr>
      </p:pic>
      <p:pic>
        <p:nvPicPr>
          <p:cNvPr id="1026" name="Picture 2" descr="Image result for flyway">
            <a:extLst>
              <a:ext uri="{FF2B5EF4-FFF2-40B4-BE49-F238E27FC236}">
                <a16:creationId xmlns:a16="http://schemas.microsoft.com/office/drawing/2014/main" id="{44F7BBF2-65E0-4261-B4B9-377DC77298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342" t="6203" r="6197" b="11247"/>
          <a:stretch/>
        </p:blipFill>
        <p:spPr bwMode="auto">
          <a:xfrm>
            <a:off x="10703015" y="5037905"/>
            <a:ext cx="1131171" cy="829178"/>
          </a:xfrm>
          <a:prstGeom prst="rect">
            <a:avLst/>
          </a:prstGeom>
          <a:noFill/>
          <a:extLst>
            <a:ext uri="{909E8E84-426E-40DD-AFC4-6F175D3DCCD1}">
              <a14:hiddenFill xmlns:a14="http://schemas.microsoft.com/office/drawing/2010/main">
                <a:solidFill>
                  <a:srgbClr val="FFFFFF"/>
                </a:solidFill>
              </a14:hiddenFill>
            </a:ext>
          </a:extLst>
        </p:spPr>
      </p:pic>
      <p:sp>
        <p:nvSpPr>
          <p:cNvPr id="40" name="Footer Placeholder 4">
            <a:extLst>
              <a:ext uri="{FF2B5EF4-FFF2-40B4-BE49-F238E27FC236}">
                <a16:creationId xmlns:a16="http://schemas.microsoft.com/office/drawing/2014/main" id="{0BA48106-3B2A-4408-94D5-880BCF7191E6}"/>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pic>
        <p:nvPicPr>
          <p:cNvPr id="33" name="Picture 32" descr="Shape&#10;&#10;Description automatically generated with medium confidence">
            <a:extLst>
              <a:ext uri="{FF2B5EF4-FFF2-40B4-BE49-F238E27FC236}">
                <a16:creationId xmlns:a16="http://schemas.microsoft.com/office/drawing/2014/main" id="{745122A2-96DB-4F34-B2B1-EB63DCB3D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061" y="5163215"/>
            <a:ext cx="2646119" cy="911105"/>
          </a:xfrm>
          <a:prstGeom prst="rect">
            <a:avLst/>
          </a:prstGeom>
        </p:spPr>
      </p:pic>
      <p:sp>
        <p:nvSpPr>
          <p:cNvPr id="45" name="Title Placeholder 1">
            <a:extLst>
              <a:ext uri="{FF2B5EF4-FFF2-40B4-BE49-F238E27FC236}">
                <a16:creationId xmlns:a16="http://schemas.microsoft.com/office/drawing/2014/main" id="{DE67430D-74FD-4D6A-87D4-90B7A90B8F83}"/>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Exploring the tooling options</a:t>
            </a:r>
          </a:p>
        </p:txBody>
      </p:sp>
      <p:sp>
        <p:nvSpPr>
          <p:cNvPr id="2" name="Title 1">
            <a:extLst>
              <a:ext uri="{FF2B5EF4-FFF2-40B4-BE49-F238E27FC236}">
                <a16:creationId xmlns:a16="http://schemas.microsoft.com/office/drawing/2014/main" id="{F1D8910F-53B4-41D3-BA11-1D9B8D61A0AE}"/>
              </a:ext>
            </a:extLst>
          </p:cNvPr>
          <p:cNvSpPr>
            <a:spLocks noGrp="1"/>
          </p:cNvSpPr>
          <p:nvPr>
            <p:ph type="title"/>
          </p:nvPr>
        </p:nvSpPr>
        <p:spPr/>
        <p:txBody>
          <a:bodyPr/>
          <a:lstStyle/>
          <a:p>
            <a:r>
              <a:rPr lang="en-GB" dirty="0"/>
              <a:t>Exploring the tooling options</a:t>
            </a:r>
            <a:endParaRPr lang="en-GB" i="1" dirty="0"/>
          </a:p>
        </p:txBody>
      </p:sp>
      <p:pic>
        <p:nvPicPr>
          <p:cNvPr id="17" name="Picture 16">
            <a:extLst>
              <a:ext uri="{FF2B5EF4-FFF2-40B4-BE49-F238E27FC236}">
                <a16:creationId xmlns:a16="http://schemas.microsoft.com/office/drawing/2014/main" id="{4A953B29-6400-4370-8983-3723BA6EC297}"/>
              </a:ext>
            </a:extLst>
          </p:cNvPr>
          <p:cNvPicPr>
            <a:picLocks noChangeAspect="1"/>
          </p:cNvPicPr>
          <p:nvPr/>
        </p:nvPicPr>
        <p:blipFill>
          <a:blip r:embed="rId7"/>
          <a:stretch>
            <a:fillRect/>
          </a:stretch>
        </p:blipFill>
        <p:spPr>
          <a:xfrm>
            <a:off x="4213204" y="4815347"/>
            <a:ext cx="1101439" cy="938550"/>
          </a:xfrm>
          <a:prstGeom prst="rect">
            <a:avLst/>
          </a:prstGeom>
        </p:spPr>
      </p:pic>
      <p:pic>
        <p:nvPicPr>
          <p:cNvPr id="36" name="Picture 35">
            <a:extLst>
              <a:ext uri="{FF2B5EF4-FFF2-40B4-BE49-F238E27FC236}">
                <a16:creationId xmlns:a16="http://schemas.microsoft.com/office/drawing/2014/main" id="{413475DB-4F8A-45DC-B003-B69B2086C745}"/>
              </a:ext>
            </a:extLst>
          </p:cNvPr>
          <p:cNvPicPr>
            <a:picLocks noChangeAspect="1"/>
          </p:cNvPicPr>
          <p:nvPr/>
        </p:nvPicPr>
        <p:blipFill>
          <a:blip r:embed="rId8"/>
          <a:stretch>
            <a:fillRect/>
          </a:stretch>
        </p:blipFill>
        <p:spPr>
          <a:xfrm>
            <a:off x="3487573" y="5752474"/>
            <a:ext cx="2552700" cy="314325"/>
          </a:xfrm>
          <a:prstGeom prst="rect">
            <a:avLst/>
          </a:prstGeom>
        </p:spPr>
      </p:pic>
    </p:spTree>
    <p:extLst>
      <p:ext uri="{BB962C8B-B14F-4D97-AF65-F5344CB8AC3E}">
        <p14:creationId xmlns:p14="http://schemas.microsoft.com/office/powerpoint/2010/main" val="2337951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B610-23E2-4E00-9AFD-176914279A6D}"/>
              </a:ext>
            </a:extLst>
          </p:cNvPr>
          <p:cNvSpPr>
            <a:spLocks noGrp="1"/>
          </p:cNvSpPr>
          <p:nvPr>
            <p:ph type="title"/>
          </p:nvPr>
        </p:nvSpPr>
        <p:spPr/>
        <p:txBody>
          <a:bodyPr/>
          <a:lstStyle/>
          <a:p>
            <a:r>
              <a:rPr lang="en-GB" dirty="0"/>
              <a:t>More info re. Redgate vs SSDT</a:t>
            </a:r>
          </a:p>
        </p:txBody>
      </p:sp>
      <p:sp>
        <p:nvSpPr>
          <p:cNvPr id="3" name="Content Placeholder 2">
            <a:extLst>
              <a:ext uri="{FF2B5EF4-FFF2-40B4-BE49-F238E27FC236}">
                <a16:creationId xmlns:a16="http://schemas.microsoft.com/office/drawing/2014/main" id="{E9DEC1FD-7483-4FDD-9BB0-D5FD66A4EEEC}"/>
              </a:ext>
            </a:extLst>
          </p:cNvPr>
          <p:cNvSpPr>
            <a:spLocks noGrp="1"/>
          </p:cNvSpPr>
          <p:nvPr>
            <p:ph idx="1"/>
          </p:nvPr>
        </p:nvSpPr>
        <p:spPr/>
        <p:txBody>
          <a:bodyPr/>
          <a:lstStyle/>
          <a:p>
            <a:endParaRPr lang="en-GB"/>
          </a:p>
        </p:txBody>
      </p:sp>
      <p:pic>
        <p:nvPicPr>
          <p:cNvPr id="4" name="Picture 3" descr="Graphical user interface, text, application&#10;&#10;Description automatically generated">
            <a:extLst>
              <a:ext uri="{FF2B5EF4-FFF2-40B4-BE49-F238E27FC236}">
                <a16:creationId xmlns:a16="http://schemas.microsoft.com/office/drawing/2014/main" id="{D6E9AEA1-A852-420D-9EB7-FB5E238BA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778" y="1690688"/>
            <a:ext cx="9010443" cy="4390396"/>
          </a:xfrm>
          <a:prstGeom prst="rect">
            <a:avLst/>
          </a:prstGeom>
          <a:ln w="76200">
            <a:noFill/>
            <a:miter lim="800000"/>
          </a:ln>
        </p:spPr>
      </p:pic>
      <p:sp>
        <p:nvSpPr>
          <p:cNvPr id="5" name="TextBox 4">
            <a:extLst>
              <a:ext uri="{FF2B5EF4-FFF2-40B4-BE49-F238E27FC236}">
                <a16:creationId xmlns:a16="http://schemas.microsoft.com/office/drawing/2014/main" id="{882BBA5E-DAB5-4F98-941E-B6E13E74AAC8}"/>
              </a:ext>
            </a:extLst>
          </p:cNvPr>
          <p:cNvSpPr txBox="1"/>
          <p:nvPr/>
        </p:nvSpPr>
        <p:spPr>
          <a:xfrm>
            <a:off x="-1" y="5517462"/>
            <a:ext cx="12192000" cy="369332"/>
          </a:xfrm>
          <a:prstGeom prst="rect">
            <a:avLst/>
          </a:prstGeom>
          <a:solidFill>
            <a:schemeClr val="bg1"/>
          </a:solidFill>
          <a:ln w="57150">
            <a:noFill/>
            <a:miter lim="800000"/>
          </a:ln>
        </p:spPr>
        <p:txBody>
          <a:bodyPr wrap="square">
            <a:spAutoFit/>
          </a:bodyPr>
          <a:lstStyle/>
          <a:p>
            <a:pPr algn="ctr"/>
            <a:r>
              <a:rPr lang="en-GB" dirty="0">
                <a:hlinkClick r:id="rId3"/>
              </a:rPr>
              <a:t>https://www.brentozar.com/archive/2018/12/comparison-review-microsoft-ssdt-vs-red-gate-sql-source-control/</a:t>
            </a:r>
            <a:r>
              <a:rPr lang="en-GB" dirty="0"/>
              <a:t> </a:t>
            </a:r>
          </a:p>
        </p:txBody>
      </p:sp>
      <p:sp>
        <p:nvSpPr>
          <p:cNvPr id="6" name="Slide Number Placeholder 8">
            <a:extLst>
              <a:ext uri="{FF2B5EF4-FFF2-40B4-BE49-F238E27FC236}">
                <a16:creationId xmlns:a16="http://schemas.microsoft.com/office/drawing/2014/main" id="{B153FC32-1CA1-489A-9F38-B78C4CB4E10B}"/>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91</a:t>
            </a:fld>
            <a:endParaRPr lang="en-GB" dirty="0"/>
          </a:p>
        </p:txBody>
      </p:sp>
      <p:sp>
        <p:nvSpPr>
          <p:cNvPr id="7" name="Footer Placeholder 4">
            <a:extLst>
              <a:ext uri="{FF2B5EF4-FFF2-40B4-BE49-F238E27FC236}">
                <a16:creationId xmlns:a16="http://schemas.microsoft.com/office/drawing/2014/main" id="{DB5D91CF-54D6-4683-88F6-7C65EBE1820B}"/>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716070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t>PART 3 – DEPLOYING DATABASES</a:t>
            </a:r>
          </a:p>
          <a:p>
            <a:pPr marL="0" indent="0">
              <a:buNone/>
            </a:pPr>
            <a:r>
              <a:rPr lang="en-GB" sz="2000" i="1" dirty="0">
                <a:solidFill>
                  <a:srgbClr val="A1CFF1"/>
                </a:solidFill>
              </a:rPr>
              <a:t>13:00	- Database DevOps</a:t>
            </a:r>
          </a:p>
          <a:p>
            <a:pPr marL="0" indent="0">
              <a:buNone/>
            </a:pPr>
            <a:r>
              <a:rPr lang="en-GB" sz="2000" i="1" dirty="0">
                <a:solidFill>
                  <a:srgbClr val="A1CFF1"/>
                </a:solidFill>
              </a:rPr>
              <a:t>13:30	- Exploring the tooling options</a:t>
            </a:r>
          </a:p>
          <a:p>
            <a:pPr marL="0" indent="0">
              <a:buNone/>
            </a:pPr>
            <a:r>
              <a:rPr lang="en-GB" sz="2000" b="1" dirty="0">
                <a:solidFill>
                  <a:srgbClr val="FF0000"/>
                </a:solidFill>
              </a:rPr>
              <a:t>14:00	- Configuring an SSDT project</a:t>
            </a:r>
          </a:p>
          <a:p>
            <a:pPr marL="0" indent="0">
              <a:buNone/>
            </a:pPr>
            <a:r>
              <a:rPr lang="en-GB" sz="2000" b="1" dirty="0">
                <a:solidFill>
                  <a:srgbClr val="FF0000"/>
                </a:solidFill>
              </a:rPr>
              <a:t> </a:t>
            </a:r>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dirty="0"/>
              <a:t>15:15	- Redgate, </a:t>
            </a:r>
            <a:r>
              <a:rPr lang="en-GB" sz="2000" dirty="0" err="1"/>
              <a:t>DbUp</a:t>
            </a:r>
            <a:r>
              <a:rPr lang="en-GB" sz="2000" dirty="0"/>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92</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2298849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solidFill>
                  <a:srgbClr val="FF0000"/>
                </a:solidFill>
              </a:rPr>
              <a:t>LAB 8.1: </a:t>
            </a:r>
            <a:r>
              <a:rPr lang="en-GB" dirty="0"/>
              <a:t>Defining a SQL Server Deployment Process (SSDT)</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lstStyle/>
          <a:p>
            <a:pPr marL="0" indent="0">
              <a:buNone/>
            </a:pPr>
            <a:r>
              <a:rPr lang="en-GB" b="1" dirty="0"/>
              <a:t>Tasks:</a:t>
            </a:r>
          </a:p>
          <a:p>
            <a:pPr marL="971550" lvl="1" indent="-514350">
              <a:buFont typeface="+mj-lt"/>
              <a:buAutoNum type="arabicPeriod"/>
            </a:pPr>
            <a:endParaRPr lang="en-GB" sz="1800" i="1" dirty="0"/>
          </a:p>
          <a:p>
            <a:pPr marL="514350" indent="-514350">
              <a:buFont typeface="+mj-lt"/>
              <a:buAutoNum type="arabicPeriod"/>
            </a:pPr>
            <a:r>
              <a:rPr lang="en-GB" dirty="0"/>
              <a:t>Create a “Package / Deploy a Package” step</a:t>
            </a:r>
          </a:p>
          <a:p>
            <a:pPr marL="514350" indent="-514350">
              <a:buFont typeface="+mj-lt"/>
              <a:buAutoNum type="arabicPeriod"/>
            </a:pPr>
            <a:r>
              <a:rPr lang="en-GB" dirty="0"/>
              <a:t>Create a “SQL – Deploy a DACPAC” step (Community Step Template)</a:t>
            </a:r>
          </a:p>
          <a:p>
            <a:pPr marL="0" indent="0">
              <a:buNone/>
            </a:pPr>
            <a:endParaRPr lang="en-GB" dirty="0"/>
          </a:p>
        </p:txBody>
      </p:sp>
      <p:sp>
        <p:nvSpPr>
          <p:cNvPr id="4" name="Slide Number Placeholder 8">
            <a:extLst>
              <a:ext uri="{FF2B5EF4-FFF2-40B4-BE49-F238E27FC236}">
                <a16:creationId xmlns:a16="http://schemas.microsoft.com/office/drawing/2014/main" id="{F878A4CB-1F6B-46D6-8F44-DCA58769AA19}"/>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93</a:t>
            </a:fld>
            <a:endParaRPr lang="en-GB" dirty="0"/>
          </a:p>
        </p:txBody>
      </p:sp>
      <p:sp>
        <p:nvSpPr>
          <p:cNvPr id="7" name="Footer Placeholder 4">
            <a:extLst>
              <a:ext uri="{FF2B5EF4-FFF2-40B4-BE49-F238E27FC236}">
                <a16:creationId xmlns:a16="http://schemas.microsoft.com/office/drawing/2014/main" id="{9A5AE018-14A3-4A26-AC4B-E5F7986A5476}"/>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DBD0CFE9-857E-4F05-B046-F6E61EC790E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Configuring an SSDT project</a:t>
            </a:r>
          </a:p>
        </p:txBody>
      </p:sp>
    </p:spTree>
    <p:extLst>
      <p:ext uri="{BB962C8B-B14F-4D97-AF65-F5344CB8AC3E}">
        <p14:creationId xmlns:p14="http://schemas.microsoft.com/office/powerpoint/2010/main" val="885239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solidFill>
                  <a:srgbClr val="FF0000"/>
                </a:solidFill>
              </a:rPr>
              <a:t>LAB 9: </a:t>
            </a:r>
            <a:r>
              <a:rPr lang="en-GB" dirty="0"/>
              <a:t>Deploying your database(s) </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lstStyle/>
          <a:p>
            <a:pPr marL="0" indent="0">
              <a:buNone/>
            </a:pPr>
            <a:r>
              <a:rPr lang="en-GB" b="1" dirty="0"/>
              <a:t>Tasks:</a:t>
            </a:r>
          </a:p>
          <a:p>
            <a:pPr marL="514350" indent="-514350">
              <a:buFont typeface="+mj-lt"/>
              <a:buAutoNum type="arabicPeriod"/>
            </a:pPr>
            <a:r>
              <a:rPr lang="en-GB" dirty="0"/>
              <a:t>Create a new release</a:t>
            </a:r>
          </a:p>
          <a:p>
            <a:pPr marL="514350" indent="-514350">
              <a:buFont typeface="+mj-lt"/>
              <a:buAutoNum type="arabicPeriod"/>
            </a:pPr>
            <a:r>
              <a:rPr lang="en-GB" dirty="0"/>
              <a:t>Deploy the release</a:t>
            </a:r>
          </a:p>
          <a:p>
            <a:endParaRPr lang="en-GB" dirty="0"/>
          </a:p>
        </p:txBody>
      </p:sp>
      <p:sp>
        <p:nvSpPr>
          <p:cNvPr id="4" name="Slide Number Placeholder 8">
            <a:extLst>
              <a:ext uri="{FF2B5EF4-FFF2-40B4-BE49-F238E27FC236}">
                <a16:creationId xmlns:a16="http://schemas.microsoft.com/office/drawing/2014/main" id="{A8597473-298C-4D20-97D5-8F5438C60CB5}"/>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94</a:t>
            </a:fld>
            <a:endParaRPr lang="en-GB" dirty="0"/>
          </a:p>
        </p:txBody>
      </p:sp>
      <p:sp>
        <p:nvSpPr>
          <p:cNvPr id="7" name="Footer Placeholder 4">
            <a:extLst>
              <a:ext uri="{FF2B5EF4-FFF2-40B4-BE49-F238E27FC236}">
                <a16:creationId xmlns:a16="http://schemas.microsoft.com/office/drawing/2014/main" id="{EC7CF012-64B9-4803-8C1E-0C25B97236A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A4CC4F1C-B8D5-4AB0-AC95-7964ED76928F}"/>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Configuring an SSDT project</a:t>
            </a:r>
          </a:p>
        </p:txBody>
      </p:sp>
      <p:pic>
        <p:nvPicPr>
          <p:cNvPr id="3" name="Picture 2">
            <a:extLst>
              <a:ext uri="{FF2B5EF4-FFF2-40B4-BE49-F238E27FC236}">
                <a16:creationId xmlns:a16="http://schemas.microsoft.com/office/drawing/2014/main" id="{41D16760-6FC3-41EF-811F-98618CBA2DE1}"/>
              </a:ext>
            </a:extLst>
          </p:cNvPr>
          <p:cNvPicPr>
            <a:picLocks noChangeAspect="1"/>
          </p:cNvPicPr>
          <p:nvPr/>
        </p:nvPicPr>
        <p:blipFill rotWithShape="1">
          <a:blip r:embed="rId3"/>
          <a:srcRect t="16844" b="8492"/>
          <a:stretch/>
        </p:blipFill>
        <p:spPr>
          <a:xfrm>
            <a:off x="0" y="3429000"/>
            <a:ext cx="12192000" cy="2927350"/>
          </a:xfrm>
          <a:prstGeom prst="rect">
            <a:avLst/>
          </a:prstGeom>
        </p:spPr>
      </p:pic>
    </p:spTree>
    <p:extLst>
      <p:ext uri="{BB962C8B-B14F-4D97-AF65-F5344CB8AC3E}">
        <p14:creationId xmlns:p14="http://schemas.microsoft.com/office/powerpoint/2010/main" val="25092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2C7986D-54E8-4C1A-A5F5-9EC5877ED7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07" b="8894"/>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EB8E6BC-6367-44D5-8D99-86012FCCE1DD}"/>
              </a:ext>
            </a:extLst>
          </p:cNvPr>
          <p:cNvSpPr/>
          <p:nvPr/>
        </p:nvSpPr>
        <p:spPr>
          <a:xfrm>
            <a:off x="0" y="4513942"/>
            <a:ext cx="12192000" cy="234405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Roboto" panose="02000000000000000000" pitchFamily="2" charset="0"/>
            </a:endParaRPr>
          </a:p>
        </p:txBody>
      </p:sp>
      <p:pic>
        <p:nvPicPr>
          <p:cNvPr id="8" name="Picture 7" descr="A close up of a logo&#10;&#10;Description automatically generated">
            <a:extLst>
              <a:ext uri="{FF2B5EF4-FFF2-40B4-BE49-F238E27FC236}">
                <a16:creationId xmlns:a16="http://schemas.microsoft.com/office/drawing/2014/main" id="{8B10F844-A4A4-4528-80C2-7FD9D62F2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14" y="4602278"/>
            <a:ext cx="5094516" cy="1479054"/>
          </a:xfrm>
          <a:prstGeom prst="rect">
            <a:avLst/>
          </a:prstGeom>
        </p:spPr>
      </p:pic>
      <p:sp>
        <p:nvSpPr>
          <p:cNvPr id="9" name="TextBox 8">
            <a:extLst>
              <a:ext uri="{FF2B5EF4-FFF2-40B4-BE49-F238E27FC236}">
                <a16:creationId xmlns:a16="http://schemas.microsoft.com/office/drawing/2014/main" id="{BB604C4A-AD41-484B-9C88-876EB95A775A}"/>
              </a:ext>
            </a:extLst>
          </p:cNvPr>
          <p:cNvSpPr txBox="1"/>
          <p:nvPr/>
        </p:nvSpPr>
        <p:spPr>
          <a:xfrm>
            <a:off x="346798" y="5829611"/>
            <a:ext cx="8661345" cy="954107"/>
          </a:xfrm>
          <a:prstGeom prst="rect">
            <a:avLst/>
          </a:prstGeom>
          <a:noFill/>
        </p:spPr>
        <p:txBody>
          <a:bodyPr wrap="none" rtlCol="0">
            <a:spAutoFit/>
          </a:bodyPr>
          <a:lstStyle/>
          <a:p>
            <a:r>
              <a:rPr lang="en-GB" sz="3600" b="1" dirty="0">
                <a:solidFill>
                  <a:schemeClr val="bg1"/>
                </a:solidFill>
                <a:latin typeface="Roboto" panose="02000000000000000000" pitchFamily="2" charset="0"/>
              </a:rPr>
              <a:t>Coffee break: Re-starting at 15:15</a:t>
            </a:r>
            <a:br>
              <a:rPr lang="en-GB" sz="2000" b="1" dirty="0">
                <a:solidFill>
                  <a:schemeClr val="bg1"/>
                </a:solidFill>
                <a:latin typeface="Roboto" panose="02000000000000000000" pitchFamily="2" charset="0"/>
              </a:rPr>
            </a:br>
            <a:r>
              <a:rPr lang="en-GB" sz="2000" b="1" dirty="0">
                <a:solidFill>
                  <a:schemeClr val="bg1"/>
                </a:solidFill>
                <a:latin typeface="Roboto" panose="02000000000000000000" pitchFamily="2" charset="0"/>
              </a:rPr>
              <a:t>Want to learn more? Check out the additional reading for each of the labs!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DB34660-3279-4DA3-8C39-D09E8BC4B530}"/>
                  </a:ext>
                </a:extLst>
              </p:cNvPr>
              <p:cNvGraphicFramePr>
                <a:graphicFrameLocks noChangeAspect="1"/>
              </p:cNvGraphicFramePr>
              <p:nvPr>
                <p:extLst>
                  <p:ext uri="{D42A27DB-BD31-4B8C-83A1-F6EECF244321}">
                    <p14:modId xmlns:p14="http://schemas.microsoft.com/office/powerpoint/2010/main" val="3480802344"/>
                  </p:ext>
                </p:extLst>
              </p:nvPr>
            </p:nvGraphicFramePr>
            <p:xfrm>
              <a:off x="4571999" y="74274"/>
              <a:ext cx="7493001" cy="4214813"/>
            </p:xfrm>
            <a:graphic>
              <a:graphicData uri="http://schemas.microsoft.com/office/powerpoint/2016/slidezoom">
                <pslz:sldZm>
                  <pslz:sldZmObj sldId="1095" cId="65499894">
                    <pslz:zmPr id="{A9D50F02-8F3A-4F00-8173-79789DB07435}" returnToParent="0" transitionDur="1000">
                      <p166:blipFill xmlns:p166="http://schemas.microsoft.com/office/powerpoint/2016/6/main">
                        <a:blip r:embed="rId5"/>
                        <a:stretch>
                          <a:fillRect/>
                        </a:stretch>
                      </p166:blipFill>
                      <p166:spPr xmlns:p166="http://schemas.microsoft.com/office/powerpoint/2016/6/main">
                        <a:xfrm>
                          <a:off x="0" y="0"/>
                          <a:ext cx="7493001" cy="4214813"/>
                        </a:xfrm>
                        <a:prstGeom prst="rect">
                          <a:avLst/>
                        </a:prstGeom>
                        <a:ln w="3175">
                          <a:solidFill>
                            <a:prstClr val="ltGray"/>
                          </a:solidFill>
                        </a:ln>
                      </p166:spPr>
                    </pslz:zmPr>
                  </pslz:sldZmObj>
                </pslz:sldZm>
              </a:graphicData>
            </a:graphic>
          </p:graphicFrame>
        </mc:Choice>
        <mc:Fallback xmlns="">
          <p:pic>
            <p:nvPicPr>
              <p:cNvPr id="12" name="Slide Zoom 11">
                <a:hlinkClick r:id="rId6" action="ppaction://hlinksldjump"/>
                <a:extLst>
                  <a:ext uri="{FF2B5EF4-FFF2-40B4-BE49-F238E27FC236}">
                    <a16:creationId xmlns:a16="http://schemas.microsoft.com/office/drawing/2014/main" id="{BDB34660-3279-4DA3-8C39-D09E8BC4B530}"/>
                  </a:ext>
                </a:extLst>
              </p:cNvPr>
              <p:cNvPicPr>
                <a:picLocks noGrp="1" noRot="1" noChangeAspect="1" noMove="1" noResize="1" noEditPoints="1" noAdjustHandles="1" noChangeArrowheads="1" noChangeShapeType="1"/>
              </p:cNvPicPr>
              <p:nvPr/>
            </p:nvPicPr>
            <p:blipFill>
              <a:blip r:embed="rId7"/>
              <a:stretch>
                <a:fillRect/>
              </a:stretch>
            </p:blipFill>
            <p:spPr>
              <a:xfrm>
                <a:off x="4571999" y="74274"/>
                <a:ext cx="7493001" cy="4214813"/>
              </a:xfrm>
              <a:prstGeom prst="rect">
                <a:avLst/>
              </a:prstGeom>
              <a:ln w="3175">
                <a:solidFill>
                  <a:prstClr val="ltGray"/>
                </a:solidFill>
              </a:ln>
            </p:spPr>
          </p:pic>
        </mc:Fallback>
      </mc:AlternateContent>
    </p:spTree>
    <p:extLst>
      <p:ext uri="{BB962C8B-B14F-4D97-AF65-F5344CB8AC3E}">
        <p14:creationId xmlns:p14="http://schemas.microsoft.com/office/powerpoint/2010/main" val="1481421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D92F6D6-ED25-4D95-A586-9205E7890EC9}"/>
              </a:ext>
            </a:extLst>
          </p:cNvPr>
          <p:cNvSpPr>
            <a:spLocks noGrp="1"/>
          </p:cNvSpPr>
          <p:nvPr>
            <p:ph type="title"/>
          </p:nvPr>
        </p:nvSpPr>
        <p:spPr/>
        <p:txBody>
          <a:bodyPr/>
          <a:lstStyle/>
          <a:p>
            <a:r>
              <a:rPr lang="en-GB" dirty="0"/>
              <a:t>Agenda</a:t>
            </a:r>
          </a:p>
        </p:txBody>
      </p:sp>
      <p:sp>
        <p:nvSpPr>
          <p:cNvPr id="13" name="Content Placeholder 12">
            <a:extLst>
              <a:ext uri="{FF2B5EF4-FFF2-40B4-BE49-F238E27FC236}">
                <a16:creationId xmlns:a16="http://schemas.microsoft.com/office/drawing/2014/main" id="{248067A0-3E26-4120-82CD-A66AE9D27085}"/>
              </a:ext>
            </a:extLst>
          </p:cNvPr>
          <p:cNvSpPr>
            <a:spLocks noGrp="1"/>
          </p:cNvSpPr>
          <p:nvPr>
            <p:ph sz="half" idx="1"/>
          </p:nvPr>
        </p:nvSpPr>
        <p:spPr>
          <a:xfrm>
            <a:off x="838200" y="1941532"/>
            <a:ext cx="5181600" cy="1958975"/>
          </a:xfrm>
        </p:spPr>
        <p:txBody>
          <a:bodyPr>
            <a:normAutofit/>
          </a:bodyPr>
          <a:lstStyle/>
          <a:p>
            <a:pPr marL="0" indent="0">
              <a:buNone/>
            </a:pPr>
            <a:r>
              <a:rPr lang="en-GB" sz="2000" b="1" dirty="0">
                <a:solidFill>
                  <a:srgbClr val="A1CFF1"/>
                </a:solidFill>
              </a:rPr>
              <a:t>PART 1 – INTROS</a:t>
            </a:r>
          </a:p>
          <a:p>
            <a:pPr marL="0" indent="0">
              <a:buNone/>
            </a:pPr>
            <a:r>
              <a:rPr lang="en-GB" sz="2000" i="1" dirty="0">
                <a:solidFill>
                  <a:srgbClr val="A1CFF1"/>
                </a:solidFill>
              </a:rPr>
              <a:t>09:00	- Welcome</a:t>
            </a:r>
          </a:p>
          <a:p>
            <a:pPr marL="0" indent="0">
              <a:buNone/>
            </a:pPr>
            <a:r>
              <a:rPr lang="en-GB" sz="2000" i="1" dirty="0">
                <a:solidFill>
                  <a:srgbClr val="A1CFF1"/>
                </a:solidFill>
              </a:rPr>
              <a:t>09:30	- A brief intro to DevOps</a:t>
            </a:r>
          </a:p>
          <a:p>
            <a:pPr marL="0" indent="0">
              <a:buNone/>
            </a:pPr>
            <a:r>
              <a:rPr lang="en-GB" sz="2000" i="1" dirty="0">
                <a:solidFill>
                  <a:srgbClr val="A1CFF1"/>
                </a:solidFill>
              </a:rPr>
              <a:t>10:00	- Forking the repo</a:t>
            </a:r>
          </a:p>
        </p:txBody>
      </p:sp>
      <p:sp>
        <p:nvSpPr>
          <p:cNvPr id="14" name="Content Placeholder 13">
            <a:extLst>
              <a:ext uri="{FF2B5EF4-FFF2-40B4-BE49-F238E27FC236}">
                <a16:creationId xmlns:a16="http://schemas.microsoft.com/office/drawing/2014/main" id="{78EED827-02F6-4D0E-AD68-4B54B0990C86}"/>
              </a:ext>
            </a:extLst>
          </p:cNvPr>
          <p:cNvSpPr>
            <a:spLocks noGrp="1"/>
          </p:cNvSpPr>
          <p:nvPr>
            <p:ph sz="half" idx="2"/>
          </p:nvPr>
        </p:nvSpPr>
        <p:spPr>
          <a:xfrm>
            <a:off x="6172200" y="1941532"/>
            <a:ext cx="5497286" cy="2257426"/>
          </a:xfrm>
        </p:spPr>
        <p:txBody>
          <a:bodyPr>
            <a:normAutofit/>
          </a:bodyPr>
          <a:lstStyle/>
          <a:p>
            <a:pPr marL="0" indent="0">
              <a:buNone/>
            </a:pPr>
            <a:r>
              <a:rPr lang="en-GB" sz="2000" b="1" dirty="0">
                <a:solidFill>
                  <a:srgbClr val="A1CFF1"/>
                </a:solidFill>
              </a:rPr>
              <a:t>PART 3 – DEPLOYING DATABASES</a:t>
            </a:r>
          </a:p>
          <a:p>
            <a:pPr marL="0" indent="0">
              <a:buNone/>
            </a:pPr>
            <a:r>
              <a:rPr lang="en-GB" sz="2000" i="1" dirty="0">
                <a:solidFill>
                  <a:srgbClr val="A1CFF1"/>
                </a:solidFill>
              </a:rPr>
              <a:t>13:00	- Database DevOps</a:t>
            </a:r>
          </a:p>
          <a:p>
            <a:pPr marL="0" indent="0">
              <a:buNone/>
            </a:pPr>
            <a:r>
              <a:rPr lang="en-GB" sz="2000" i="1" dirty="0">
                <a:solidFill>
                  <a:srgbClr val="A1CFF1"/>
                </a:solidFill>
              </a:rPr>
              <a:t>13:30	- Exploring the tooling options</a:t>
            </a:r>
          </a:p>
          <a:p>
            <a:pPr marL="0" indent="0">
              <a:buNone/>
            </a:pPr>
            <a:r>
              <a:rPr lang="en-GB" sz="2000" i="1" dirty="0">
                <a:solidFill>
                  <a:srgbClr val="A1CFF1"/>
                </a:solidFill>
              </a:rPr>
              <a:t>14:00	- Configuring an SSDT project</a:t>
            </a:r>
          </a:p>
          <a:p>
            <a:pPr marL="0" indent="0">
              <a:buNone/>
            </a:pPr>
            <a:r>
              <a:rPr lang="en-GB" sz="2000" b="1" dirty="0">
                <a:solidFill>
                  <a:srgbClr val="FF0000"/>
                </a:solidFill>
              </a:rPr>
              <a:t> </a:t>
            </a:r>
          </a:p>
        </p:txBody>
      </p:sp>
      <p:sp>
        <p:nvSpPr>
          <p:cNvPr id="5" name="Content Placeholder 12">
            <a:extLst>
              <a:ext uri="{FF2B5EF4-FFF2-40B4-BE49-F238E27FC236}">
                <a16:creationId xmlns:a16="http://schemas.microsoft.com/office/drawing/2014/main" id="{45815688-8913-4304-9B14-A613E43FF30C}"/>
              </a:ext>
            </a:extLst>
          </p:cNvPr>
          <p:cNvSpPr txBox="1">
            <a:spLocks/>
          </p:cNvSpPr>
          <p:nvPr/>
        </p:nvSpPr>
        <p:spPr>
          <a:xfrm>
            <a:off x="838200" y="3707050"/>
            <a:ext cx="53340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10:30	    Morning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solidFill>
                  <a:srgbClr val="A1CFF1"/>
                </a:solidFill>
              </a:rPr>
              <a:t>PART 2 – DEPLOYING INFRASTUCTURE</a:t>
            </a:r>
          </a:p>
          <a:p>
            <a:pPr marL="0" indent="0">
              <a:buFont typeface="Arial" panose="020B0604020202020204" pitchFamily="34" charset="0"/>
              <a:buNone/>
            </a:pPr>
            <a:r>
              <a:rPr lang="en-GB" sz="2000" i="1" dirty="0">
                <a:solidFill>
                  <a:srgbClr val="A1CFF1"/>
                </a:solidFill>
              </a:rPr>
              <a:t>11:00	- Using Octopus Runbooks to </a:t>
            </a:r>
          </a:p>
          <a:p>
            <a:pPr marL="0" indent="0">
              <a:buFont typeface="Arial" panose="020B0604020202020204" pitchFamily="34" charset="0"/>
              <a:buNone/>
            </a:pPr>
            <a:r>
              <a:rPr lang="en-GB" sz="2000" i="1" dirty="0">
                <a:solidFill>
                  <a:srgbClr val="A1CFF1"/>
                </a:solidFill>
              </a:rPr>
              <a:t>	  manage infrastructure</a:t>
            </a:r>
          </a:p>
          <a:p>
            <a:pPr marL="0" indent="0">
              <a:buFont typeface="Arial" panose="020B0604020202020204" pitchFamily="34" charset="0"/>
              <a:buNone/>
            </a:pPr>
            <a:r>
              <a:rPr lang="en-GB" sz="200" i="1" dirty="0"/>
              <a:t> </a:t>
            </a:r>
            <a:endParaRPr lang="en-GB" i="1" dirty="0"/>
          </a:p>
          <a:p>
            <a:pPr marL="0" indent="0">
              <a:buFont typeface="Arial" panose="020B0604020202020204" pitchFamily="34" charset="0"/>
              <a:buNone/>
            </a:pPr>
            <a:r>
              <a:rPr lang="en-GB" sz="2000" i="1" dirty="0">
                <a:solidFill>
                  <a:srgbClr val="A1CFF1"/>
                </a:solidFill>
              </a:rPr>
              <a:t>12:00	    Lunch</a:t>
            </a:r>
          </a:p>
        </p:txBody>
      </p:sp>
      <p:sp>
        <p:nvSpPr>
          <p:cNvPr id="6" name="Content Placeholder 13">
            <a:extLst>
              <a:ext uri="{FF2B5EF4-FFF2-40B4-BE49-F238E27FC236}">
                <a16:creationId xmlns:a16="http://schemas.microsoft.com/office/drawing/2014/main" id="{BCF34516-71A0-4C54-AC62-78A05C51A4D0}"/>
              </a:ext>
            </a:extLst>
          </p:cNvPr>
          <p:cNvSpPr txBox="1">
            <a:spLocks/>
          </p:cNvSpPr>
          <p:nvPr/>
        </p:nvSpPr>
        <p:spPr>
          <a:xfrm>
            <a:off x="6172200" y="3707050"/>
            <a:ext cx="5181600" cy="2257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F93E0"/>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rgbClr val="2F93E0"/>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2F93E0"/>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Courier New" panose="02070309020205020404" pitchFamily="49" charset="0"/>
              <a:buChar char="o"/>
              <a:defRPr sz="1800" kern="1200">
                <a:solidFill>
                  <a:srgbClr val="2F93E0"/>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2F93E0"/>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i="1" dirty="0">
                <a:solidFill>
                  <a:srgbClr val="A1CFF1"/>
                </a:solidFill>
              </a:rPr>
              <a:t>14:45	    Afternoon Break</a:t>
            </a:r>
          </a:p>
          <a:p>
            <a:pPr marL="0" indent="0">
              <a:buFont typeface="Arial" panose="020B0604020202020204" pitchFamily="34" charset="0"/>
              <a:buNone/>
            </a:pPr>
            <a:r>
              <a:rPr lang="en-GB" sz="800" i="1" dirty="0"/>
              <a:t> </a:t>
            </a:r>
            <a:endParaRPr lang="en-GB" dirty="0"/>
          </a:p>
          <a:p>
            <a:pPr marL="0" indent="0">
              <a:buFont typeface="Arial" panose="020B0604020202020204" pitchFamily="34" charset="0"/>
              <a:buNone/>
            </a:pPr>
            <a:r>
              <a:rPr lang="en-GB" sz="2000" b="1" dirty="0"/>
              <a:t>PART 4 – EXTENSIONS</a:t>
            </a:r>
          </a:p>
          <a:p>
            <a:pPr marL="0" indent="0">
              <a:buFont typeface="Arial" panose="020B0604020202020204" pitchFamily="34" charset="0"/>
              <a:buNone/>
            </a:pPr>
            <a:r>
              <a:rPr lang="en-GB" sz="2000" b="1" dirty="0">
                <a:solidFill>
                  <a:srgbClr val="FF0000"/>
                </a:solidFill>
              </a:rPr>
              <a:t>15:15	- Redgate, </a:t>
            </a:r>
            <a:r>
              <a:rPr lang="en-GB" sz="2000" b="1" dirty="0" err="1">
                <a:solidFill>
                  <a:srgbClr val="FF0000"/>
                </a:solidFill>
              </a:rPr>
              <a:t>DbUp</a:t>
            </a:r>
            <a:r>
              <a:rPr lang="en-GB" sz="2000" b="1" dirty="0">
                <a:solidFill>
                  <a:srgbClr val="FF0000"/>
                </a:solidFill>
              </a:rPr>
              <a:t>, Entity Framework</a:t>
            </a:r>
          </a:p>
          <a:p>
            <a:pPr marL="0" indent="0">
              <a:buFont typeface="Arial" panose="020B0604020202020204" pitchFamily="34" charset="0"/>
              <a:buNone/>
            </a:pPr>
            <a:r>
              <a:rPr lang="en-GB" sz="2000" dirty="0"/>
              <a:t>16:30	- Q+A</a:t>
            </a:r>
            <a:endParaRPr lang="en-GB" dirty="0"/>
          </a:p>
          <a:p>
            <a:pPr marL="0" indent="0">
              <a:buFont typeface="Arial" panose="020B0604020202020204" pitchFamily="34" charset="0"/>
              <a:buNone/>
            </a:pPr>
            <a:endParaRPr lang="en-GB" sz="200" dirty="0"/>
          </a:p>
          <a:p>
            <a:pPr marL="0" indent="0">
              <a:buFont typeface="Arial" panose="020B0604020202020204" pitchFamily="34" charset="0"/>
              <a:buNone/>
            </a:pPr>
            <a:r>
              <a:rPr lang="en-GB" sz="2000" i="1" dirty="0"/>
              <a:t>17:00	    End of day</a:t>
            </a:r>
          </a:p>
          <a:p>
            <a:endParaRPr lang="en-GB" dirty="0"/>
          </a:p>
        </p:txBody>
      </p:sp>
      <p:sp>
        <p:nvSpPr>
          <p:cNvPr id="7" name="Slide Number Placeholder 8">
            <a:extLst>
              <a:ext uri="{FF2B5EF4-FFF2-40B4-BE49-F238E27FC236}">
                <a16:creationId xmlns:a16="http://schemas.microsoft.com/office/drawing/2014/main" id="{475CE5EA-7283-4A07-B020-2EA6F6E079A6}"/>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96</a:t>
            </a:fld>
            <a:endParaRPr lang="en-GB" dirty="0"/>
          </a:p>
        </p:txBody>
      </p:sp>
      <p:sp>
        <p:nvSpPr>
          <p:cNvPr id="8" name="Footer Placeholder 4">
            <a:extLst>
              <a:ext uri="{FF2B5EF4-FFF2-40B4-BE49-F238E27FC236}">
                <a16:creationId xmlns:a16="http://schemas.microsoft.com/office/drawing/2014/main" id="{F435A44E-D85A-4B61-ACC2-5E38E2530F8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Tree>
    <p:extLst>
      <p:ext uri="{BB962C8B-B14F-4D97-AF65-F5344CB8AC3E}">
        <p14:creationId xmlns:p14="http://schemas.microsoft.com/office/powerpoint/2010/main" val="65499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solidFill>
                  <a:srgbClr val="FF0000"/>
                </a:solidFill>
              </a:rPr>
              <a:t>LAB 8.2: </a:t>
            </a:r>
            <a:r>
              <a:rPr lang="en-GB" dirty="0"/>
              <a:t>Creating a Redgate deployment project</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normAutofit fontScale="92500" lnSpcReduction="10000"/>
          </a:bodyPr>
          <a:lstStyle/>
          <a:p>
            <a:pPr marL="514350" indent="-514350">
              <a:buFont typeface="+mj-lt"/>
              <a:buAutoNum type="arabicPeriod"/>
            </a:pPr>
            <a:r>
              <a:rPr lang="en-GB" dirty="0"/>
              <a:t>Create a “”Package / Deploy a Package” step to deploy the </a:t>
            </a:r>
            <a:r>
              <a:rPr lang="en-GB" dirty="0" err="1"/>
              <a:t>SqlServerCentral</a:t>
            </a:r>
            <a:r>
              <a:rPr lang="en-GB" dirty="0"/>
              <a:t> Package.</a:t>
            </a:r>
          </a:p>
          <a:p>
            <a:pPr marL="514350" indent="-514350">
              <a:buFont typeface="+mj-lt"/>
              <a:buAutoNum type="arabicPeriod"/>
            </a:pPr>
            <a:r>
              <a:rPr lang="en-GB" dirty="0"/>
              <a:t>Create a “Redgate – Deploy from Package” step </a:t>
            </a:r>
            <a:r>
              <a:rPr lang="en-GB" i="1" dirty="0"/>
              <a:t>(Community Step Template)</a:t>
            </a:r>
          </a:p>
          <a:p>
            <a:pPr marL="514350" indent="-514350">
              <a:buFont typeface="+mj-lt"/>
              <a:buAutoNum type="arabicPeriod"/>
            </a:pPr>
            <a:r>
              <a:rPr lang="en-GB" dirty="0"/>
              <a:t>Provide the following details:</a:t>
            </a:r>
          </a:p>
          <a:p>
            <a:pPr marL="971550" lvl="1" indent="-514350">
              <a:buFont typeface="+mj-lt"/>
              <a:buAutoNum type="arabicPeriod"/>
            </a:pPr>
            <a:r>
              <a:rPr lang="en-GB" dirty="0"/>
              <a:t>On Targets in Roles: </a:t>
            </a:r>
            <a:r>
              <a:rPr lang="en-GB" i="1" dirty="0" err="1">
                <a:solidFill>
                  <a:srgbClr val="FF0E0E"/>
                </a:solidFill>
              </a:rPr>
              <a:t>my_sql_octopus_poc-DbJumpbox</a:t>
            </a:r>
            <a:endParaRPr lang="en-GB" i="1" dirty="0">
              <a:solidFill>
                <a:srgbClr val="FF0E0E"/>
              </a:solidFill>
            </a:endParaRPr>
          </a:p>
          <a:p>
            <a:pPr marL="971550" lvl="1" indent="-514350">
              <a:buFont typeface="+mj-lt"/>
              <a:buAutoNum type="arabicPeriod"/>
            </a:pPr>
            <a:r>
              <a:rPr lang="en-GB" dirty="0"/>
              <a:t>Database package step: </a:t>
            </a:r>
            <a:r>
              <a:rPr lang="en-GB" i="1" dirty="0">
                <a:solidFill>
                  <a:srgbClr val="FF0E0E"/>
                </a:solidFill>
              </a:rPr>
              <a:t>(Your “Package / Deploy a Package” step)</a:t>
            </a:r>
          </a:p>
          <a:p>
            <a:pPr marL="971550" lvl="1" indent="-514350">
              <a:buFont typeface="+mj-lt"/>
              <a:buAutoNum type="arabicPeriod"/>
            </a:pPr>
            <a:r>
              <a:rPr lang="en-GB" dirty="0"/>
              <a:t>Target SQL Server Instance: </a:t>
            </a:r>
            <a:r>
              <a:rPr lang="en-GB" i="1" dirty="0">
                <a:solidFill>
                  <a:srgbClr val="FF0E0E"/>
                </a:solidFill>
              </a:rPr>
              <a:t>#{SQLSERVER_IP}</a:t>
            </a:r>
          </a:p>
          <a:p>
            <a:pPr marL="971550" lvl="1" indent="-514350">
              <a:buFont typeface="+mj-lt"/>
              <a:buAutoNum type="arabicPeriod"/>
            </a:pPr>
            <a:r>
              <a:rPr lang="en-GB" dirty="0"/>
              <a:t>Target database name:</a:t>
            </a:r>
            <a:r>
              <a:rPr lang="en-GB" i="1" dirty="0"/>
              <a:t> </a:t>
            </a:r>
            <a:r>
              <a:rPr lang="en-GB" i="1" dirty="0" err="1">
                <a:solidFill>
                  <a:srgbClr val="FF0E0E"/>
                </a:solidFill>
              </a:rPr>
              <a:t>SqlServerCentral</a:t>
            </a:r>
            <a:endParaRPr lang="en-GB" i="1" dirty="0">
              <a:solidFill>
                <a:srgbClr val="FF0E0E"/>
              </a:solidFill>
            </a:endParaRPr>
          </a:p>
          <a:p>
            <a:pPr marL="971550" lvl="1" indent="-514350">
              <a:buFont typeface="+mj-lt"/>
              <a:buAutoNum type="arabicPeriod"/>
            </a:pPr>
            <a:r>
              <a:rPr lang="en-GB" dirty="0"/>
              <a:t>Username: </a:t>
            </a:r>
            <a:r>
              <a:rPr lang="en-GB" i="1" dirty="0">
                <a:solidFill>
                  <a:srgbClr val="FF0E0E"/>
                </a:solidFill>
              </a:rPr>
              <a:t>octopus</a:t>
            </a:r>
          </a:p>
          <a:p>
            <a:pPr marL="971550" lvl="1" indent="-514350">
              <a:buFont typeface="+mj-lt"/>
              <a:buAutoNum type="arabicPeriod"/>
            </a:pPr>
            <a:r>
              <a:rPr lang="en-GB" dirty="0"/>
              <a:t>Password: </a:t>
            </a:r>
            <a:r>
              <a:rPr lang="en-GB" i="1" dirty="0">
                <a:solidFill>
                  <a:srgbClr val="FF0E0E"/>
                </a:solidFill>
              </a:rPr>
              <a:t>#{OCTOPUS_SQL_PASSWORD}</a:t>
            </a:r>
          </a:p>
          <a:p>
            <a:pPr marL="971550" lvl="1" indent="-514350">
              <a:buFont typeface="+mj-lt"/>
              <a:buAutoNum type="arabicPeriod"/>
            </a:pPr>
            <a:r>
              <a:rPr lang="en-GB" dirty="0"/>
              <a:t>Trust Server Certificate: </a:t>
            </a:r>
            <a:r>
              <a:rPr lang="en-GB" i="1" dirty="0">
                <a:solidFill>
                  <a:srgbClr val="FF0E0E"/>
                </a:solidFill>
              </a:rPr>
              <a:t>True</a:t>
            </a:r>
          </a:p>
        </p:txBody>
      </p:sp>
      <p:sp>
        <p:nvSpPr>
          <p:cNvPr id="4" name="Slide Number Placeholder 8">
            <a:extLst>
              <a:ext uri="{FF2B5EF4-FFF2-40B4-BE49-F238E27FC236}">
                <a16:creationId xmlns:a16="http://schemas.microsoft.com/office/drawing/2014/main" id="{2E25958F-34F8-4D72-A3F8-0A363AD5F13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97</a:t>
            </a:fld>
            <a:endParaRPr lang="en-GB" dirty="0"/>
          </a:p>
        </p:txBody>
      </p:sp>
      <p:sp>
        <p:nvSpPr>
          <p:cNvPr id="7" name="Footer Placeholder 4">
            <a:extLst>
              <a:ext uri="{FF2B5EF4-FFF2-40B4-BE49-F238E27FC236}">
                <a16:creationId xmlns:a16="http://schemas.microsoft.com/office/drawing/2014/main" id="{94277472-9B07-4DDE-9DC1-46DB759BC738}"/>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D992BE2E-1AEE-4F8A-8867-EB8F9CAE014D}"/>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Redgate, </a:t>
            </a:r>
            <a:r>
              <a:rPr lang="en-GB" sz="1200" dirty="0" err="1">
                <a:latin typeface="Roboto" panose="02000000000000000000" pitchFamily="2" charset="0"/>
              </a:rPr>
              <a:t>DbUp</a:t>
            </a:r>
            <a:r>
              <a:rPr lang="en-GB" sz="1200" dirty="0">
                <a:latin typeface="Roboto" panose="02000000000000000000" pitchFamily="2" charset="0"/>
              </a:rPr>
              <a:t>, Entity Framework</a:t>
            </a:r>
          </a:p>
        </p:txBody>
      </p:sp>
    </p:spTree>
    <p:extLst>
      <p:ext uri="{BB962C8B-B14F-4D97-AF65-F5344CB8AC3E}">
        <p14:creationId xmlns:p14="http://schemas.microsoft.com/office/powerpoint/2010/main" val="3789038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solidFill>
                  <a:srgbClr val="FF0000"/>
                </a:solidFill>
              </a:rPr>
              <a:t>LAB 8.3: </a:t>
            </a:r>
            <a:r>
              <a:rPr lang="en-GB" dirty="0"/>
              <a:t>Creating a </a:t>
            </a:r>
            <a:r>
              <a:rPr lang="en-GB" dirty="0" err="1"/>
              <a:t>DbUp</a:t>
            </a:r>
            <a:r>
              <a:rPr lang="en-GB" dirty="0"/>
              <a:t> deployment project</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lstStyle/>
          <a:p>
            <a:pPr marL="0" indent="0">
              <a:buNone/>
            </a:pPr>
            <a:r>
              <a:rPr lang="en-GB" dirty="0"/>
              <a:t>DEMO ONLY</a:t>
            </a:r>
          </a:p>
          <a:p>
            <a:endParaRPr lang="en-GB" dirty="0"/>
          </a:p>
        </p:txBody>
      </p:sp>
      <p:sp>
        <p:nvSpPr>
          <p:cNvPr id="4" name="Slide Number Placeholder 8">
            <a:extLst>
              <a:ext uri="{FF2B5EF4-FFF2-40B4-BE49-F238E27FC236}">
                <a16:creationId xmlns:a16="http://schemas.microsoft.com/office/drawing/2014/main" id="{E9C3D0BB-951C-419F-A745-B4CF907A2BEA}"/>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98</a:t>
            </a:fld>
            <a:endParaRPr lang="en-GB" dirty="0"/>
          </a:p>
        </p:txBody>
      </p:sp>
      <p:sp>
        <p:nvSpPr>
          <p:cNvPr id="7" name="Footer Placeholder 4">
            <a:extLst>
              <a:ext uri="{FF2B5EF4-FFF2-40B4-BE49-F238E27FC236}">
                <a16:creationId xmlns:a16="http://schemas.microsoft.com/office/drawing/2014/main" id="{0DEF34F0-267F-4F45-868F-EA81553BAE16}"/>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0C5B2656-74C9-4E5E-BA30-03C08D94F829}"/>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Redgate, </a:t>
            </a:r>
            <a:r>
              <a:rPr lang="en-GB" sz="1200" dirty="0" err="1">
                <a:latin typeface="Roboto" panose="02000000000000000000" pitchFamily="2" charset="0"/>
              </a:rPr>
              <a:t>DbUp</a:t>
            </a:r>
            <a:r>
              <a:rPr lang="en-GB" sz="1200" dirty="0">
                <a:latin typeface="Roboto" panose="02000000000000000000" pitchFamily="2" charset="0"/>
              </a:rPr>
              <a:t>, Entity Framework</a:t>
            </a:r>
          </a:p>
        </p:txBody>
      </p:sp>
      <p:sp>
        <p:nvSpPr>
          <p:cNvPr id="9" name="Rectangle 8">
            <a:extLst>
              <a:ext uri="{FF2B5EF4-FFF2-40B4-BE49-F238E27FC236}">
                <a16:creationId xmlns:a16="http://schemas.microsoft.com/office/drawing/2014/main" id="{6AB7C823-2B6F-4812-A7EF-382B637826C9}"/>
              </a:ext>
            </a:extLst>
          </p:cNvPr>
          <p:cNvSpPr/>
          <p:nvPr/>
        </p:nvSpPr>
        <p:spPr>
          <a:xfrm>
            <a:off x="3531140" y="1825624"/>
            <a:ext cx="8010998" cy="4351339"/>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p:txBody>
      </p:sp>
    </p:spTree>
    <p:extLst>
      <p:ext uri="{BB962C8B-B14F-4D97-AF65-F5344CB8AC3E}">
        <p14:creationId xmlns:p14="http://schemas.microsoft.com/office/powerpoint/2010/main" val="3789070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5D5692-0E95-4C5C-B4E6-78EF17B54CE7}"/>
              </a:ext>
            </a:extLst>
          </p:cNvPr>
          <p:cNvSpPr>
            <a:spLocks noGrp="1"/>
          </p:cNvSpPr>
          <p:nvPr>
            <p:ph type="title"/>
          </p:nvPr>
        </p:nvSpPr>
        <p:spPr/>
        <p:txBody>
          <a:bodyPr/>
          <a:lstStyle/>
          <a:p>
            <a:r>
              <a:rPr lang="en-GB" dirty="0">
                <a:solidFill>
                  <a:srgbClr val="FF0000"/>
                </a:solidFill>
              </a:rPr>
              <a:t>LAB 8.4: </a:t>
            </a:r>
            <a:r>
              <a:rPr lang="en-GB" dirty="0"/>
              <a:t>Creating an Entity Framework deployment project</a:t>
            </a:r>
          </a:p>
        </p:txBody>
      </p:sp>
      <p:sp>
        <p:nvSpPr>
          <p:cNvPr id="6" name="Content Placeholder 5">
            <a:extLst>
              <a:ext uri="{FF2B5EF4-FFF2-40B4-BE49-F238E27FC236}">
                <a16:creationId xmlns:a16="http://schemas.microsoft.com/office/drawing/2014/main" id="{CAF040B1-F1AD-40B0-A943-EC03F5764F9F}"/>
              </a:ext>
            </a:extLst>
          </p:cNvPr>
          <p:cNvSpPr>
            <a:spLocks noGrp="1"/>
          </p:cNvSpPr>
          <p:nvPr>
            <p:ph idx="1"/>
          </p:nvPr>
        </p:nvSpPr>
        <p:spPr/>
        <p:txBody>
          <a:bodyPr/>
          <a:lstStyle/>
          <a:p>
            <a:pPr marL="0" indent="0">
              <a:buNone/>
            </a:pPr>
            <a:r>
              <a:rPr lang="en-GB" dirty="0"/>
              <a:t>DEMO ONLY</a:t>
            </a:r>
          </a:p>
          <a:p>
            <a:pPr marL="0" indent="0">
              <a:buNone/>
            </a:pPr>
            <a:endParaRPr lang="en-GB" dirty="0"/>
          </a:p>
        </p:txBody>
      </p:sp>
      <p:sp>
        <p:nvSpPr>
          <p:cNvPr id="4" name="Slide Number Placeholder 8">
            <a:extLst>
              <a:ext uri="{FF2B5EF4-FFF2-40B4-BE49-F238E27FC236}">
                <a16:creationId xmlns:a16="http://schemas.microsoft.com/office/drawing/2014/main" id="{46779F1F-0BD0-4B36-8D68-89B5A73C0074}"/>
              </a:ext>
            </a:extLst>
          </p:cNvPr>
          <p:cNvSpPr>
            <a:spLocks noGrp="1"/>
          </p:cNvSpPr>
          <p:nvPr>
            <p:ph type="sldNum" sz="quarter" idx="12"/>
          </p:nvPr>
        </p:nvSpPr>
        <p:spPr>
          <a:xfrm>
            <a:off x="8610600" y="6356350"/>
            <a:ext cx="2743200" cy="365125"/>
          </a:xfrm>
        </p:spPr>
        <p:txBody>
          <a:bodyPr/>
          <a:lstStyle/>
          <a:p>
            <a:fld id="{3E6298F0-4181-4442-9FB0-C8AD3C968403}" type="slidenum">
              <a:rPr lang="en-GB" smtClean="0"/>
              <a:t>99</a:t>
            </a:fld>
            <a:endParaRPr lang="en-GB" dirty="0"/>
          </a:p>
        </p:txBody>
      </p:sp>
      <p:sp>
        <p:nvSpPr>
          <p:cNvPr id="7" name="Footer Placeholder 4">
            <a:extLst>
              <a:ext uri="{FF2B5EF4-FFF2-40B4-BE49-F238E27FC236}">
                <a16:creationId xmlns:a16="http://schemas.microsoft.com/office/drawing/2014/main" id="{FF500D0F-C245-4668-8B9E-91F10CECDE23}"/>
              </a:ext>
            </a:extLst>
          </p:cNvPr>
          <p:cNvSpPr>
            <a:spLocks noGrp="1"/>
          </p:cNvSpPr>
          <p:nvPr>
            <p:ph type="ftr" sz="quarter" idx="11"/>
          </p:nvPr>
        </p:nvSpPr>
        <p:spPr>
          <a:xfrm>
            <a:off x="838200" y="6356350"/>
            <a:ext cx="7315199" cy="365125"/>
          </a:xfrm>
        </p:spPr>
        <p:txBody>
          <a:bodyPr/>
          <a:lstStyle/>
          <a:p>
            <a:pPr algn="l"/>
            <a:r>
              <a:rPr lang="en-GB" dirty="0"/>
              <a:t>Deploying SQL Server Databases with Octopus Deploy - in 1 day, for 1 dollar</a:t>
            </a:r>
          </a:p>
        </p:txBody>
      </p:sp>
      <p:sp>
        <p:nvSpPr>
          <p:cNvPr id="8" name="Title Placeholder 1">
            <a:extLst>
              <a:ext uri="{FF2B5EF4-FFF2-40B4-BE49-F238E27FC236}">
                <a16:creationId xmlns:a16="http://schemas.microsoft.com/office/drawing/2014/main" id="{6F75000A-E0BB-41C8-A868-B2CEDD5D4A9C}"/>
              </a:ext>
            </a:extLst>
          </p:cNvPr>
          <p:cNvSpPr txBox="1">
            <a:spLocks/>
          </p:cNvSpPr>
          <p:nvPr/>
        </p:nvSpPr>
        <p:spPr>
          <a:xfrm>
            <a:off x="1599771" y="-23265"/>
            <a:ext cx="10592229" cy="30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r"/>
            <a:r>
              <a:rPr lang="en-GB" sz="1200" dirty="0">
                <a:latin typeface="Roboto" panose="02000000000000000000" pitchFamily="2" charset="0"/>
              </a:rPr>
              <a:t>Redgate, </a:t>
            </a:r>
            <a:r>
              <a:rPr lang="en-GB" sz="1200" dirty="0" err="1">
                <a:latin typeface="Roboto" panose="02000000000000000000" pitchFamily="2" charset="0"/>
              </a:rPr>
              <a:t>DbUp</a:t>
            </a:r>
            <a:r>
              <a:rPr lang="en-GB" sz="1200" dirty="0">
                <a:latin typeface="Roboto" panose="02000000000000000000" pitchFamily="2" charset="0"/>
              </a:rPr>
              <a:t>, Entity Framework</a:t>
            </a:r>
          </a:p>
        </p:txBody>
      </p:sp>
      <p:sp>
        <p:nvSpPr>
          <p:cNvPr id="10" name="Rectangle 9">
            <a:extLst>
              <a:ext uri="{FF2B5EF4-FFF2-40B4-BE49-F238E27FC236}">
                <a16:creationId xmlns:a16="http://schemas.microsoft.com/office/drawing/2014/main" id="{91829FE1-02C8-4581-9664-1EBDE97ECA3C}"/>
              </a:ext>
            </a:extLst>
          </p:cNvPr>
          <p:cNvSpPr/>
          <p:nvPr/>
        </p:nvSpPr>
        <p:spPr>
          <a:xfrm>
            <a:off x="3531140" y="1825624"/>
            <a:ext cx="8010998" cy="4351339"/>
          </a:xfrm>
          <a:prstGeom prst="rect">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600" dirty="0">
                <a:latin typeface="Roboto" panose="02000000000000000000" pitchFamily="2" charset="0"/>
              </a:rPr>
              <a:t>TO DO!</a:t>
            </a:r>
          </a:p>
        </p:txBody>
      </p:sp>
    </p:spTree>
    <p:extLst>
      <p:ext uri="{BB962C8B-B14F-4D97-AF65-F5344CB8AC3E}">
        <p14:creationId xmlns:p14="http://schemas.microsoft.com/office/powerpoint/2010/main" val="245147087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4325</TotalTime>
  <Words>18613</Words>
  <Application>Microsoft Office PowerPoint</Application>
  <PresentationFormat>Widescreen</PresentationFormat>
  <Paragraphs>1950</Paragraphs>
  <Slides>114</Slides>
  <Notes>102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114</vt:i4>
      </vt:variant>
    </vt:vector>
  </HeadingPairs>
  <TitlesOfParts>
    <vt:vector size="121" baseType="lpstr">
      <vt:lpstr>Arial</vt:lpstr>
      <vt:lpstr>Consolas</vt:lpstr>
      <vt:lpstr>Courier New</vt:lpstr>
      <vt:lpstr>Roboto</vt:lpstr>
      <vt:lpstr>SFMono-Regular</vt:lpstr>
      <vt:lpstr>Wingdings</vt:lpstr>
      <vt:lpstr>1_Office Theme</vt:lpstr>
      <vt:lpstr>Deploying SQL Server Databases with Octopus Deploy</vt:lpstr>
      <vt:lpstr>Welcome</vt:lpstr>
      <vt:lpstr>Why we are here</vt:lpstr>
      <vt:lpstr>Introductions</vt:lpstr>
      <vt:lpstr>Today’s learning objective</vt:lpstr>
      <vt:lpstr>Today’s task</vt:lpstr>
      <vt:lpstr>Octopus Deploy (General marketing)</vt:lpstr>
      <vt:lpstr>Octopus Deploy (vs Competition / Octo USP)</vt:lpstr>
      <vt:lpstr>LAB 0: Prerequisites</vt:lpstr>
      <vt:lpstr>Agenda</vt:lpstr>
      <vt:lpstr>Accelerate: The Science of DevOps</vt:lpstr>
      <vt:lpstr>Accelerate: 4 key metrics</vt:lpstr>
      <vt:lpstr>Accelerate: 4 key metrics</vt:lpstr>
      <vt:lpstr>Accelerate: 4 key metrics</vt:lpstr>
      <vt:lpstr>Small batch sizes</vt:lpstr>
      <vt:lpstr>Accelerate: 4 key metrics</vt:lpstr>
      <vt:lpstr>24 capabilities to drive improvement</vt:lpstr>
      <vt:lpstr>The Five Ideals</vt:lpstr>
      <vt:lpstr>The Five Ideals</vt:lpstr>
      <vt:lpstr>Further DevOps Reading…</vt:lpstr>
      <vt:lpstr>Measuring ROI of DevOps</vt:lpstr>
      <vt:lpstr>Agenda</vt:lpstr>
      <vt:lpstr>GitHub Forking</vt:lpstr>
      <vt:lpstr>GitHub Secrets</vt:lpstr>
      <vt:lpstr>LAB 1: Git 101: Forking the repo</vt:lpstr>
      <vt:lpstr>GitHub Actions</vt:lpstr>
      <vt:lpstr>NuGet</vt:lpstr>
      <vt:lpstr>LAB 2: Creating Packages</vt:lpstr>
      <vt:lpstr>PowerPoint Presentation</vt:lpstr>
      <vt:lpstr>Agenda</vt:lpstr>
      <vt:lpstr>Our deployment checklist</vt:lpstr>
      <vt:lpstr>Overview: Source code and NuGet Packages</vt:lpstr>
      <vt:lpstr>Overview: Infrastructure deployments</vt:lpstr>
      <vt:lpstr>Overview: Why use jumpboxes?</vt:lpstr>
      <vt:lpstr>Overview: Code deployments</vt:lpstr>
      <vt:lpstr>AWS 101: Regions</vt:lpstr>
      <vt:lpstr>AWS 101: IAM Users</vt:lpstr>
      <vt:lpstr>AWS 101: Secrets Manager</vt:lpstr>
      <vt:lpstr>LAB 3: Preparing AWS</vt:lpstr>
      <vt:lpstr>LAB 4: Preparing Octopus</vt:lpstr>
      <vt:lpstr>What are Runbooks in Octopus Deploy?</vt:lpstr>
      <vt:lpstr>Understanding this Runbook</vt:lpstr>
      <vt:lpstr>Understanding the script</vt:lpstr>
      <vt:lpstr>Other ways to build your infra</vt:lpstr>
      <vt:lpstr>LAB 5: Octopus Projects and Variables</vt:lpstr>
      <vt:lpstr>LAB 6: Creating an Octopus Runbook</vt:lpstr>
      <vt:lpstr>LAB 7: Running a Runbook</vt:lpstr>
      <vt:lpstr>Honourable mention: Containers!</vt:lpstr>
      <vt:lpstr>Provisioning databases</vt:lpstr>
      <vt:lpstr>Data Privacy and Dev/Test Databases</vt:lpstr>
      <vt:lpstr>Data Privacy and Dev/Test Databases</vt:lpstr>
      <vt:lpstr>Data Privacy and Dev/Test Databases</vt:lpstr>
      <vt:lpstr>Data Privacy and Dev/Test Databases</vt:lpstr>
      <vt:lpstr>Data Privacy and Dev/Test Databases</vt:lpstr>
      <vt:lpstr>Data Privacy and Dev/Test Databases</vt:lpstr>
      <vt:lpstr>Data Privacy and Dev/Test Databases</vt:lpstr>
      <vt:lpstr>Data Privacy tools</vt:lpstr>
      <vt:lpstr>PowerPoint Presentation</vt:lpstr>
      <vt:lpstr>Agenda</vt:lpstr>
      <vt:lpstr>Database DevOps:  A world without DevOps…</vt:lpstr>
      <vt:lpstr>The 9 Levels of Database DevOps Hell</vt:lpstr>
      <vt:lpstr>The 9 Levels of Database DevOps Hell</vt:lpstr>
      <vt:lpstr>The 9 Levels of Database DevOps Hell</vt:lpstr>
      <vt:lpstr>The 9 Levels of Database DevOps Hell</vt:lpstr>
      <vt:lpstr>The 9 Levels of Database DevOps Hell</vt:lpstr>
      <vt:lpstr>The 9 Levels of Database DevOps Hell</vt:lpstr>
      <vt:lpstr>Database DevOps:  Core ideas…</vt:lpstr>
      <vt:lpstr>Protecting the data</vt:lpstr>
      <vt:lpstr>Protecting the data</vt:lpstr>
      <vt:lpstr>Protecting the data</vt:lpstr>
      <vt:lpstr>Protecting the data</vt:lpstr>
      <vt:lpstr>Protecting the data</vt:lpstr>
      <vt:lpstr>Loose-coupling</vt:lpstr>
      <vt:lpstr>Loose-coupling</vt:lpstr>
      <vt:lpstr>Loose-coupling</vt:lpstr>
      <vt:lpstr>Database DevOps:  Database source control and deployment…</vt:lpstr>
      <vt:lpstr>Model/State vs Migration</vt:lpstr>
      <vt:lpstr>Migrations-based solutions</vt:lpstr>
      <vt:lpstr>Model-based solutions</vt:lpstr>
      <vt:lpstr>Model vs migrations</vt:lpstr>
      <vt:lpstr>Both work! Model/state-based source control</vt:lpstr>
      <vt:lpstr>Both work! Migrations-based source control</vt:lpstr>
      <vt:lpstr>The problem with models</vt:lpstr>
      <vt:lpstr>The problem with migrations</vt:lpstr>
      <vt:lpstr>So which is better for you?</vt:lpstr>
      <vt:lpstr>Expand/contract</vt:lpstr>
      <vt:lpstr>Agenda</vt:lpstr>
      <vt:lpstr>Our tooling options</vt:lpstr>
      <vt:lpstr>What do people actually use?</vt:lpstr>
      <vt:lpstr>Exploring the tooling options</vt:lpstr>
      <vt:lpstr>More info re. Redgate vs SSDT</vt:lpstr>
      <vt:lpstr>Agenda</vt:lpstr>
      <vt:lpstr>LAB 8.1: Defining a SQL Server Deployment Process (SSDT)</vt:lpstr>
      <vt:lpstr>LAB 9: Deploying your database(s) </vt:lpstr>
      <vt:lpstr>PowerPoint Presentation</vt:lpstr>
      <vt:lpstr>Agenda</vt:lpstr>
      <vt:lpstr>LAB 8.2: Creating a Redgate deployment project</vt:lpstr>
      <vt:lpstr>LAB 8.3: Creating a DbUp deployment project</vt:lpstr>
      <vt:lpstr>LAB 8.4: Creating an Entity Framework deployment project</vt:lpstr>
      <vt:lpstr>LAB 8.x: Choose your own tooling!</vt:lpstr>
      <vt:lpstr>Agenda</vt:lpstr>
      <vt:lpstr>Q+A</vt:lpstr>
      <vt:lpstr>Agenda</vt:lpstr>
      <vt:lpstr>Additional resources</vt:lpstr>
      <vt:lpstr>IMPORTANT:  What you are currently paying for!</vt:lpstr>
      <vt:lpstr>A reminder: Why we are here</vt:lpstr>
      <vt:lpstr>A reminder: Today’s learning objective</vt:lpstr>
      <vt:lpstr>A reminder: Today’s task</vt:lpstr>
      <vt:lpstr>A reminder: Octopus Deploy (vs Competition / Octo USP)</vt:lpstr>
      <vt:lpstr>More classes in this series</vt:lpstr>
      <vt:lpstr>Upcoming class schedule</vt:lpstr>
      <vt:lpstr>Your trainer (Custom slide to be completed by trainer)</vt:lpstr>
      <vt:lpstr>Happy Deployments!</vt:lpstr>
      <vt:lpstr>Testimonial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to Octopus Deploy PoC</dc:title>
  <dc:creator>Alex Yates</dc:creator>
  <cp:lastModifiedBy>Alex Yates</cp:lastModifiedBy>
  <cp:revision>287</cp:revision>
  <cp:lastPrinted>2021-03-20T12:47:17Z</cp:lastPrinted>
  <dcterms:created xsi:type="dcterms:W3CDTF">2020-08-18T08:21:44Z</dcterms:created>
  <dcterms:modified xsi:type="dcterms:W3CDTF">2021-07-30T16:20:31Z</dcterms:modified>
</cp:coreProperties>
</file>